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26FE17D-666E-4B51-AE35-E6E6C43EF4A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45C1D7-0078-4791-B2D3-9E224F384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FB1846-A7C4-41E8-BAD2-8A45BCA3F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A33717-98DB-430A-9212-B1A2FD8FD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C1A5C9-904A-4193-B70D-0C126AAFBB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FA5FDE-6DE3-477D-8B74-A284363A18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711DAC-D015-4C5B-9062-53E9562410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FC4996-4580-4654-B1F6-AD129BC017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36C56D-8CBA-4026-A1B2-A4547D77D9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68170F-1119-493C-A465-8819C9AC8A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7C8401-A8E4-42A9-8C1D-873E8F1F9A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EACD53-49E1-44E6-94C1-DD9476E4C9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1658E05-F814-454E-B5D6-8209407FABC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9EDA9A0-D413-421F-BF9A-2973EDEA42D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37076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安全标准管理培训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课程介绍</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安全标准概述</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安全管理体系</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安全标准的应用</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安全标准管理</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课程介绍</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为什么需要安全标准管理培训</a:t>
            </a:r>
            <a:endParaRPr lang="en-US" sz="1600" b="0" strike="noStrike" spc="-1">
              <a:solidFill>
                <a:srgbClr val="FFFFFF"/>
              </a:solidFill>
              <a:latin typeface="Arial"/>
            </a:endParaRPr>
          </a:p>
        </p:txBody>
      </p:sp>
      <p:sp>
        <p:nvSpPr>
          <p:cNvPr id="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课程背景</a:t>
            </a:r>
            <a:endParaRPr lang="en-US" sz="3600" b="0" strike="noStrike" spc="-1">
              <a:solidFill>
                <a:schemeClr val="dk1"/>
              </a:solidFill>
              <a:latin typeface="Arial"/>
            </a:endParaRPr>
          </a:p>
        </p:txBody>
      </p:sp>
      <p:sp>
        <p:nvSpPr>
          <p:cNvPr id="86"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安全标准管理培训的重要性</a:t>
            </a:r>
            <a:endParaRPr lang="en-US" sz="2000" b="0" strike="noStrike" spc="-1">
              <a:solidFill>
                <a:srgbClr val="FFFFFF"/>
              </a:solidFill>
              <a:latin typeface="Arial"/>
            </a:endParaRPr>
          </a:p>
        </p:txBody>
      </p:sp>
      <p:sp>
        <p:nvSpPr>
          <p:cNvPr id="87"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谁应该参与安全标准管理培训</a:t>
            </a:r>
            <a:endParaRPr lang="en-US" sz="1600" b="0" strike="noStrike" spc="-1">
              <a:solidFill>
                <a:srgbClr val="FFFFFF"/>
              </a:solidFill>
              <a:latin typeface="Arial"/>
            </a:endParaRPr>
          </a:p>
        </p:txBody>
      </p:sp>
      <p:sp>
        <p:nvSpPr>
          <p:cNvPr id="88"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目标群体和受众</a:t>
            </a:r>
            <a:endParaRPr lang="en-US" sz="2000" b="0" strike="noStrike" spc="-1">
              <a:solidFill>
                <a:srgbClr val="FFFFFF"/>
              </a:solidFill>
              <a:latin typeface="Arial"/>
            </a:endParaRPr>
          </a:p>
        </p:txBody>
      </p:sp>
      <p:sp>
        <p:nvSpPr>
          <p:cNvPr id="89"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安全标准管理培训的目标和意义</a:t>
            </a:r>
            <a:endParaRPr lang="en-US" sz="1600" b="0" strike="noStrike" spc="-1">
              <a:solidFill>
                <a:srgbClr val="FFFFFF"/>
              </a:solidFill>
              <a:latin typeface="Arial"/>
            </a:endParaRPr>
          </a:p>
        </p:txBody>
      </p:sp>
      <p:sp>
        <p:nvSpPr>
          <p:cNvPr id="90"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课程目的</a:t>
            </a:r>
            <a:endParaRPr lang="en-US" sz="2000" b="0" strike="noStrike" spc="-1">
              <a:solidFill>
                <a:srgbClr val="FFFFFF"/>
              </a:solidFill>
              <a:latin typeface="Arial"/>
            </a:endParaRPr>
          </a:p>
        </p:txBody>
      </p:sp>
      <p:sp>
        <p:nvSpPr>
          <p:cNvPr id="91"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2"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3"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9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课程内容</a:t>
            </a:r>
            <a:endParaRPr lang="en-US" sz="3600" b="0" strike="noStrike" spc="-1">
              <a:solidFill>
                <a:schemeClr val="dk1"/>
              </a:solidFill>
              <a:latin typeface="Arial"/>
            </a:endParaRPr>
          </a:p>
        </p:txBody>
      </p:sp>
      <p:sp>
        <p:nvSpPr>
          <p:cNvPr id="9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Arial"/>
                <a:ea typeface="微软雅黑"/>
              </a:rPr>
              <a:t> </a:t>
            </a:r>
            <a:endParaRPr lang="en-US" sz="1600" b="0" strike="noStrike" spc="-1">
              <a:solidFill>
                <a:srgbClr val="FFFFFF"/>
              </a:solidFill>
              <a:latin typeface="Arial"/>
            </a:endParaRPr>
          </a:p>
        </p:txBody>
      </p:sp>
      <p:sp>
        <p:nvSpPr>
          <p:cNvPr id="9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安全标准的基础知识</a:t>
            </a:r>
            <a:endParaRPr lang="en-US" sz="2000" b="0" strike="noStrike" spc="-1">
              <a:solidFill>
                <a:srgbClr val="FFFFFF"/>
              </a:solidFill>
              <a:latin typeface="Arial"/>
            </a:endParaRPr>
          </a:p>
        </p:txBody>
      </p:sp>
      <p:sp>
        <p:nvSpPr>
          <p:cNvPr id="9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安全标准的应用和实践</a:t>
            </a:r>
            <a:endParaRPr lang="en-US" sz="2000" b="0" strike="noStrike" spc="-1">
              <a:solidFill>
                <a:srgbClr val="FFFFFF"/>
              </a:solidFill>
              <a:latin typeface="Arial"/>
            </a:endParaRPr>
          </a:p>
        </p:txBody>
      </p:sp>
      <p:sp>
        <p:nvSpPr>
          <p:cNvPr id="1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安全管理体系</a:t>
            </a:r>
            <a:endParaRPr lang="en-US" sz="2000" b="0" strike="noStrike" spc="-1">
              <a:solidFill>
                <a:srgbClr val="FFFFFF"/>
              </a:solidFill>
              <a:latin typeface="Arial"/>
            </a:endParaRPr>
          </a:p>
        </p:txBody>
      </p:sp>
      <p:sp>
        <p:nvSpPr>
          <p:cNvPr id="104"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实践演练</a:t>
            </a:r>
            <a:endParaRPr lang="en-US" sz="1800" b="0" strike="noStrike" spc="-1">
              <a:solidFill>
                <a:srgbClr val="FFFFFF"/>
              </a:solidFill>
              <a:latin typeface="Arial"/>
            </a:endParaRPr>
          </a:p>
        </p:txBody>
      </p:sp>
      <p:sp>
        <p:nvSpPr>
          <p:cNvPr id="108"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模拟场景</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实际操作</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应急处理</a:t>
            </a:r>
            <a:endParaRPr lang="en-US" sz="1400" b="0" strike="noStrike" spc="-1">
              <a:solidFill>
                <a:srgbClr val="FFFFFF"/>
              </a:solidFill>
              <a:latin typeface="Arial"/>
            </a:endParaRPr>
          </a:p>
        </p:txBody>
      </p:sp>
      <p:sp>
        <p:nvSpPr>
          <p:cNvPr id="10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考核评估方式</a:t>
            </a:r>
            <a:endParaRPr lang="en-US" sz="1800" b="0" strike="noStrike" spc="-1">
              <a:solidFill>
                <a:srgbClr val="FFFFFF"/>
              </a:solidFill>
              <a:latin typeface="Arial"/>
            </a:endParaRPr>
          </a:p>
        </p:txBody>
      </p:sp>
      <p:sp>
        <p:nvSpPr>
          <p:cNvPr id="111"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测试题目</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实际案例分析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项目评估</a:t>
            </a:r>
            <a:endParaRPr lang="en-US" sz="1400" b="0" strike="noStrike" spc="-1">
              <a:solidFill>
                <a:srgbClr val="FFFFFF"/>
              </a:solidFill>
              <a:latin typeface="Arial"/>
            </a:endParaRPr>
          </a:p>
        </p:txBody>
      </p:sp>
      <p:sp>
        <p:nvSpPr>
          <p:cNvPr id="11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14"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1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课程形式</a:t>
            </a:r>
            <a:endParaRPr lang="en-US" sz="3600" b="0" strike="noStrike" spc="-1">
              <a:solidFill>
                <a:schemeClr val="dk1"/>
              </a:solidFill>
              <a:latin typeface="Arial"/>
            </a:endParaRPr>
          </a:p>
        </p:txBody>
      </p:sp>
      <p:sp>
        <p:nvSpPr>
          <p:cNvPr id="11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线上培训</a:t>
            </a:r>
            <a:endParaRPr lang="en-US" sz="1800" b="0" strike="noStrike" spc="-1">
              <a:solidFill>
                <a:srgbClr val="FFFFFF"/>
              </a:solidFill>
              <a:latin typeface="Arial"/>
            </a:endParaRPr>
          </a:p>
        </p:txBody>
      </p:sp>
      <p:sp>
        <p:nvSpPr>
          <p:cNvPr id="118"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便捷灵活</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全面覆盖内容</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互动性强</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9"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培训师资</a:t>
            </a:r>
            <a:endParaRPr lang="en-US" sz="2800" b="0" strike="noStrike" spc="-1">
              <a:solidFill>
                <a:srgbClr val="FFFFFF"/>
              </a:solidFill>
              <a:latin typeface="Arial"/>
            </a:endParaRPr>
          </a:p>
        </p:txBody>
      </p:sp>
      <p:sp>
        <p:nvSpPr>
          <p:cNvPr id="12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我们的培训师团队由安全领域专家和实践经验丰富的讲师组成。我们提供充分准备的培训资料，确保学员能够全面深入地了解安全标准管理相关知识。</a:t>
            </a:r>
            <a:endParaRPr lang="en-US" sz="1800" b="0" strike="noStrike" spc="-1">
              <a:solidFill>
                <a:srgbClr val="FFFFFF"/>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24"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安全标准概述</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28"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3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安全标准概念</a:t>
            </a:r>
            <a:endParaRPr lang="en-US" sz="3600" b="0" strike="noStrike" spc="-1">
              <a:solidFill>
                <a:schemeClr val="dk1"/>
              </a:solidFill>
              <a:latin typeface="Arial"/>
            </a:endParaRPr>
          </a:p>
        </p:txBody>
      </p:sp>
      <p:sp>
        <p:nvSpPr>
          <p:cNvPr id="13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定义和作用</a:t>
            </a:r>
            <a:endParaRPr lang="en-US" sz="1600" b="0" strike="noStrike" spc="-1">
              <a:solidFill>
                <a:srgbClr val="FFFFFF"/>
              </a:solidFill>
              <a:latin typeface="Arial"/>
            </a:endParaRPr>
          </a:p>
        </p:txBody>
      </p:sp>
      <p:sp>
        <p:nvSpPr>
          <p:cNvPr id="13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什么是安全标准</a:t>
            </a:r>
            <a:endParaRPr lang="en-US" sz="2000" b="0" strike="noStrike" spc="-1">
              <a:solidFill>
                <a:srgbClr val="FFFFFF"/>
              </a:solidFill>
              <a:latin typeface="Arial"/>
            </a:endParaRPr>
          </a:p>
        </p:txBody>
      </p:sp>
      <p:sp>
        <p:nvSpPr>
          <p:cNvPr id="13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国际标准的重要性</a:t>
            </a:r>
            <a:endParaRPr lang="en-US" sz="1600" b="0" strike="noStrike" spc="-1">
              <a:solidFill>
                <a:srgbClr val="FFFFFF"/>
              </a:solidFill>
              <a:latin typeface="Arial"/>
            </a:endParaRPr>
          </a:p>
        </p:txBody>
      </p:sp>
      <p:sp>
        <p:nvSpPr>
          <p:cNvPr id="13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国际安全标准组织</a:t>
            </a:r>
            <a:endParaRPr lang="en-US" sz="2000" b="0" strike="noStrike" spc="-1">
              <a:solidFill>
                <a:srgbClr val="FFFFFF"/>
              </a:solidFill>
              <a:latin typeface="Arial"/>
            </a:endParaRPr>
          </a:p>
        </p:txBody>
      </p:sp>
      <p:sp>
        <p:nvSpPr>
          <p:cNvPr id="1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不同标准的区别</a:t>
            </a:r>
            <a:endParaRPr lang="en-US" sz="1600" b="0" strike="noStrike" spc="-1">
              <a:solidFill>
                <a:srgbClr val="FFFFFF"/>
              </a:solidFill>
              <a:latin typeface="Arial"/>
            </a:endParaRPr>
          </a:p>
        </p:txBody>
      </p:sp>
      <p:sp>
        <p:nvSpPr>
          <p:cNvPr id="13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安全标准的分类</a:t>
            </a:r>
            <a:endParaRPr lang="en-US" sz="2000" b="0" strike="noStrike" spc="-1">
              <a:solidFill>
                <a:srgbClr val="FFFFFF"/>
              </a:solidFill>
              <a:latin typeface="Arial"/>
            </a:endParaRPr>
          </a:p>
        </p:txBody>
      </p:sp>
      <p:sp>
        <p:nvSpPr>
          <p:cNvPr id="140"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保障企业利益</a:t>
            </a:r>
            <a:endParaRPr lang="en-US" sz="1800" b="0" strike="noStrike" spc="-1">
              <a:solidFill>
                <a:srgbClr val="FFFFFF"/>
              </a:solidFill>
              <a:latin typeface="Arial"/>
            </a:endParaRPr>
          </a:p>
        </p:txBody>
      </p:sp>
      <p:sp>
        <p:nvSpPr>
          <p:cNvPr id="144"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降低生产成本</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保持持续经营</a:t>
            </a:r>
            <a:endParaRPr lang="en-US" sz="1400" b="0" strike="noStrike" spc="-1">
              <a:solidFill>
                <a:srgbClr val="FFFFFF"/>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提高企业形象</a:t>
            </a:r>
            <a:endParaRPr lang="en-US" sz="1800" b="0" strike="noStrike" spc="-1">
              <a:solidFill>
                <a:srgbClr val="FFFFFF"/>
              </a:solidFill>
              <a:latin typeface="Arial"/>
            </a:endParaRPr>
          </a:p>
        </p:txBody>
      </p:sp>
      <p:sp>
        <p:nvSpPr>
          <p:cNvPr id="147"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增强客户信任</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树立良好企业形象</a:t>
            </a:r>
            <a:endParaRPr lang="en-US" sz="1400" b="0" strike="noStrike" spc="-1">
              <a:solidFill>
                <a:srgbClr val="FFFFFF"/>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50"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5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安全标准的重要性</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保障员工安全</a:t>
            </a:r>
            <a:endParaRPr lang="en-US" sz="1800" b="0" strike="noStrike" spc="-1">
              <a:solidFill>
                <a:srgbClr val="FFFFFF"/>
              </a:solidFill>
              <a:latin typeface="Arial"/>
            </a:endParaRPr>
          </a:p>
        </p:txBody>
      </p:sp>
      <p:sp>
        <p:nvSpPr>
          <p:cNvPr id="154"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提供安全工作环境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减少工伤事故</a:t>
            </a:r>
            <a:endParaRPr lang="en-US" sz="14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安全标准实践</a:t>
            </a:r>
            <a:endParaRPr lang="en-US" sz="2800" b="0" strike="noStrike" spc="-1">
              <a:solidFill>
                <a:srgbClr val="FFFFFF"/>
              </a:solidFill>
              <a:latin typeface="Arial"/>
            </a:endParaRPr>
          </a:p>
        </p:txBody>
      </p:sp>
      <p:sp>
        <p:nvSpPr>
          <p:cNvPr id="15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实践是检验安全标准的关键，设立目标、制定政策和执行都是实践的重要方面</a:t>
            </a:r>
            <a:endParaRPr lang="en-US" sz="1800" b="0" strike="noStrike" spc="-1">
              <a:solidFill>
                <a:srgbClr val="FFFFFF"/>
              </a:solidFill>
              <a:latin typeface="Arial"/>
            </a:endParaRPr>
          </a:p>
        </p:txBody>
      </p:sp>
      <p:sp>
        <p:nvSpPr>
          <p:cNvPr id="15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60"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2"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国际标准组织制定</a:t>
            </a:r>
            <a:endParaRPr lang="en-US" sz="1600" b="0" strike="noStrike" spc="-1">
              <a:solidFill>
                <a:srgbClr val="FFFFFF"/>
              </a:solidFill>
              <a:latin typeface="Arial"/>
            </a:endParaRPr>
          </a:p>
        </p:txBody>
      </p:sp>
      <p:sp>
        <p:nvSpPr>
          <p:cNvPr id="16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安全标准的标准化</a:t>
            </a:r>
            <a:endParaRPr lang="en-US" sz="3600" b="0" strike="noStrike" spc="-1">
              <a:solidFill>
                <a:schemeClr val="dk1"/>
              </a:solidFill>
              <a:latin typeface="Arial"/>
            </a:endParaRPr>
          </a:p>
        </p:txBody>
      </p:sp>
      <p:sp>
        <p:nvSpPr>
          <p:cNvPr id="164"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ISO 45001</a:t>
            </a:r>
            <a:r>
              <a:rPr lang="zh-CN" sz="2000" b="1" strike="noStrike" spc="-1">
                <a:solidFill>
                  <a:schemeClr val="lt1"/>
                </a:solidFill>
                <a:latin typeface="微软雅黑"/>
                <a:ea typeface="微软雅黑"/>
              </a:rPr>
              <a:t>标准概述</a:t>
            </a:r>
            <a:endParaRPr lang="en-US" sz="2000" b="0" strike="noStrike" spc="-1">
              <a:solidFill>
                <a:srgbClr val="FFFFFF"/>
              </a:solidFill>
              <a:latin typeface="Arial"/>
            </a:endParaRPr>
          </a:p>
        </p:txBody>
      </p:sp>
      <p:sp>
        <p:nvSpPr>
          <p:cNvPr id="165"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安全与健康管理体系</a:t>
            </a:r>
            <a:endParaRPr lang="en-US" sz="1600" b="0" strike="noStrike" spc="-1">
              <a:solidFill>
                <a:srgbClr val="FFFFFF"/>
              </a:solidFill>
              <a:latin typeface="Arial"/>
            </a:endParaRPr>
          </a:p>
        </p:txBody>
      </p:sp>
      <p:sp>
        <p:nvSpPr>
          <p:cNvPr id="166"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OHSAS 18001</a:t>
            </a:r>
            <a:r>
              <a:rPr lang="zh-CN" sz="2000" b="1" strike="noStrike" spc="-1">
                <a:solidFill>
                  <a:schemeClr val="lt1"/>
                </a:solidFill>
                <a:latin typeface="微软雅黑"/>
                <a:ea typeface="微软雅黑"/>
              </a:rPr>
              <a:t>标准介绍</a:t>
            </a:r>
            <a:endParaRPr lang="en-US" sz="2000" b="0" strike="noStrike" spc="-1">
              <a:solidFill>
                <a:srgbClr val="FFFFFF"/>
              </a:solidFill>
              <a:latin typeface="Arial"/>
            </a:endParaRPr>
          </a:p>
        </p:txBody>
      </p:sp>
      <p:sp>
        <p:nvSpPr>
          <p:cNvPr id="167"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提高生产效率和员工快乐度</a:t>
            </a:r>
            <a:endParaRPr lang="en-US" sz="1600" b="0" strike="noStrike" spc="-1">
              <a:solidFill>
                <a:srgbClr val="FFFFFF"/>
              </a:solidFill>
              <a:latin typeface="Arial"/>
            </a:endParaRPr>
          </a:p>
        </p:txBody>
      </p:sp>
      <p:sp>
        <p:nvSpPr>
          <p:cNvPr id="168"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工安标准的意义</a:t>
            </a:r>
            <a:endParaRPr lang="en-US" sz="2000" b="0" strike="noStrike" spc="-1">
              <a:solidFill>
                <a:srgbClr val="FFFFFF"/>
              </a:solidFill>
              <a:latin typeface="Arial"/>
            </a:endParaRPr>
          </a:p>
        </p:txBody>
      </p:sp>
      <p:sp>
        <p:nvSpPr>
          <p:cNvPr id="169"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70"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1"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总结</a:t>
            </a:r>
            <a:endParaRPr lang="en-US" sz="3600" b="0" strike="noStrike" spc="-1">
              <a:solidFill>
                <a:schemeClr val="dk1"/>
              </a:solidFill>
              <a:latin typeface="Arial"/>
            </a:endParaRPr>
          </a:p>
        </p:txBody>
      </p:sp>
      <p:sp>
        <p:nvSpPr>
          <p:cNvPr id="17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安全标准管理培训是企业重要的一环，只有认真学习和实践，才能真正做到安全第一</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安全管理体系</a:t>
            </a:r>
            <a:endParaRPr lang="en-US" sz="3600" b="0" strike="noStrike" spc="-1">
              <a:solidFill>
                <a:schemeClr val="dk1"/>
              </a:solidFill>
              <a:latin typeface="Arial"/>
            </a:endParaRPr>
          </a:p>
        </p:txBody>
      </p:sp>
      <p:sp>
        <p:nvSpPr>
          <p:cNvPr id="17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77"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8"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安全管理体系概念</a:t>
            </a:r>
            <a:endParaRPr lang="en-US" sz="3600" b="0" strike="noStrike" spc="-1">
              <a:solidFill>
                <a:schemeClr val="dk1"/>
              </a:solidFill>
              <a:latin typeface="Arial"/>
            </a:endParaRPr>
          </a:p>
        </p:txBody>
      </p:sp>
      <p:sp>
        <p:nvSpPr>
          <p:cNvPr id="18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安全管理体系是指企业为了有效预防和控制安全风险而建立的一套组织结构、政策、程序和实践。其组成包括安全政策、目标、程序、风险评估和控制措施等。安全管理体系的目标是确保员工和环境的安全，提高生产效率，降低事故风险。优势在于提供了标准化的安全管理流程，帮助企业降低风险，提高生产效率。</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安全政策的通告与培训</a:t>
            </a:r>
            <a:endParaRPr lang="en-US" sz="1800" b="0" strike="noStrike" spc="-1">
              <a:solidFill>
                <a:srgbClr val="FFFFFF"/>
              </a:solidFill>
              <a:latin typeface="Arial"/>
            </a:endParaRPr>
          </a:p>
        </p:txBody>
      </p:sp>
      <p:sp>
        <p:nvSpPr>
          <p:cNvPr id="184"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定期通告安全政策</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开展安全培训</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确保员工了解安全政策</a:t>
            </a:r>
            <a:endParaRPr lang="en-US" sz="1400" b="0" strike="noStrike" spc="-1">
              <a:solidFill>
                <a:srgbClr val="FFFFFF"/>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安全政策的评估和更新</a:t>
            </a:r>
            <a:endParaRPr lang="en-US" sz="1800" b="0" strike="noStrike" spc="-1">
              <a:solidFill>
                <a:srgbClr val="FFFFFF"/>
              </a:solidFill>
              <a:latin typeface="Arial"/>
            </a:endParaRPr>
          </a:p>
        </p:txBody>
      </p:sp>
      <p:sp>
        <p:nvSpPr>
          <p:cNvPr id="187"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定期评估安全政策执行情况</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根据实际情况更新安全政策</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持续改进安全政策</a:t>
            </a:r>
            <a:endParaRPr lang="en-US" sz="1400" b="0" strike="noStrike" spc="-1">
              <a:solidFill>
                <a:srgbClr val="FFFFFF"/>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90"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9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安全政策制定</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安全政策的内容</a:t>
            </a:r>
            <a:endParaRPr lang="en-US" sz="1800" b="0" strike="noStrike" spc="-1">
              <a:solidFill>
                <a:srgbClr val="FFFFFF"/>
              </a:solidFill>
              <a:latin typeface="Arial"/>
            </a:endParaRPr>
          </a:p>
        </p:txBody>
      </p:sp>
      <p:sp>
        <p:nvSpPr>
          <p:cNvPr id="194"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明确安全目标</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规定责任分工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规范安全流程</a:t>
            </a:r>
            <a:endParaRPr lang="en-US" sz="14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5"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安全风险评估</a:t>
            </a:r>
            <a:endParaRPr lang="en-US" sz="2800" b="0" strike="noStrike" spc="-1">
              <a:solidFill>
                <a:srgbClr val="FFFFFF"/>
              </a:solidFill>
              <a:latin typeface="Arial"/>
            </a:endParaRPr>
          </a:p>
        </p:txBody>
      </p:sp>
      <p:sp>
        <p:nvSpPr>
          <p:cNvPr id="19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安全风险评估是指对潜在危险和可能造成伤害的情况进行系统分析和评估。方法包括识别潜在危险源、评估风险等级、制定控制措施。安全风险控制措施是根据评估结果采取的预防措施，包括安全设备的使用、员工培训和安全流程的完善。确保安全风险在可接受范围内，保障员工和环境的安全。</a:t>
            </a:r>
            <a:endParaRPr lang="en-US" sz="1800" b="0" strike="noStrike" spc="-1">
              <a:solidFill>
                <a:srgbClr val="FFFFFF"/>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00"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1"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20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安全管理体系的应用</a:t>
            </a:r>
            <a:endParaRPr lang="en-US" sz="3600" b="0" strike="noStrike" spc="-1">
              <a:solidFill>
                <a:schemeClr val="dk1"/>
              </a:solidFill>
              <a:latin typeface="Arial"/>
            </a:endParaRPr>
          </a:p>
        </p:txBody>
      </p:sp>
      <p:sp>
        <p:nvSpPr>
          <p:cNvPr id="20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保障工人安全施工环境</a:t>
            </a:r>
            <a:endParaRPr lang="en-US" sz="1600" b="0" strike="noStrike" spc="-1">
              <a:solidFill>
                <a:srgbClr val="FFFFFF"/>
              </a:solidFill>
              <a:latin typeface="Arial"/>
            </a:endParaRPr>
          </a:p>
        </p:txBody>
      </p:sp>
      <p:sp>
        <p:nvSpPr>
          <p:cNvPr id="20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建筑行业的安全管理体系</a:t>
            </a:r>
            <a:endParaRPr lang="en-US" sz="2000" b="0" strike="noStrike" spc="-1">
              <a:solidFill>
                <a:srgbClr val="FFFFFF"/>
              </a:solidFill>
              <a:latin typeface="Arial"/>
            </a:endParaRPr>
          </a:p>
        </p:txBody>
      </p:sp>
      <p:sp>
        <p:nvSpPr>
          <p:cNvPr id="20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保障患者和医护人员安全</a:t>
            </a:r>
            <a:endParaRPr lang="en-US" sz="1600" b="0" strike="noStrike" spc="-1">
              <a:solidFill>
                <a:srgbClr val="FFFFFF"/>
              </a:solidFill>
              <a:latin typeface="Arial"/>
            </a:endParaRPr>
          </a:p>
        </p:txBody>
      </p:sp>
      <p:sp>
        <p:nvSpPr>
          <p:cNvPr id="20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医疗行业的安全管理体系</a:t>
            </a:r>
            <a:endParaRPr lang="en-US" sz="2000" b="0" strike="noStrike" spc="-1">
              <a:solidFill>
                <a:srgbClr val="FFFFFF"/>
              </a:solidFill>
              <a:latin typeface="Arial"/>
            </a:endParaRPr>
          </a:p>
        </p:txBody>
      </p:sp>
      <p:sp>
        <p:nvSpPr>
          <p:cNvPr id="20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确保生产过程安全高效</a:t>
            </a:r>
            <a:endParaRPr lang="en-US" sz="1600" b="0" strike="noStrike" spc="-1">
              <a:solidFill>
                <a:srgbClr val="FFFFFF"/>
              </a:solidFill>
              <a:latin typeface="Arial"/>
            </a:endParaRPr>
          </a:p>
        </p:txBody>
      </p:sp>
      <p:sp>
        <p:nvSpPr>
          <p:cNvPr id="21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制造业的安全管理体系</a:t>
            </a:r>
            <a:endParaRPr lang="en-US" sz="2000" b="0" strike="noStrike" spc="-1">
              <a:solidFill>
                <a:srgbClr val="FFFFFF"/>
              </a:solidFill>
              <a:latin typeface="Arial"/>
            </a:endParaRPr>
          </a:p>
        </p:txBody>
      </p:sp>
      <p:sp>
        <p:nvSpPr>
          <p:cNvPr id="212"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https://d.book118.com/618037076011006050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安全标准管理培训</vt:lpstr>
      <vt:lpstr>目录</vt:lpstr>
      <vt:lpstr>第1章 课程介绍</vt:lpstr>
      <vt:lpstr>课程背景</vt:lpstr>
      <vt:lpstr>课程内容</vt:lpstr>
      <vt:lpstr>课程形式</vt:lpstr>
      <vt:lpstr> </vt:lpstr>
      <vt:lpstr>第2章 安全标准概述</vt:lpstr>
      <vt:lpstr>安全标准概念</vt:lpstr>
      <vt:lpstr>安全标准的重要性</vt:lpstr>
      <vt:lpstr> </vt:lpstr>
      <vt:lpstr>安全标准的标准化</vt:lpstr>
      <vt:lpstr>总结</vt:lpstr>
      <vt:lpstr>第3章 安全管理体系</vt:lpstr>
      <vt:lpstr>安全管理体系概念</vt:lpstr>
      <vt:lpstr>安全政策制定</vt:lpstr>
      <vt:lpstr> </vt:lpstr>
      <vt:lpstr>安全管理体系的应用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2024-09-29T15:05:35.004</cp:lastPrinted>
  <dcterms:created xsi:type="dcterms:W3CDTF">2024-09-29T07:05:35Z</dcterms:created>
  <dcterms:modified xsi:type="dcterms:W3CDTF">2024-09-29T07:05:39Z</dcterms:modified>
</cp:coreProperties>
</file>