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JLWCPL+MS-UIGothic"/>
      <p:regular r:id="rId16"/>
    </p:embeddedFont>
    <p:embeddedFont>
      <p:font typeface="TTWHNQ+VCBSHV+MicrosoftYaHei"/>
      <p:regular r:id="rId17"/>
    </p:embeddedFont>
    <p:embeddedFont>
      <p:font typeface="UUJSRW+AHUWHU+ArialMT"/>
      <p:regular r:id="rId18"/>
    </p:embeddedFont>
    <p:embeddedFont>
      <p:font typeface="GSUUIC+AQTUHP+MicrosoftYaHei-Bold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FF84C-5539-4F53-B3FB-8ACEF3312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EE46C-F179-4886-A6F4-A5A84C0F92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90316-C0E3-4825-8A78-78DE18247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EDAB8C-5058-4EC9-A64B-2CEE79257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369B44-0E3B-4DE1-A7E5-FF47B133F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D60FE8-52BF-48DA-BBEE-7A7F4C1EB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C7FCF4-D175-483C-990B-D7C28D339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CA35A3-D0CB-4F74-BBC6-412D14A7B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097B9B-B18D-4639-A2B1-6513FA330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BEAEB-1F35-40EB-BB54-0B08C3EF3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C6DC62-93B0-4480-BFD5-B532B2D2A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400230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1509" y="3144404"/>
            <a:ext cx="66008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4950">
                <a:solidFill>
                  <a:srgbClr val="4E1B04"/>
                </a:solidFill>
                <a:latin typeface="JLWCPL+MS-UIGothic"/>
                <a:cs typeface="JLWCPL+MS-UIGothic"/>
              </a:rPr>
              <a:t>台的春昼分析</a:t>
            </a:r>
            <a:r>
              <a:rPr sz="4950">
                <a:solidFill>
                  <a:srgbClr val="4E1B04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4E1B04"/>
                </a:solidFill>
                <a:latin typeface="JLWCPL+MS-UIGothic"/>
                <a:cs typeface="JLWCPL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4099132"/>
            <a:ext cx="3725887" cy="403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2"/>
              </a:lnSpc>
              <a:spcBef>
                <a:spcPct val="0"/>
              </a:spcBef>
              <a:spcAft>
                <a:spcPct val="0"/>
              </a:spcAft>
            </a:pPr>
            <a:r>
              <a:rPr sz="1250" spc="15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THE</a:t>
            </a:r>
            <a:r>
              <a:rPr sz="125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 </a:t>
            </a:r>
            <a:r>
              <a:rPr sz="1250" spc="1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FIRST </a:t>
            </a:r>
            <a:r>
              <a:rPr sz="1250" spc="15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LESSON</a:t>
            </a:r>
            <a:r>
              <a:rPr sz="1250" spc="1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 </a:t>
            </a:r>
            <a:r>
              <a:rPr sz="1250" spc="2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OF</a:t>
            </a:r>
            <a:r>
              <a:rPr sz="125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 </a:t>
            </a:r>
            <a:r>
              <a:rPr sz="1250" spc="15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THE</a:t>
            </a:r>
            <a:r>
              <a:rPr sz="125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 </a:t>
            </a:r>
            <a:r>
              <a:rPr sz="1250" spc="15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SCHOOL</a:t>
            </a:r>
            <a:r>
              <a:rPr sz="1250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 </a:t>
            </a:r>
            <a:r>
              <a:rPr sz="1250" spc="15">
                <a:solidFill>
                  <a:srgbClr val="4E1B04"/>
                </a:solidFill>
                <a:latin typeface="TTWHNQ+VCBSHV+MicrosoftYaHei"/>
                <a:cs typeface="TTWHNQ+VCBSHV+MicrosoftYaHei"/>
              </a:rPr>
              <a:t>YEAR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50659" y="2441130"/>
            <a:ext cx="3738822" cy="2320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UUJSRW+AHUWHU+ArialMT"/>
                <a:cs typeface="UUJSRW+AHUWHU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台春昼的内容分析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UUJSRW+AHUWHU+ArialMT"/>
                <a:cs typeface="UUJSRW+AHUWHU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台春昼的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艺术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特色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UUJSRW+AHUWHU+ArialMT"/>
                <a:cs typeface="UUJSRW+AHUWHU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台春昼的影响与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价</a:t>
            </a:r>
          </a:p>
          <a:p>
            <a:pPr marL="0" marR="0">
              <a:lnSpc>
                <a:spcPts val="2552"/>
              </a:lnSpc>
              <a:spcBef>
                <a:spcPts val="1482"/>
              </a:spcBef>
              <a:spcAft>
                <a:spcPct val="0"/>
              </a:spcAft>
            </a:pPr>
            <a:r>
              <a:rPr sz="2450">
                <a:solidFill>
                  <a:srgbClr val="4E1B04"/>
                </a:solidFill>
                <a:latin typeface="UUJSRW+AHUWHU+ArialMT"/>
                <a:cs typeface="UUJSRW+AHUWHU+ArialMT"/>
              </a:rPr>
              <a:t>•</a:t>
            </a:r>
            <a:r>
              <a:rPr sz="2450" spc="128">
                <a:solidFill>
                  <a:srgbClr val="4E1B04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台春昼的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践</a:t>
            </a:r>
            <a:r>
              <a:rPr sz="2400">
                <a:solidFill>
                  <a:srgbClr val="4E1B04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4E1B04"/>
                </a:solidFill>
                <a:latin typeface="JLWCPL+MS-UIGothic"/>
                <a:cs typeface="JLWCPL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89835" y="1831330"/>
            <a:ext cx="2291134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D27536"/>
                </a:solidFill>
                <a:latin typeface="GSUUIC+AQTUHP+MicrosoftYaHei-Bold"/>
                <a:cs typeface="GSUUIC+AQTUH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0725" y="2978761"/>
            <a:ext cx="5429250" cy="2114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4500">
                <a:solidFill>
                  <a:srgbClr val="4E1B04"/>
                </a:solidFill>
                <a:latin typeface="JLWCPL+MS-UIGothic"/>
                <a:cs typeface="JLWCPL+MS-UIGothic"/>
              </a:rPr>
              <a:t>台春昼的背景介</a:t>
            </a:r>
          </a:p>
          <a:p>
            <a:pPr marL="2000250" marR="0">
              <a:lnSpc>
                <a:spcPts val="4500"/>
              </a:lnSpc>
              <a:spcBef>
                <a:spcPts val="90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台春昼的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创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作背景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2000" spc="25">
                <a:solidFill>
                  <a:srgbClr val="FFFDFD"/>
                </a:solidFill>
                <a:latin typeface="JLWCPL+MS-UIGothic"/>
                <a:cs typeface="JLWCPL+MS-UIGothic"/>
              </a:rPr>
              <a:t>代背景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LWCPL+MS-UIGothic"/>
                <a:cs typeface="JLWCPL+MS-UIGothic"/>
              </a:rPr>
              <a:t>文化氛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的中国正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代交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织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期，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文化受到冲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击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代思潮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开始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起，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种文化氛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围为钓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台春昼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提供了丰富的素材和灵感。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76655" y="2452742"/>
            <a:ext cx="350739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钓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台春昼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作于</a:t>
            </a:r>
            <a:r>
              <a:rPr sz="1500">
                <a:solidFill>
                  <a:srgbClr val="FFFDFD"/>
                </a:solidFill>
                <a:latin typeface="TTWHNQ+VCBSHV+MicrosoftYaHei"/>
                <a:cs typeface="TTWHNQ+VCBSHV+MicrosoftYaHei"/>
              </a:rPr>
              <a:t>20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FFFDFD"/>
                </a:solidFill>
                <a:latin typeface="TTWHNQ+VCBSHV+MicrosoftYaHei"/>
                <a:cs typeface="TTWHNQ+VCBSHV+MicrosoftYaHei"/>
              </a:rPr>
              <a:t>20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年代，当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中国正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于社会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动荡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革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期，各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种思潮涌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JLWCPL+MS-UIGothic"/>
                <a:cs typeface="JLWCPL+MS-UIGothic"/>
              </a:rPr>
              <a:t>个人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经历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作者在年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轻时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曾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经历过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家庭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故和人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生挫折，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经历对钓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台春昼的主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题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和情感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生了深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FFFDFD"/>
                </a:solidFill>
                <a:latin typeface="JLWCPL+MS-UIGothic"/>
                <a:cs typeface="JLWCPL+MS-UIGothic"/>
              </a:rPr>
              <a:t>影响。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台春昼的文学地位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主</a:t>
            </a: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题</a:t>
            </a: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意</a:t>
            </a:r>
            <a:r>
              <a:rPr sz="2300">
                <a:solidFill>
                  <a:srgbClr val="4E1B04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作品通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绘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春日午后的景象，表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达了作者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人生的思考和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自然的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敬畏，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后来的文学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生了深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的影响。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文学价</a:t>
            </a:r>
            <a:r>
              <a:rPr sz="2300">
                <a:solidFill>
                  <a:srgbClr val="4E1B04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钓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台春昼被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认为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是中国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代文学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典之作，具有很高的文学</a:t>
            </a:r>
          </a:p>
          <a:p>
            <a:pPr marL="22860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艺术</a:t>
            </a: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特色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861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钓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台春昼在文学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艺术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上也有很高的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成就，作品采用了独特的叙事方式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5434703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格，深受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读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者喜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爱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台春昼的作者介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E1B04"/>
                </a:solidFill>
                <a:latin typeface="JLWCPL+MS-UIGothic"/>
                <a:cs typeface="JLWCPL+MS-UIGothic"/>
              </a:rPr>
              <a:t>基本信息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E1B04"/>
                </a:solidFill>
                <a:latin typeface="JLWCPL+MS-UIGothic"/>
                <a:cs typeface="JLWCPL+MS-UIGothic"/>
              </a:rPr>
              <a:t>主要作品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E1B04"/>
                </a:solidFill>
                <a:latin typeface="JLWCPL+MS-UIGothic"/>
                <a:cs typeface="JLWCPL+MS-UIGothic"/>
              </a:rPr>
              <a:t>文学</a:t>
            </a:r>
            <a:r>
              <a:rPr sz="2000" spc="25">
                <a:solidFill>
                  <a:srgbClr val="4E1B04"/>
                </a:solidFill>
                <a:latin typeface="SimSun"/>
                <a:cs typeface="SimSun"/>
              </a:rPr>
              <a:t>风</a:t>
            </a:r>
            <a:r>
              <a:rPr sz="2000">
                <a:solidFill>
                  <a:srgbClr val="4E1B04"/>
                </a:solidFill>
                <a:latin typeface="JLWCPL+MS-UIGothic"/>
                <a:cs typeface="JLWCPL+MS-UIGothic"/>
              </a:rPr>
              <a:t>格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70914" y="4031988"/>
            <a:ext cx="3031340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作者出生于</a:t>
            </a:r>
            <a:r>
              <a:rPr sz="1500">
                <a:solidFill>
                  <a:srgbClr val="000000"/>
                </a:solidFill>
                <a:latin typeface="TTWHNQ+VCBSHV+MicrosoftYaHei"/>
                <a:cs typeface="TTWHNQ+VCBSHV+MicrosoftYaHei"/>
              </a:rPr>
              <a:t>19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纪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末，是中国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102977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除了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钓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台春昼外，作者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还创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作了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多部文学作品，包括小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、散文、</a:t>
            </a:r>
          </a:p>
          <a:p>
            <a:pPr marL="10477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随笔等。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作者的文学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格深受中国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化的熏陶，同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又吸收了西方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代文学的养分，形成了独特的文</a:t>
            </a:r>
          </a:p>
          <a:p>
            <a:pPr marL="952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学特色。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82674" y="4306308"/>
            <a:ext cx="27743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代文学的重要代表人物之一。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89835" y="1831330"/>
            <a:ext cx="2291134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D27536"/>
                </a:solidFill>
                <a:latin typeface="GSUUIC+AQTUHP+MicrosoftYaHei-Bold"/>
                <a:cs typeface="GSUUIC+AQTUH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0725" y="2978761"/>
            <a:ext cx="5429250" cy="2114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4500">
                <a:solidFill>
                  <a:srgbClr val="4E1B04"/>
                </a:solidFill>
                <a:latin typeface="JLWCPL+MS-UIGothic"/>
                <a:cs typeface="JLWCPL+MS-UIGothic"/>
              </a:rPr>
              <a:t>台春昼的内容分</a:t>
            </a:r>
          </a:p>
          <a:p>
            <a:pPr marL="2000250" marR="0">
              <a:lnSpc>
                <a:spcPts val="4500"/>
              </a:lnSpc>
              <a:spcBef>
                <a:spcPts val="90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JLWCPL+MS-UIGothic"/>
                <a:cs typeface="JLWCPL+MS-UIGothic"/>
              </a:rPr>
              <a:t>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台春昼的主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题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思想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主</a:t>
            </a: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题</a:t>
            </a: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思想概述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GSUUIC+AQTUHP+MicrosoftYaHei-Bold"/>
                <a:cs typeface="GSUUIC+AQTUHP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229" y="1916167"/>
            <a:ext cx="67177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钓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台的春昼是一篇描写春日午后景象的散文，通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过细腻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的笔触展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出春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6229" y="2259068"/>
            <a:ext cx="1745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天的美好和宁静。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56175" y="316083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主</a:t>
            </a: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题</a:t>
            </a: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思想解析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GSUUIC+AQTUHP+MicrosoftYaHei-Bold"/>
                <a:cs typeface="GSUUIC+AQTUHP+MicrosoftYaHei-Bold"/>
              </a:rPr>
              <a:t>02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56175" y="3654797"/>
            <a:ext cx="664413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作者通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绘钓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台周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境，表达了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春天和自然的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热爱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也透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露出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人生和社会的思考。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55490" y="4899461"/>
            <a:ext cx="339207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主</a:t>
            </a:r>
            <a:r>
              <a:rPr sz="2300" spc="25">
                <a:solidFill>
                  <a:srgbClr val="4E1B04"/>
                </a:solidFill>
                <a:latin typeface="SimSun"/>
                <a:cs typeface="SimSun"/>
              </a:rPr>
              <a:t>题</a:t>
            </a:r>
            <a:r>
              <a:rPr sz="2300" spc="25">
                <a:solidFill>
                  <a:srgbClr val="4E1B04"/>
                </a:solidFill>
                <a:latin typeface="JLWCPL+MS-UIGothic"/>
                <a:cs typeface="JLWCPL+MS-UIGothic"/>
              </a:rPr>
              <a:t>思想在文中的体</a:t>
            </a:r>
            <a:r>
              <a:rPr sz="2300">
                <a:solidFill>
                  <a:srgbClr val="4E1B04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GSUUIC+AQTUHP+MicrosoftYaHei-Bold"/>
                <a:cs typeface="GSUUIC+AQTUHP+MicrosoftYaHei-Bold"/>
              </a:rPr>
              <a:t>03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555490" y="5394063"/>
            <a:ext cx="6496942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文中通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春日午后阳光、微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鸟鸣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、花香等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细节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的描写，展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出春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天的生机与活力，同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也表达了作者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JLWCPL+MS-UIGothic"/>
                <a:cs typeface="JLWCPL+MS-UIGothic"/>
              </a:rPr>
              <a:t>人生和社会的感慨。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台春昼的写作手法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E1B04"/>
                </a:solidFill>
                <a:latin typeface="JLWCPL+MS-UIGothic"/>
                <a:cs typeface="JLWCPL+MS-UIGothic"/>
              </a:rPr>
              <a:t>写作手法概述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735835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钓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台的春昼采用了多种写作手法，包括白描、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人、比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喻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等，使得文章生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形象，富有感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2291568"/>
            <a:ext cx="7139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染力。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172459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E1B04"/>
                </a:solidFill>
                <a:latin typeface="JLWCPL+MS-UIGothic"/>
                <a:cs typeface="JLWCPL+MS-UIGothic"/>
              </a:rPr>
              <a:t>写作手法解析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3703173"/>
            <a:ext cx="745847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作者运用白描手法，通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过细腻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的笔触描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出春天的景色；同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运用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人和比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喻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手法，使得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景物更加生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形象，富有情感。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4892675"/>
            <a:ext cx="234334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4E1B04"/>
                </a:solidFill>
                <a:latin typeface="JLWCPL+MS-UIGothic"/>
                <a:cs typeface="JLWCPL+MS-UIGothic"/>
              </a:rPr>
              <a:t>写作手法在文中的体</a:t>
            </a:r>
            <a:r>
              <a:rPr sz="1600">
                <a:solidFill>
                  <a:srgbClr val="4E1B04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30725" y="5423387"/>
            <a:ext cx="742458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在描写春天景象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，作者运用了白描手法，如</a:t>
            </a:r>
            <a:r>
              <a:rPr sz="1350">
                <a:solidFill>
                  <a:srgbClr val="000000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阳光透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过树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叶洒在草地上，微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带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阵阵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花香</a:t>
            </a:r>
            <a:r>
              <a:rPr sz="1350">
                <a:solidFill>
                  <a:srgbClr val="000000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，使得景色更加真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；同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运用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人手法，如</a:t>
            </a:r>
            <a:r>
              <a:rPr sz="1350">
                <a:solidFill>
                  <a:srgbClr val="000000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鸟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儿在枝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头欢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快地歌唱</a:t>
            </a:r>
            <a:r>
              <a:rPr sz="1350">
                <a:solidFill>
                  <a:srgbClr val="000000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使得景物更加生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JLWCPL+MS-UIGothic"/>
                <a:cs typeface="JLWCP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台春昼的</a:t>
            </a:r>
            <a:r>
              <a:rPr sz="3000">
                <a:solidFill>
                  <a:srgbClr val="4E1B04"/>
                </a:solidFill>
                <a:latin typeface="SimSun"/>
                <a:cs typeface="SimSun"/>
              </a:rPr>
              <a:t>语</a:t>
            </a:r>
            <a:r>
              <a:rPr sz="3000">
                <a:solidFill>
                  <a:srgbClr val="4E1B04"/>
                </a:solidFill>
                <a:latin typeface="JLWCPL+MS-UIGothic"/>
                <a:cs typeface="JLWCPL+MS-UIGothic"/>
              </a:rPr>
              <a:t>言特点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2989" y="1636688"/>
            <a:ext cx="20002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2100">
                <a:solidFill>
                  <a:srgbClr val="FFFFFF"/>
                </a:solidFill>
                <a:latin typeface="JLWCPL+MS-UIGothic"/>
                <a:cs typeface="JLWCPL+MS-UIGothic"/>
              </a:rPr>
              <a:t>言特点概述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48529" y="1636688"/>
            <a:ext cx="20002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2100">
                <a:solidFill>
                  <a:srgbClr val="FFFFFF"/>
                </a:solidFill>
                <a:latin typeface="JLWCPL+MS-UIGothic"/>
                <a:cs typeface="JLWCPL+MS-UIGothic"/>
              </a:rPr>
              <a:t>言特点解析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37880" y="1636688"/>
            <a:ext cx="30670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2100">
                <a:solidFill>
                  <a:srgbClr val="FFFFFF"/>
                </a:solidFill>
                <a:latin typeface="JLWCPL+MS-UIGothic"/>
                <a:cs typeface="JLWCPL+MS-UIGothic"/>
              </a:rPr>
              <a:t>言特点在文中的体</a:t>
            </a:r>
            <a:r>
              <a:rPr sz="2100">
                <a:solidFill>
                  <a:srgbClr val="FFFFFF"/>
                </a:solidFill>
                <a:latin typeface="SimSun"/>
                <a:cs typeface="SimSun"/>
              </a:rPr>
              <a:t>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36319" y="3177393"/>
            <a:ext cx="302220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钓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台的春昼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美、流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畅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词简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练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、准确，表达了作者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春天的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热爱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和感慨。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48529" y="3177393"/>
            <a:ext cx="3154680" cy="166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作者在文中运用了丰富的形容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，如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明媚的阳光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、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柔的微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、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悦耳的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鸟鸣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等，使得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言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更加生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形象；同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词简练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、准确，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表达了作者的情感和思考。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37880" y="3177393"/>
            <a:ext cx="3088444" cy="2291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在描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绘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春天景象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，作者运用了丰富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的形容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动词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，如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明媚的阳光洒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在枝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柔的微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颊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，悦耳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鸟鸣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声在耳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边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响起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，使得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者能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感受到春天的美好和宁静；同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用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词简练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、准确，如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阳光透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过树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叶洒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在草地上</a:t>
            </a:r>
            <a:r>
              <a:rPr sz="1350">
                <a:solidFill>
                  <a:srgbClr val="FFFFFF"/>
                </a:solidFill>
                <a:latin typeface="TTWHNQ+VCBSHV+MicrosoftYaHei"/>
                <a:cs typeface="TTWHNQ+VCBSHV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言流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畅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JLWCPL+MS-UIGothic"/>
                <a:cs typeface="JLWCPL+MS-UIGothic"/>
              </a:rPr>
              <a:t>美。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89835" y="1831330"/>
            <a:ext cx="2291134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>
                <a:solidFill>
                  <a:srgbClr val="D27536"/>
                </a:solidFill>
                <a:latin typeface="GSUUIC+AQTUHP+MicrosoftYaHei-Bold"/>
                <a:cs typeface="GSUUIC+AQTUH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0725" y="2978761"/>
            <a:ext cx="5429250" cy="2114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钓</a:t>
            </a:r>
            <a:r>
              <a:rPr sz="4500">
                <a:solidFill>
                  <a:srgbClr val="4E1B04"/>
                </a:solidFill>
                <a:latin typeface="JLWCPL+MS-UIGothic"/>
                <a:cs typeface="JLWCPL+MS-UIGothic"/>
              </a:rPr>
              <a:t>台春昼的</a:t>
            </a:r>
            <a:r>
              <a:rPr sz="4500">
                <a:solidFill>
                  <a:srgbClr val="4E1B04"/>
                </a:solidFill>
                <a:latin typeface="SimSun"/>
                <a:cs typeface="SimSun"/>
              </a:rPr>
              <a:t>艺术</a:t>
            </a:r>
            <a:r>
              <a:rPr sz="4500">
                <a:solidFill>
                  <a:srgbClr val="4E1B04"/>
                </a:solidFill>
                <a:latin typeface="JLWCPL+MS-UIGothic"/>
                <a:cs typeface="JLWCPL+MS-UIGothic"/>
              </a:rPr>
              <a:t>特</a:t>
            </a:r>
          </a:p>
          <a:p>
            <a:pPr marL="2000250" marR="0">
              <a:lnSpc>
                <a:spcPts val="4500"/>
              </a:lnSpc>
              <a:spcBef>
                <a:spcPts val="900"/>
              </a:spcBef>
              <a:spcAft>
                <a:spcPct val="0"/>
              </a:spcAft>
            </a:pPr>
            <a:r>
              <a:rPr sz="4500">
                <a:solidFill>
                  <a:srgbClr val="4E1B04"/>
                </a:solidFill>
                <a:latin typeface="JLWCPL+MS-UIGothic"/>
                <a:cs typeface="JLWCPL+MS-UIGothic"/>
              </a:rPr>
              <a:t>色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https://d.book118.com/618040023016006047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SimSun</vt:lpstr>
      <vt:lpstr>JLWCPL+MS-UIGothic</vt:lpstr>
      <vt:lpstr>TTWHNQ+VCBSHV+MicrosoftYaHei</vt:lpstr>
      <vt:lpstr>UUJSRW+AHUWHU+ArialMT</vt:lpstr>
      <vt:lpstr>Times New Roman</vt:lpstr>
      <vt:lpstr>GSUUIC+AQTUHP+MicrosoftYaHei-Bold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2024-09-28T06:43:20.310</cp:lastPrinted>
  <dcterms:created xsi:type="dcterms:W3CDTF">2024-09-27T22:43:20Z</dcterms:created>
  <dcterms:modified xsi:type="dcterms:W3CDTF">2024-09-27T22:43:21Z</dcterms:modified>
</cp:coreProperties>
</file>