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A444B1E-4E5D-4370-A9AA-C31EA0E0AB7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024E1B-AEAA-471E-BCF3-BB6895EF4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F5FD1-77A5-4C0D-A47D-89B730745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5E779B-F9E2-4B08-8832-F5667732D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D600C9-12E5-4702-B17A-37D15B354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89BD14-804E-451F-B3AE-F163EE6E8F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6D517F-E5DF-41E7-AD44-95602C88E2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2DD383-A6B2-48DE-8FA3-BD9CBA0D2B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F4041B-38D4-445F-9BDF-480C68AFE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FC70A7-FBBB-4411-A4AC-5B2CFE6B3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EF05E-DBB6-47D7-AA30-0B46FD85D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F00A5A-CE07-4CCC-9D68-CC5D24440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C2F69C8-5809-4170-8C96-22B6CC4810D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8E37305-2684-406C-922C-883BE3ED697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201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人力资源管理专业实务课程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人力资源管理概述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人力资源需求分析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人才招聘与选择</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岗位设计与绩效管理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员工发展与激励</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人力资源管理的未来趋势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人力资源管理的核心</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人力资源管理概述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人力资源管理的定义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人力资源管理是指组织对员工进行招聘、培训、激励、评估和管理的过程，旨在最大化员工的潜力，实现组织的战略目标。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人力资源是任何组织的核心资产</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核心资产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有效的人力资源管理可以帮助组织吸引、留住和激励优秀员工</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吸引留住优秀员工</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有效的人力资源管理可以提高组织的绩效和创新能力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提高绩效和创新能力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人力资源管理旨在实现组织的战略目标</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实现战略目标</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人力资源管理的职能</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招募和选拔合适的人才加入组织</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人才招聘</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设计薪酬和福利体系以激励员工</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薪酬福利</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提供培训以提升员工技能和知识</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员工培训</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人力资源管理的发展趋势</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利用技术管理人力资源</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数字化人力资源</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根据员工需求个性化福利</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员工福利定制化</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提供弹性工作时间和地点</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灵活工作制度</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利用人工智能招聘和管理人才</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人才智能化</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人力资源管理是组织中至关重要的一环，其职能涵盖多个方面，随着社会和企业环境的变化，管理方法不断进步。了解并应用最新的人力资源管理趋势可以帮助组织更好地发展和管理人才。</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人力资源需求分析</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人力资源规划概述</a:t>
            </a:r>
            <a:endParaRPr lang="en-US" sz="3600" b="0" strike="noStrike" spc="-1">
              <a:solidFill>
                <a:schemeClr val="dk1"/>
              </a:solidFill>
              <a:latin typeface="Arial"/>
            </a:endParaRPr>
          </a:p>
        </p:txBody>
      </p:sp>
      <p:sp>
        <p:nvSpPr>
          <p:cNvPr id="11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人力资源规划是组织根据战略目标确定未来的人力资源需求，以确保有足够的人力资源支持业务发展。人力资源规划是组织管理中至关重要的一环，关系到组织未来的发展和竞争力。</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人力资源需求分析的方法</a:t>
            </a:r>
            <a:endParaRPr lang="en-US" sz="3600" b="0" strike="noStrike" spc="-1">
              <a:solidFill>
                <a:schemeClr val="dk1"/>
              </a:solidFill>
              <a:latin typeface="Arial"/>
            </a:endParaRPr>
          </a:p>
        </p:txBody>
      </p:sp>
      <p:sp>
        <p:nvSpPr>
          <p:cNvPr id="12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通过数据统计和分析来确定人力资源需求</a:t>
            </a:r>
            <a:endParaRPr lang="en-US" sz="1500" b="0" strike="noStrike" spc="-1">
              <a:solidFill>
                <a:srgbClr val="000000"/>
              </a:solidFill>
              <a:latin typeface="Arial"/>
            </a:endParaRPr>
          </a:p>
        </p:txBody>
      </p:sp>
      <p:sp>
        <p:nvSpPr>
          <p:cNvPr id="12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定量分析</a:t>
            </a:r>
            <a:endParaRPr lang="en-US" sz="2200" b="0" strike="noStrike" spc="-1">
              <a:solidFill>
                <a:srgbClr val="000000"/>
              </a:solidFill>
              <a:latin typeface="Arial"/>
            </a:endParaRPr>
          </a:p>
        </p:txBody>
      </p:sp>
      <p:sp>
        <p:nvSpPr>
          <p:cNvPr id="12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主要通过访谈、观察等方式来确定人力资源需求</a:t>
            </a:r>
            <a:endParaRPr lang="en-US" sz="1500" b="0" strike="noStrike" spc="-1">
              <a:solidFill>
                <a:srgbClr val="000000"/>
              </a:solidFill>
              <a:latin typeface="Arial"/>
            </a:endParaRPr>
          </a:p>
        </p:txBody>
      </p:sp>
      <p:sp>
        <p:nvSpPr>
          <p:cNvPr id="12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定性分析</a:t>
            </a:r>
            <a:endParaRPr lang="en-US" sz="2200" b="0" strike="noStrike" spc="-1">
              <a:solidFill>
                <a:srgbClr val="000000"/>
              </a:solidFill>
              <a:latin typeface="Arial"/>
            </a:endParaRPr>
          </a:p>
        </p:txBody>
      </p:sp>
      <p:sp>
        <p:nvSpPr>
          <p:cNvPr id="12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依靠专家经验和判断来预测人力资源需求</a:t>
            </a:r>
            <a:endParaRPr lang="en-US" sz="1500" b="0" strike="noStrike" spc="-1">
              <a:solidFill>
                <a:srgbClr val="000000"/>
              </a:solidFill>
              <a:latin typeface="Arial"/>
            </a:endParaRPr>
          </a:p>
        </p:txBody>
      </p:sp>
      <p:sp>
        <p:nvSpPr>
          <p:cNvPr id="12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专家预测</a:t>
            </a:r>
            <a:endParaRPr lang="en-US" sz="2200" b="0" strike="noStrike" spc="-1">
              <a:solidFill>
                <a:srgbClr val="000000"/>
              </a:solidFill>
              <a:latin typeface="Arial"/>
            </a:endParaRPr>
          </a:p>
        </p:txBody>
      </p:sp>
      <p:sp>
        <p:nvSpPr>
          <p:cNvPr id="12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通过市场调研获取行业人力资源需求趋势</a:t>
            </a:r>
            <a:endParaRPr lang="en-US" sz="1500" b="0" strike="noStrike" spc="-1">
              <a:solidFill>
                <a:srgbClr val="000000"/>
              </a:solidFill>
              <a:latin typeface="Arial"/>
            </a:endParaRPr>
          </a:p>
        </p:txBody>
      </p:sp>
      <p:sp>
        <p:nvSpPr>
          <p:cNvPr id="12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市场调研</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人力资源供需匹配</a:t>
            </a:r>
            <a:endParaRPr lang="en-US" sz="3600" b="0" strike="noStrike" spc="-1">
              <a:solidFill>
                <a:schemeClr val="dk1"/>
              </a:solidFill>
              <a:latin typeface="Arial"/>
            </a:endParaRPr>
          </a:p>
        </p:txBody>
      </p:sp>
      <p:sp>
        <p:nvSpPr>
          <p:cNvPr id="12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制定合适的招聘计划以满足组织的人力需求</a:t>
            </a:r>
            <a:endParaRPr lang="en-US" sz="2000" b="0" strike="noStrike" spc="-1">
              <a:solidFill>
                <a:srgbClr val="000000"/>
              </a:solidFill>
              <a:latin typeface="Arial"/>
            </a:endParaRPr>
          </a:p>
        </p:txBody>
      </p:sp>
      <p:sp>
        <p:nvSpPr>
          <p:cNvPr id="13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招聘计划</a:t>
            </a:r>
            <a:endParaRPr lang="en-US" sz="3000" b="0" strike="noStrike" spc="-1">
              <a:solidFill>
                <a:srgbClr val="000000"/>
              </a:solidFill>
              <a:latin typeface="Arial"/>
            </a:endParaRPr>
          </a:p>
        </p:txBody>
      </p:sp>
      <p:sp>
        <p:nvSpPr>
          <p:cNvPr id="13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制定员工发展计划以满足个人与组织共同发展的需求</a:t>
            </a:r>
            <a:endParaRPr lang="en-US" sz="2000" b="0" strike="noStrike" spc="-1">
              <a:solidFill>
                <a:srgbClr val="000000"/>
              </a:solidFill>
              <a:latin typeface="Arial"/>
            </a:endParaRPr>
          </a:p>
        </p:txBody>
      </p:sp>
      <p:sp>
        <p:nvSpPr>
          <p:cNvPr id="13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发展计划</a:t>
            </a:r>
            <a:endParaRPr lang="en-US" sz="3000" b="0" strike="noStrike" spc="-1">
              <a:solidFill>
                <a:srgbClr val="000000"/>
              </a:solidFill>
              <a:latin typeface="Arial"/>
            </a:endParaRPr>
          </a:p>
        </p:txBody>
      </p:sp>
      <p:sp>
        <p:nvSpPr>
          <p:cNvPr id="1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为员工提供必要的培训以提升业务能力</a:t>
            </a:r>
            <a:endParaRPr lang="en-US" sz="2000" b="0" strike="noStrike" spc="-1">
              <a:solidFill>
                <a:srgbClr val="000000"/>
              </a:solidFill>
              <a:latin typeface="Arial"/>
            </a:endParaRPr>
          </a:p>
        </p:txBody>
      </p:sp>
      <p:sp>
        <p:nvSpPr>
          <p:cNvPr id="13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培训计划</a:t>
            </a:r>
            <a:endParaRPr lang="en-US" sz="3000" b="0" strike="noStrike" spc="-1">
              <a:solidFill>
                <a:srgbClr val="000000"/>
              </a:solidFill>
              <a:latin typeface="Arial"/>
            </a:endParaRPr>
          </a:p>
        </p:txBody>
      </p:sp>
      <p:sp>
        <p:nvSpPr>
          <p:cNvPr id="13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培训程序</a:t>
            </a:r>
            <a:endParaRPr lang="en-US" sz="2200" b="0" strike="noStrike" spc="-1">
              <a:solidFill>
                <a:srgbClr val="000000"/>
              </a:solidFill>
              <a:latin typeface="Arial"/>
            </a:endParaRPr>
          </a:p>
        </p:txBody>
      </p:sp>
      <p:sp>
        <p:nvSpPr>
          <p:cNvPr id="14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制定培训计划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组织培训课程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评估培训效果</a:t>
            </a:r>
            <a:endParaRPr lang="en-US" sz="1500" b="0" strike="noStrike" spc="-1">
              <a:solidFill>
                <a:srgbClr val="000000"/>
              </a:solidFill>
              <a:latin typeface="Arial"/>
            </a:endParaRPr>
          </a:p>
        </p:txBody>
      </p:sp>
      <p:sp>
        <p:nvSpPr>
          <p:cNvPr id="14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绩效管理</a:t>
            </a:r>
            <a:endParaRPr lang="en-US" sz="2200" b="0" strike="noStrike" spc="-1">
              <a:solidFill>
                <a:srgbClr val="000000"/>
              </a:solidFill>
              <a:latin typeface="Arial"/>
            </a:endParaRPr>
          </a:p>
        </p:txBody>
      </p:sp>
      <p:sp>
        <p:nvSpPr>
          <p:cNvPr id="14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设定绩效指标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评估员工绩效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奖惩与激励</a:t>
            </a:r>
            <a:endParaRPr lang="en-US" sz="1500" b="0" strike="noStrike" spc="-1">
              <a:solidFill>
                <a:srgbClr val="000000"/>
              </a:solidFill>
              <a:latin typeface="Arial"/>
            </a:endParaRPr>
          </a:p>
        </p:txBody>
      </p:sp>
      <p:sp>
        <p:nvSpPr>
          <p:cNvPr id="14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离职管理</a:t>
            </a:r>
            <a:endParaRPr lang="en-US" sz="2200" b="0" strike="noStrike" spc="-1">
              <a:solidFill>
                <a:srgbClr val="000000"/>
              </a:solidFill>
              <a:latin typeface="Arial"/>
            </a:endParaRPr>
          </a:p>
        </p:txBody>
      </p:sp>
      <p:sp>
        <p:nvSpPr>
          <p:cNvPr id="14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制定离职流程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离职面谈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交接工作</a:t>
            </a:r>
            <a:endParaRPr lang="en-US" sz="1500" b="0" strike="noStrike" spc="-1">
              <a:solidFill>
                <a:srgbClr val="000000"/>
              </a:solidFill>
              <a:latin typeface="Arial"/>
            </a:endParaRPr>
          </a:p>
        </p:txBody>
      </p:sp>
      <p:sp>
        <p:nvSpPr>
          <p:cNvPr id="14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人力资源规划的实施</a:t>
            </a:r>
            <a:endParaRPr lang="en-US" sz="3600" b="0" strike="noStrike" spc="-1">
              <a:solidFill>
                <a:schemeClr val="dk1"/>
              </a:solidFill>
              <a:latin typeface="Arial"/>
            </a:endParaRPr>
          </a:p>
        </p:txBody>
      </p:sp>
      <p:sp>
        <p:nvSpPr>
          <p:cNvPr id="14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招聘程序</a:t>
            </a:r>
            <a:endParaRPr lang="en-US" sz="2200" b="0" strike="noStrike" spc="-1">
              <a:solidFill>
                <a:srgbClr val="000000"/>
              </a:solidFill>
              <a:latin typeface="Arial"/>
            </a:endParaRPr>
          </a:p>
        </p:txBody>
      </p:sp>
      <p:sp>
        <p:nvSpPr>
          <p:cNvPr id="15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发布招聘信息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面试候选人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录用新员工</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人力资源规划实施策略</a:t>
            </a:r>
            <a:endParaRPr lang="en-US" sz="3500" b="0" strike="noStrike" spc="-1">
              <a:solidFill>
                <a:srgbClr val="000000"/>
              </a:solidFill>
              <a:latin typeface="Arial"/>
            </a:endParaRPr>
          </a:p>
        </p:txBody>
      </p:sp>
      <p:sp>
        <p:nvSpPr>
          <p:cNvPr id="15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人力资源规划实施需要充分考虑组织内外部环境的变化和挑战，选择适合的招聘、培训、绩效管理和离职管理策略。只有制定科学合理的人力资源规划策略，组织才能实现长期稳健的发展。</a:t>
            </a:r>
            <a:endParaRPr lang="en-US" sz="2500" b="0" strike="noStrike" spc="-1">
              <a:solidFill>
                <a:srgbClr val="000000"/>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人力资源规划的重要性</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通过合理规划人力资源，使组织更具竞争力</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增强组织竞争力</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合理分配人力资源，提高员工绩效和工作积极性</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提高员工绩效</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避免用工过剩或短缺导致的成本损失</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降低用工成本</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人力资源规划引领组织变革，适应市场需求</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促进组织变革</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人才招聘与选择</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人才招聘的重要性</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人才招聘是组织获取优秀员工的第一步，通过有效的招聘策略可以吸引到适合岗位的人才，提高员工的绩效和满意度。人力资源管理的核心之一就是如何有效吸引和留住优秀的人才，这个过程至关重要。</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招聘流程设计</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精确明确职位要求，设计岗位描述和职责</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确定职位需求</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选择适合的渠道发布广告，吸引目标人群</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发布招聘广告</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对应聘者的简历进行初步筛选，筛选出符合条件的候选人</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筛选简历</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通过面试了解候选人的能力和背景，初步评估适合度</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面试候选人</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测试</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通过各类测试，如能力测试、性格测试等，评估候选人的潜力和适应能力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可客观评估候选人的各项能力</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评估中心</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利用评估中心进行综合评估，通过不同情境评估候选人的各项能力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可以模拟真实的工作场景，更好地评估候选人的综合能力</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参考调查</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通过联系候选人的上级、同事和下属等，了解其工作表现和品行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可以获取第三方对候选人的客观评价，有助于招聘决策</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人才选择方法</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面试</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面试是最常见的人才选择方法，通过交谈了解候选人的个人素质和能力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能够在短时间内评估候选人的情商和智商水平</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招聘的效果评估</a:t>
            </a:r>
            <a:endParaRPr lang="en-US" sz="3600" b="0" strike="noStrike" spc="-1">
              <a:solidFill>
                <a:schemeClr val="dk1"/>
              </a:solidFill>
              <a:latin typeface="Arial"/>
            </a:endParaRPr>
          </a:p>
        </p:txBody>
      </p:sp>
      <p:sp>
        <p:nvSpPr>
          <p:cNvPr id="1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评估新员工在岗工作表现和适应度</a:t>
            </a:r>
            <a:endParaRPr lang="en-US" sz="2000" b="0" strike="noStrike" spc="-1">
              <a:solidFill>
                <a:srgbClr val="000000"/>
              </a:solidFill>
              <a:latin typeface="Arial"/>
            </a:endParaRPr>
          </a:p>
        </p:txBody>
      </p:sp>
      <p:sp>
        <p:nvSpPr>
          <p:cNvPr id="1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跟踪新员工的表现</a:t>
            </a:r>
            <a:endParaRPr lang="en-US" sz="3000" b="0" strike="noStrike" spc="-1">
              <a:solidFill>
                <a:srgbClr val="000000"/>
              </a:solidFill>
              <a:latin typeface="Arial"/>
            </a:endParaRPr>
          </a:p>
        </p:txBody>
      </p:sp>
      <p:sp>
        <p:nvSpPr>
          <p:cNvPr id="1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根据评估结果，调整流程以提高招聘的成功率</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调整招聘流程</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分析招聘流程和方法的效果，改进不足之处</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评估招聘策略的有效性</a:t>
            </a:r>
            <a:endParaRPr lang="en-US" sz="3000" b="0" strike="noStrike" spc="-1">
              <a:solidFill>
                <a:srgbClr val="000000"/>
              </a:solidFill>
              <a:latin typeface="Arial"/>
            </a:endParaRPr>
          </a:p>
        </p:txBody>
      </p:sp>
      <p:sp>
        <p:nvSpPr>
          <p:cNvPr id="2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才招聘与选择是人力资源管理中至关重要的环节，它直接关系到企业的未来发展和竞争力。通过科学的招聘流程和方法，能够吸引到适合岗位的人才，为企业的发展提供有力的支持。同时，招聘的效果评估也是十分关键的，及时调整招聘策略和流程，提高招聘的质量，实现人才与企业的良性互动。</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岗位设计与绩效管理</a:t>
            </a:r>
            <a:endParaRPr lang="en-US" sz="3600" b="0" strike="noStrike" spc="-1">
              <a:solidFill>
                <a:schemeClr val="dk1"/>
              </a:solidFill>
              <a:latin typeface="Arial"/>
            </a:endParaRPr>
          </a:p>
        </p:txBody>
      </p:sp>
      <p:sp>
        <p:nvSpPr>
          <p:cNvPr id="2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https://d.book118.com/618062016011006050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人力资源管理专业实务课程</vt:lpstr>
      <vt:lpstr>目录</vt:lpstr>
      <vt:lpstr>第1章 人力资源管理概述</vt:lpstr>
      <vt:lpstr> </vt:lpstr>
      <vt:lpstr>人力资源管理的重要性</vt:lpstr>
      <vt:lpstr>人力资源管理的职能</vt:lpstr>
      <vt:lpstr>人力资源管理的发展趋势</vt:lpstr>
      <vt:lpstr>总结</vt:lpstr>
      <vt:lpstr>第2章 人力资源需求分析</vt:lpstr>
      <vt:lpstr>人力资源规划概述</vt:lpstr>
      <vt:lpstr>人力资源需求分析的方法</vt:lpstr>
      <vt:lpstr>人力资源供需匹配</vt:lpstr>
      <vt:lpstr>人力资源规划的实施</vt:lpstr>
      <vt:lpstr> </vt:lpstr>
      <vt:lpstr>人力资源规划的重要性</vt:lpstr>
      <vt:lpstr>第3章 人才招聘与选择</vt:lpstr>
      <vt:lpstr> </vt:lpstr>
      <vt:lpstr>招聘流程设计</vt:lpstr>
      <vt:lpstr>人才选择方法</vt:lpstr>
      <vt:lpstr>招聘的效果评估</vt:lpstr>
      <vt:lpstr>总结</vt:lpstr>
      <vt:lpstr>第4章 岗位设计与绩效管理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2024-09-29T15:15:57.685</cp:lastPrinted>
  <dcterms:created xsi:type="dcterms:W3CDTF">2024-09-29T07:15:57Z</dcterms:created>
  <dcterms:modified xsi:type="dcterms:W3CDTF">2024-09-29T07:15:59Z</dcterms:modified>
</cp:coreProperties>
</file>