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71682" name=""/>
          <p:cNvSpPr/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/>
          <a:p>
            <a:pPr lvl="0"/>
            <a:fld id="{4A7BE968-43AE-464F-A1AC-A4683901DE37}" type="header">
              <a:rPr sz="1200"/>
              <a:t>*</a:t>
            </a:fld>
            <a:endParaRPr sz="1200"/>
          </a:p>
        </p:txBody>
      </p:sp>
      <p:sp>
        <p:nvSpPr>
          <p:cNvPr id="71683" name=""/>
          <p:cNvSpPr/>
          <p:nvPr>
            <p:ph type="dt" idx="1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/>
          <a:p>
            <a:pPr lvl="0" algn="r"/>
            <a:fld id="{F0D5D645-0796-4C36-A9BB-2292A2DBF170}" type="datetime1">
              <a:rPr sz="1200"/>
              <a:t>*</a:t>
            </a:fld>
            <a:endParaRPr sz="1200"/>
          </a:p>
        </p:txBody>
      </p:sp>
      <p:sp>
        <p:nvSpPr>
          <p:cNvPr id="71684" name="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prstClr val="black"/>
            </a:solidFill>
            <a:miter lim="800000"/>
          </a:ln>
        </p:spPr>
      </p:sp>
      <p:sp>
        <p:nvSpPr>
          <p:cNvPr id="71685" name=""/>
          <p:cNvSpPr/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71686" name=""/>
          <p:cNvSpPr/>
          <p:nvPr>
            <p:ph type="ftr" sz="quarter" idx="4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/>
          <a:p>
            <a:pPr lvl="0"/>
            <a:fld id="{057AE4C7-5AC6-46C9-B223-6F698458A4AE}" type="footer">
              <a:rPr sz="1200"/>
              <a:t>*</a:t>
            </a:fld>
            <a:endParaRPr sz="1200"/>
          </a:p>
        </p:txBody>
      </p:sp>
      <p:sp>
        <p:nvSpPr>
          <p:cNvPr id="71687" name=""/>
          <p:cNvSpPr/>
          <p:nvPr>
            <p:ph type="sldNum" sz="quarter" idx="5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/>
          <a:p>
            <a:pPr lvl="0" algn="r"/>
            <a:fld id="{9C20D04A-7BA4-4476-A3BB-01CD7040EDD2}" type="slidenum">
              <a:rPr sz="1200"/>
              <a:t>*</a:t>
            </a:fld>
            <a:endParaRPr sz="12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一、读课文题目《玩出了名堂》， 你能提出什么问题？</a:t>
            </a:r>
          </a:p>
          <a:p/>
          <a:p>
            <a:r>
              <a:t>1、什么是“名堂”？</a:t>
            </a:r>
          </a:p>
          <a:p/>
          <a:p>
            <a:r>
              <a:t>2、谁玩出了名堂？</a:t>
            </a:r>
          </a:p>
          <a:p/>
          <a:p>
            <a:r>
              <a:t>3、他玩是什么？</a:t>
            </a:r>
          </a:p>
          <a:p/>
          <a:p>
            <a:r>
              <a:t>4、他是怎么玩？</a:t>
            </a:r>
          </a:p>
          <a:p/>
          <a:p>
            <a:r>
              <a:t>5、他玩出了什么名堂？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名堂  浪费  镜片  看管</a:t>
            </a:r>
            <a:br/>
            <a:r>
              <a:t>定时  清闲  细微  阅读</a:t>
            </a:r>
            <a:br/>
            <a:r>
              <a:t>随意  调整  简单  造访</a:t>
            </a:r>
            <a:br/>
            <a:r>
              <a:t>待着 固定 玩具 </a:t>
            </a:r>
            <a:br/>
            <a:r>
              <a:t>显微镜  微生物  挤来挤去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一、读课文题目《玩出了名堂》， 你能提出什么问题？</a:t>
            </a:r>
          </a:p>
          <a:p/>
          <a:p>
            <a:r>
              <a:t>1、什么是“名堂”？</a:t>
            </a:r>
          </a:p>
          <a:p/>
          <a:p>
            <a:r>
              <a:t>2、谁玩出了名堂？</a:t>
            </a:r>
          </a:p>
          <a:p/>
          <a:p>
            <a:r>
              <a:t>3、他玩是什么？</a:t>
            </a:r>
          </a:p>
          <a:p/>
          <a:p>
            <a:r>
              <a:t>4、他是怎么玩？</a:t>
            </a:r>
          </a:p>
          <a:p/>
          <a:p>
            <a:r>
              <a:t>5、他玩出了什么名堂？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1、列文虎克磨厚玻璃做什么?</a:t>
            </a:r>
          </a:p>
          <a:p>
            <a:r>
              <a:t>2、他在玩放大镜过程中，玩出了什么名堂？</a:t>
            </a:r>
          </a:p>
          <a:p>
            <a:r>
              <a:t>  （1）有新想法：</a:t>
            </a:r>
          </a:p>
          <a:p/>
          <a:p>
            <a:r>
              <a:t>  （2）有新玩法：</a:t>
            </a:r>
          </a:p>
          <a:p/>
          <a:p>
            <a:r>
              <a:t>  （3）有新发觉：          </a:t>
            </a:r>
          </a:p>
          <a:p>
            <a:r>
              <a:t>把两片放大镜放在一起会怎么样呢？</a:t>
            </a:r>
          </a:p>
          <a:p>
            <a:r>
              <a:t>一片放大镜固定，另一片能够随意调整。</a:t>
            </a:r>
          </a:p>
          <a:p>
            <a:r>
              <a:t>看到了一个平时看不到“小人国”世界。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借助他自己创造显微镜，他还玩出了什么名堂？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1F575A-D2F4-46EE-82FA-3381FE4B0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50D468-C49E-4C98-848F-DA8E14C2A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7FC17-7FF7-46BF-BD2B-9529E0D4E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7DA02D-4F42-4BE3-8047-4D006DA93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8A5545-1ABF-43B0-8892-64AE327D6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AA97D5-1B90-4437-B162-4C16F1EBD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8192F5-6B78-4292-8813-2095400B9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8D147C-6B66-48E9-8A08-CEF884782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76ED8D-CA0D-47A9-9AE1-18E18C2F1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C34790-0142-42E4-8F15-96DEFA00E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04CE06-C6AD-4E42-9842-5A5DC3D4B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>
  <p:cSld name="Title Slide">
    <p:bg>
      <p:bgPr>
        <a:pattFill prst="ltHorz">
          <a:fgClr>
            <a:schemeClr val="bg2"/>
          </a:fgClr>
          <a:bgClr>
            <a:schemeClr val="bg1"/>
          </a:bgClr>
        </a:pattFill>
      </p:bgPr>
    </p:bg>
    <p:spTree>
      <p:nvGrpSpPr>
        <p:cNvPr id="1" name=""/>
        <p:cNvGrpSpPr/>
        <p:nvPr/>
      </p:nvGrpSpPr>
      <p:grpSpPr/>
      <p:sp>
        <p:nvSpPr>
          <p:cNvPr id="23554" name=""/>
          <p:cNvSpPr/>
          <p:nvPr>
            <p:ph type="ctrTitle"/>
          </p:nvPr>
        </p:nvSpPr>
        <p:spPr>
          <a:xfrm>
            <a:off x="685800" y="990600"/>
            <a:ext cx="7772400" cy="1371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23555" name=""/>
          <p:cNvSpPr/>
          <p:nvPr>
            <p:ph type="subTitle" idx="1"/>
          </p:nvPr>
        </p:nvSpPr>
        <p:spPr>
          <a:xfrm>
            <a:off x="1447800" y="3429000"/>
            <a:ext cx="7010400" cy="1600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None/>
              <a:defRPr kumimoji="0" lang="zh-CN" altLang="en-US" sz="28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457200" indent="14288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None/>
              <a:defRPr kumimoji="0" lang="zh-CN" altLang="en-US" sz="26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909638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defRPr kumimoji="0" lang="zh-CN" altLang="en-US" sz="23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306512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None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1695450" indent="0" algn="ctr" defTabSz="914400" rtl="0" eaLnBrk="1" fontAlgn="base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None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</a:lstStyle>
          <a:p>
            <a:pPr lvl="0"/>
            <a:r>
              <a:t>单击此处编辑母版副标题样式</a:t>
            </a:r>
          </a:p>
        </p:txBody>
      </p:sp>
      <p:sp>
        <p:nvSpPr>
          <p:cNvPr id="23556" name=""/>
          <p:cNvSpPr/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23557" name=""/>
          <p:cNvSpPr/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/>
          <a:p>
            <a:pPr lvl="0" algn="ctr"/>
            <a:fld id="{8A4B3C44-90AD-45A1-9E0E-47AAA5B13AE8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23558" name=""/>
          <p:cNvSpPr/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/>
          <a:p>
            <a:pPr lvl="0" algn="r"/>
            <a:fld id="{9B3FE7D7-FE04-4861-A040-901E511E5725}" type="slidenum">
              <a:rPr sz="1200">
                <a:latin typeface="Verdana" pitchFamily="34" charset="0"/>
              </a:rPr>
              <a:t>*</a:t>
            </a:fld>
            <a:endParaRPr sz="1200">
              <a:latin typeface="Verdana" pitchFamily="34" charset="0"/>
            </a:endParaRPr>
          </a:p>
        </p:txBody>
      </p:sp>
      <p:sp>
        <p:nvSpPr>
          <p:cNvPr id="23559" name=""/>
          <p:cNvSpPr/>
          <p:nvPr/>
        </p:nvSpPr>
        <p:spPr>
          <a:xfrm>
            <a:off x="685800" y="2393950"/>
            <a:ext cx="7772400" cy="109538"/>
          </a:xfrm>
          <a:custGeom>
            <a:avLst>
              <a:gd name="adj0" fmla="val 2861"/>
            </a:avLst>
            <a:gdLst>
              <a:gd name="GT1" fmla="*/ adj0 21600 100000"/>
              <a:gd name="G0" fmla="+- GT1 0 0"/>
            </a:gdLst>
            <a:rect l="l" t="t" r="r" b="b"/>
            <a:pathLst>
              <a:path w="1000" h="1000" stroke="0">
                <a:moveTo>
                  <a:pt x="0" y="0"/>
                </a:moveTo>
                <a:lnTo>
                  <a:pt x="G0" y="0"/>
                </a:lnTo>
                <a:lnTo>
                  <a:pt x="G0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txBody>
          <a:bodyPr/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sz="2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C65A4E86-AF49-4A84-8FC9-E992C1AE2096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200">
                <a:latin typeface="Verdana" pitchFamily="34" charset="0"/>
              </a:rPr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04BDF935-0E83-41F3-A494-B6C0D3F8D5FA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200">
                <a:latin typeface="Verdana" pitchFamily="34" charset="0"/>
              </a:rPr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</p:bgPr>
    </p:bg>
    <p:spTree>
      <p:nvGrpSpPr>
        <p:cNvPr id="1" name=""/>
        <p:cNvGrpSpPr/>
        <p:nvPr/>
      </p:nvGrpSpPr>
      <p:grpSpPr/>
      <p:sp>
        <p:nvSpPr>
          <p:cNvPr id="22530" name=""/>
          <p:cNvSpPr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800" b="0" i="0" u="none" baseline="0">
                <a:solidFill>
                  <a:schemeClr val="tx2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22531" name=""/>
          <p:cNvSpPr/>
          <p:nvPr>
            <p:ph type="body" idx="1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469900" indent="-469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o"/>
              <a:defRPr kumimoji="0" lang="zh-CN" altLang="en-US" sz="3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908050" indent="-436562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kumimoji="0" lang="zh-CN" altLang="en-US" sz="26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304925" indent="-395288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o"/>
              <a:defRPr kumimoji="0" lang="zh-CN" altLang="en-US" sz="23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93862" indent="-3873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93912" indent="-398462" algn="l" defTabSz="914400" rtl="0" eaLnBrk="1" fontAlgn="base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22532" name=""/>
          <p:cNvSpPr/>
          <p:nvPr/>
        </p:nvSpPr>
        <p:spPr>
          <a:xfrm>
            <a:off x="609600" y="1566862"/>
            <a:ext cx="7958138" cy="109538"/>
          </a:xfrm>
          <a:custGeom>
            <a:avLst>
              <a:gd name="adj0" fmla="val 2708"/>
            </a:avLst>
            <a:gdLst>
              <a:gd name="GT1" fmla="*/ adj0 21600 100000"/>
              <a:gd name="G0" fmla="+- GT1 0 0"/>
            </a:gdLst>
            <a:rect l="l" t="t" r="r" b="b"/>
            <a:pathLst>
              <a:path w="1000" h="1000" stroke="0">
                <a:moveTo>
                  <a:pt x="0" y="0"/>
                </a:moveTo>
                <a:lnTo>
                  <a:pt x="G0" y="0"/>
                </a:lnTo>
                <a:lnTo>
                  <a:pt x="G0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txBody>
          <a:bodyPr/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sz="2400">
              <a:latin typeface="Times New Roman" pitchFamily="18" charset="0"/>
            </a:endParaRPr>
          </a:p>
        </p:txBody>
      </p:sp>
      <p:cxnSp>
        <p:nvCxnSpPr>
          <p:cNvPr id="22533" name=""/>
          <p:cNvCxnSpPr/>
          <p:nvPr/>
        </p:nvCxnSpPr>
        <p:spPr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miter lim="800000"/>
          </a:ln>
        </p:spPr>
      </p:cxnSp>
      <p:sp>
        <p:nvSpPr>
          <p:cNvPr id="22534" name=""/>
          <p:cNvSpPr/>
          <p:nvPr>
            <p:ph type="dt" sz="half" idx="2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22535" name="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fld id="{D83D6A10-1F78-41BA-BAC6-0545F05C9AE1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22536" name=""/>
          <p:cNvSpPr/>
          <p:nvPr>
            <p:ph type="sldNum" sz="quarter" idx="4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r"/>
            <a:fld id="{CC832AC5-11E2-4CD2-86E2-252DC11829FA}" type="slidenum">
              <a:rPr sz="1200">
                <a:latin typeface="Verdana" pitchFamily="34" charset="0"/>
              </a:rPr>
              <a:t>*</a:t>
            </a:fld>
            <a:endParaRPr sz="1200">
              <a:latin typeface="Verdana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7" r:id="rId2"/>
    <p:sldLayoutId id="2147483668" r:id="rId3"/>
  </p:sldLayoutIdLst>
  <p:transition/>
  <p:timing/>
  <p:hf sldNum="0" hdr="0" dt="0"/>
  <p:txStyles>
    <p:titleStyle>
      <a:lvl1pPr marL="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3800" b="0" i="0" u="none" baseline="0">
          <a:solidFill>
            <a:schemeClr val="tx2"/>
          </a:solidFill>
          <a:latin typeface="Verdana" pitchFamily="34" charset="0"/>
          <a:ea typeface="宋体" pitchFamily="2" charset="-122"/>
        </a:defRPr>
      </a:lvl1pPr>
    </p:titleStyle>
    <p:bodyStyle>
      <a:lvl1pPr marL="469900" indent="-469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o"/>
        <a:defRPr kumimoji="0" sz="3000" b="0" i="0" u="none" baseline="0">
          <a:solidFill>
            <a:schemeClr val="tx1"/>
          </a:solidFill>
          <a:latin typeface="Verdana" pitchFamily="34" charset="0"/>
          <a:ea typeface="宋体" pitchFamily="2" charset="-122"/>
        </a:defRPr>
      </a:lvl1pPr>
      <a:lvl2pPr marL="908050" indent="-436562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kumimoji="0" sz="2600" b="0" i="0" u="none" baseline="0">
          <a:solidFill>
            <a:schemeClr val="tx1"/>
          </a:solidFill>
          <a:latin typeface="Verdana" pitchFamily="34" charset="0"/>
          <a:ea typeface="宋体" pitchFamily="2" charset="-122"/>
        </a:defRPr>
      </a:lvl2pPr>
      <a:lvl3pPr marL="1304925" indent="-395288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o"/>
        <a:defRPr kumimoji="0" sz="2300" b="0" i="0" u="none" baseline="0">
          <a:solidFill>
            <a:schemeClr val="tx1"/>
          </a:solidFill>
          <a:latin typeface="Verdana" pitchFamily="34" charset="0"/>
          <a:ea typeface="宋体" pitchFamily="2" charset="-122"/>
        </a:defRPr>
      </a:lvl3pPr>
      <a:lvl4pPr marL="1693862" indent="-3873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kumimoji="0" sz="2000" b="0" i="0" u="none" baseline="0">
          <a:solidFill>
            <a:schemeClr val="tx1"/>
          </a:solidFill>
          <a:latin typeface="Verdana" pitchFamily="34" charset="0"/>
          <a:ea typeface="宋体" pitchFamily="2" charset="-122"/>
        </a:defRPr>
      </a:lvl4pPr>
      <a:lvl5pPr marL="2093912" indent="-398462" algn="l" defTabSz="914400" rtl="0" eaLnBrk="1" fontAlgn="base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§"/>
        <a:defRPr kumimoji="0" sz="2000" b="0" i="0" u="none" baseline="0">
          <a:solidFill>
            <a:schemeClr val="tx1"/>
          </a:solidFill>
          <a:latin typeface="Verdana" pitchFamily="34" charset="0"/>
          <a:ea typeface="宋体" pitchFamily="2" charset="-122"/>
        </a:defRPr>
      </a:lvl5pPr>
    </p:bodyStyle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063023075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66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7218941" cy="3991596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40967" name=""/>
          <p:cNvSpPr/>
          <p:nvPr/>
        </p:nvSpPr>
        <p:spPr>
          <a:xfrm>
            <a:off x="1981200" y="152400"/>
            <a:ext cx="5181600" cy="1371600"/>
          </a:xfrm>
          <a:gradFill rotWithShape="0">
            <a:gsLst>
              <a:gs pos="0">
                <a:srgbClr val="FFFF00"/>
              </a:gs>
              <a:gs pos="100000">
                <a:srgbClr val="FF9933"/>
              </a:gs>
            </a:gsLst>
            <a:path path="rect">
              <a:fillToRect l="50000" t="50000" r="50000" b="50000"/>
            </a:path>
          </a:gradFill>
          <a:ln>
            <a:solidFill>
              <a:srgbClr val="0000FF"/>
            </a:solidFill>
            <a:miter lim="800000"/>
          </a:ln>
          <a:effectLst>
            <a:outerShdw dist="35921" dir="2700000" algn="ctr">
              <a:srgbClr val="C0C0C0">
                <a:alpha val="80000"/>
              </a:srgbClr>
            </a:outerShdw>
          </a:effectLst>
        </p:spPr>
        <p:txBody>
          <a:bodyPr fromWordArt="1" anchor="ctr" anchorCtr="0">
            <a:prstTxWarp prst="textCanUp">
              <a:avLst/>
            </a:prstTxWarp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algn="ctr"/>
            <a:r>
              <a:rPr sz="3600" kern="10">
                <a:ln>
                  <a:solidFill>
                    <a:srgbClr val="0000FF"/>
                  </a:solidFill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>
                    <a:srgbClr val="C0C0C0">
                      <a:alpha val="80000"/>
                    </a:srgbClr>
                  </a:outerShdw>
                </a:effectLst>
                <a:latin typeface="华文行楷"/>
              </a:rPr>
              <a:t>玩出了名堂</a:t>
            </a:r>
          </a:p>
        </p:txBody>
      </p:sp>
      <p:sp>
        <p:nvSpPr>
          <p:cNvPr id="40968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40969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EA78DBE9-BCB1-4A7A-BC04-31A872F9B63D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40970" name="TextBox 40969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1/27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base">
                                        <p:cTn id="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dur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 additive="base">
                                        <p:cTn id="11" dur="1" fill="hold"/>
                                        <p:tgtEl>
                                          <p:spTgt spid="4096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754" name=""/>
          <p:cNvSpPr/>
          <p:nvPr/>
        </p:nvSpPr>
        <p:spPr>
          <a:xfrm>
            <a:off x="323850" y="260350"/>
            <a:ext cx="7488238" cy="20145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3600" b="1">
                <a:latin typeface="Comic Sans MS" pitchFamily="66" charset="0"/>
              </a:rPr>
              <a:t>一、读课文题目《玩出了名堂》， 你能提出什么问题？</a:t>
            </a:r>
            <a:endParaRPr sz="3600" b="1">
              <a:latin typeface="Comic Sans MS" pitchFamily="66" charset="0"/>
            </a:endParaRPr>
          </a:p>
          <a:p>
            <a:pPr lvl="0">
              <a:spcBef>
                <a:spcPct val="50000"/>
              </a:spcBef>
            </a:pPr>
            <a:endParaRPr sz="3600" b="1">
              <a:latin typeface="Comic Sans MS" pitchFamily="66" charset="0"/>
            </a:endParaRPr>
          </a:p>
        </p:txBody>
      </p:sp>
      <p:sp>
        <p:nvSpPr>
          <p:cNvPr id="74755" name=""/>
          <p:cNvSpPr/>
          <p:nvPr/>
        </p:nvSpPr>
        <p:spPr>
          <a:xfrm>
            <a:off x="1066800" y="1600200"/>
            <a:ext cx="6480175" cy="50355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sz="3600" b="1">
                <a:latin typeface="Comic Sans MS" pitchFamily="66" charset="0"/>
              </a:rPr>
              <a:t>1、什么是“名堂”？</a:t>
            </a:r>
            <a:endParaRPr sz="3600" b="1">
              <a:latin typeface="Comic Sans MS" pitchFamily="66" charset="0"/>
            </a:endParaRPr>
          </a:p>
          <a:p>
            <a:pPr lvl="0"/>
            <a:endParaRPr sz="3600" b="1">
              <a:latin typeface="Comic Sans MS" pitchFamily="66" charset="0"/>
            </a:endParaRPr>
          </a:p>
          <a:p>
            <a:pPr lvl="0"/>
            <a:r>
              <a:rPr sz="3600" b="1">
                <a:latin typeface="Comic Sans MS" pitchFamily="66" charset="0"/>
              </a:rPr>
              <a:t>2、谁玩出了名堂？</a:t>
            </a:r>
            <a:endParaRPr sz="3600" b="1">
              <a:latin typeface="Comic Sans MS" pitchFamily="66" charset="0"/>
            </a:endParaRPr>
          </a:p>
          <a:p>
            <a:pPr lvl="0"/>
            <a:endParaRPr sz="3600" b="1">
              <a:latin typeface="Comic Sans MS" pitchFamily="66" charset="0"/>
            </a:endParaRPr>
          </a:p>
          <a:p>
            <a:pPr lvl="0"/>
            <a:r>
              <a:rPr sz="3600" b="1">
                <a:latin typeface="Comic Sans MS" pitchFamily="66" charset="0"/>
              </a:rPr>
              <a:t>3、他玩是什么？</a:t>
            </a:r>
            <a:endParaRPr sz="3600" b="1">
              <a:latin typeface="Comic Sans MS" pitchFamily="66" charset="0"/>
            </a:endParaRPr>
          </a:p>
          <a:p>
            <a:pPr lvl="0"/>
            <a:endParaRPr sz="3600" b="1">
              <a:latin typeface="Comic Sans MS" pitchFamily="66" charset="0"/>
            </a:endParaRPr>
          </a:p>
          <a:p>
            <a:pPr lvl="0"/>
            <a:r>
              <a:rPr sz="3600" b="1">
                <a:latin typeface="Comic Sans MS" pitchFamily="66" charset="0"/>
              </a:rPr>
              <a:t>4、他是怎么玩？</a:t>
            </a:r>
            <a:endParaRPr sz="3600" b="1">
              <a:latin typeface="Comic Sans MS" pitchFamily="66" charset="0"/>
            </a:endParaRPr>
          </a:p>
          <a:p>
            <a:pPr lvl="0"/>
            <a:endParaRPr sz="3600" b="1">
              <a:latin typeface="Comic Sans MS" pitchFamily="66" charset="0"/>
            </a:endParaRPr>
          </a:p>
          <a:p>
            <a:pPr lvl="0"/>
            <a:r>
              <a:rPr sz="3600" b="1">
                <a:latin typeface="Comic Sans MS" pitchFamily="66" charset="0"/>
              </a:rPr>
              <a:t>5、他玩出了什么名堂？</a:t>
            </a:r>
            <a:endParaRPr sz="3600" b="1">
              <a:latin typeface="Comic Sans MS" pitchFamily="66" charset="0"/>
            </a:endParaRPr>
          </a:p>
        </p:txBody>
      </p:sp>
      <p:sp>
        <p:nvSpPr>
          <p:cNvPr id="74756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74757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F55555E2-0BAD-40D2-9D63-82898B21E53B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74758" name="TextBox 74757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2/27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3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5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62" name=""/>
          <p:cNvSpPr/>
          <p:nvPr/>
        </p:nvSpPr>
        <p:spPr>
          <a:xfrm>
            <a:off x="838200" y="762000"/>
            <a:ext cx="6335712" cy="1465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3600" b="1">
                <a:latin typeface="Comic Sans MS" pitchFamily="66" charset="0"/>
              </a:rPr>
              <a:t>二、初读感知</a:t>
            </a:r>
            <a:endParaRPr sz="3600" b="1">
              <a:latin typeface="Comic Sans MS" pitchFamily="66" charset="0"/>
            </a:endParaRPr>
          </a:p>
          <a:p>
            <a:pPr lvl="0">
              <a:spcBef>
                <a:spcPct val="50000"/>
              </a:spcBef>
            </a:pPr>
            <a:endParaRPr sz="3600" b="1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66563" name=""/>
          <p:cNvSpPr/>
          <p:nvPr/>
        </p:nvSpPr>
        <p:spPr>
          <a:xfrm>
            <a:off x="1476375" y="1989138"/>
            <a:ext cx="5543550" cy="1465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3600">
                <a:latin typeface="Comic Sans MS" pitchFamily="66" charset="0"/>
              </a:rPr>
              <a:t>1、</a:t>
            </a:r>
            <a:r>
              <a:rPr sz="3600" b="1">
                <a:latin typeface="Comic Sans MS" pitchFamily="66" charset="0"/>
              </a:rPr>
              <a:t>读课文</a:t>
            </a:r>
            <a:r>
              <a:rPr sz="3600">
                <a:latin typeface="Comic Sans MS" pitchFamily="66" charset="0"/>
              </a:rPr>
              <a:t>，</a:t>
            </a:r>
            <a:r>
              <a:rPr sz="3600" b="1">
                <a:latin typeface="Comic Sans MS" pitchFamily="66" charset="0"/>
              </a:rPr>
              <a:t>画出不认识</a:t>
            </a:r>
            <a:endParaRPr sz="3600" b="1">
              <a:latin typeface="Comic Sans MS" pitchFamily="66" charset="0"/>
            </a:endParaRPr>
          </a:p>
          <a:p>
            <a:pPr lvl="0">
              <a:spcBef>
                <a:spcPct val="50000"/>
              </a:spcBef>
            </a:pPr>
            <a:r>
              <a:rPr sz="3600" b="1">
                <a:latin typeface="Comic Sans MS" pitchFamily="66" charset="0"/>
              </a:rPr>
              <a:t>   生字词。</a:t>
            </a:r>
            <a:endParaRPr sz="3600" b="1">
              <a:latin typeface="Comic Sans MS" pitchFamily="66" charset="0"/>
            </a:endParaRPr>
          </a:p>
        </p:txBody>
      </p:sp>
      <p:sp>
        <p:nvSpPr>
          <p:cNvPr id="66564" name=""/>
          <p:cNvSpPr/>
          <p:nvPr/>
        </p:nvSpPr>
        <p:spPr>
          <a:xfrm>
            <a:off x="1331912" y="4149725"/>
            <a:ext cx="7343775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3600">
                <a:latin typeface="Comic Sans MS" pitchFamily="66" charset="0"/>
              </a:rPr>
              <a:t>2、</a:t>
            </a:r>
            <a:r>
              <a:rPr sz="3600" b="1">
                <a:latin typeface="Comic Sans MS" pitchFamily="66" charset="0"/>
              </a:rPr>
              <a:t>想方法认识你画出来生字词。</a:t>
            </a:r>
            <a:endParaRPr sz="3600" b="1">
              <a:latin typeface="Comic Sans MS" pitchFamily="66" charset="0"/>
            </a:endParaRPr>
          </a:p>
        </p:txBody>
      </p:sp>
      <p:sp>
        <p:nvSpPr>
          <p:cNvPr id="6656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6656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51117673-3946-493E-A8FE-9CB99808651F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66567" name="TextBox 66566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3/27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dur="8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base">
                                        <p:cTn id="13" dur="8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base">
                                        <p:cTn id="14" dur="8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15" dur="8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dur="8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base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base">
                                        <p:cTn id="20" dur="8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base">
                                        <p:cTn id="21" dur="8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22" dur="8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563" grpId="1"/>
      <p:bldP spid="66564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"/>
          <p:cNvSpPr/>
          <p:nvPr>
            <p:ph type="title"/>
          </p:nvPr>
        </p:nvSpPr>
        <p:spPr>
          <a:xfrm>
            <a:off x="0" y="1447800"/>
            <a:ext cx="9144000" cy="4645025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800" b="0" i="0" u="none" baseline="0">
                <a:solidFill>
                  <a:schemeClr val="tx2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r>
              <a:t>名堂  浪费  镜片  看管</a:t>
            </a:r>
            <a:br/>
            <a:r>
              <a:t>定时  清闲  细微  阅读</a:t>
            </a:r>
            <a:br/>
            <a:r>
              <a:t>随意  调整  简单  造访</a:t>
            </a:r>
            <a:br/>
            <a:r>
              <a:t>待着 固定 玩具 </a:t>
            </a:r>
            <a:br/>
            <a:r>
              <a:t>显微镜  微生物  挤来挤去</a:t>
            </a:r>
          </a:p>
        </p:txBody>
      </p:sp>
      <p:sp>
        <p:nvSpPr>
          <p:cNvPr id="26627" name=""/>
          <p:cNvSpPr/>
          <p:nvPr/>
        </p:nvSpPr>
        <p:spPr>
          <a:xfrm>
            <a:off x="685800" y="685800"/>
            <a:ext cx="3657600" cy="762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4400" b="1">
                <a:solidFill>
                  <a:srgbClr val="009900"/>
                </a:solidFill>
                <a:latin typeface="Verdana" pitchFamily="34" charset="0"/>
                <a:ea typeface="楷体_GB2312" pitchFamily="49" charset="-122"/>
              </a:rPr>
              <a:t>读一读：</a:t>
            </a:r>
            <a:endParaRPr sz="4400" b="1">
              <a:solidFill>
                <a:srgbClr val="009900"/>
              </a:solidFill>
              <a:latin typeface="Verdana" pitchFamily="34" charset="0"/>
              <a:ea typeface="楷体_GB2312" pitchFamily="49" charset="-122"/>
            </a:endParaRPr>
          </a:p>
        </p:txBody>
      </p:sp>
      <p:pic>
        <p:nvPicPr>
          <p:cNvPr id="26628" name="Picture 3" descr="我会读pic_227543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3200" y="55562"/>
            <a:ext cx="1760842" cy="144291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6629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26630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D3C29358-8148-4E1A-982E-D71BB44BAAB9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26631" name="TextBox 2663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4/27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"/>
          <p:cNvSpPr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800" b="0" i="0" u="none" baseline="0">
                <a:solidFill>
                  <a:schemeClr val="tx2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pPr lvl="0"/>
            <a:r>
              <a:rPr sz="4200" b="1">
                <a:solidFill>
                  <a:srgbClr val="009900"/>
                </a:solidFill>
                <a:latin typeface="楷体_GB2312" pitchFamily="49" charset="-122"/>
                <a:ea typeface="楷体_GB2312" pitchFamily="49" charset="-122"/>
              </a:rPr>
              <a:t>比一比，再组词:</a:t>
            </a:r>
            <a:endParaRPr sz="4200" b="1">
              <a:solidFill>
                <a:srgbClr val="00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7651" name=""/>
          <p:cNvSpPr/>
          <p:nvPr>
            <p:ph type="body" idx="4294967295"/>
          </p:nvPr>
        </p:nvSpPr>
        <p:spPr bwMode="auto">
          <a:xfrm>
            <a:off x="533400" y="1828800"/>
            <a:ext cx="8001000" cy="37338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b" anchorCtr="0"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o"/>
              <a:defRPr kumimoji="0" lang="zh-CN" altLang="en-US" sz="3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kumimoji="0" lang="zh-CN" altLang="en-US" sz="26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o"/>
              <a:defRPr kumimoji="0" lang="zh-CN" altLang="en-US" sz="23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</a:lstStyle>
          <a:p>
            <a:pPr lvl="0" algn="ctr">
              <a:spcBef>
                <a:spcPct val="0"/>
              </a:spcBef>
              <a:buClrTx/>
              <a:buSzTx/>
              <a:buFontTx/>
              <a:buNone/>
            </a:pPr>
            <a:r>
              <a:rPr sz="46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堂(    )  镜(    ) 访(    )</a:t>
            </a:r>
            <a:endParaRPr sz="46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  <a:p>
            <a:pPr lvl="0" algn="ctr">
              <a:spcBef>
                <a:spcPct val="0"/>
              </a:spcBef>
              <a:buClrTx/>
              <a:buSzTx/>
              <a:buFontTx/>
              <a:buNone/>
            </a:pPr>
            <a:r>
              <a:rPr sz="46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常(    )  境(    ) 坊(    )</a:t>
            </a:r>
            <a:endParaRPr sz="46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  <a:p>
            <a:pPr lvl="0" algn="ctr">
              <a:spcBef>
                <a:spcPct val="0"/>
              </a:spcBef>
              <a:buClrTx/>
              <a:buSzTx/>
              <a:buFontTx/>
              <a:buNone/>
            </a:pPr>
            <a:endParaRPr sz="46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  <a:p>
            <a:pPr lvl="0" algn="ctr">
              <a:spcBef>
                <a:spcPct val="0"/>
              </a:spcBef>
              <a:buClrTx/>
              <a:buSzTx/>
              <a:buFontTx/>
              <a:buNone/>
            </a:pPr>
            <a:r>
              <a:rPr sz="46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持(    )  闲(    ) 腿(    )</a:t>
            </a:r>
            <a:endParaRPr sz="46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  <a:p>
            <a:pPr lvl="0" algn="ctr">
              <a:spcBef>
                <a:spcPct val="0"/>
              </a:spcBef>
              <a:buClrTx/>
              <a:buSzTx/>
              <a:buFontTx/>
              <a:buNone/>
            </a:pPr>
            <a:r>
              <a:rPr sz="46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待(    )  阅(    ) 随(    )</a:t>
            </a:r>
            <a:endParaRPr sz="46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765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27653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8C6DE3AB-266E-4914-86EF-68E008878B74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27654" name="TextBox 27653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5/27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10" name=""/>
          <p:cNvSpPr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800" b="0" i="0" u="none" baseline="0">
                <a:solidFill>
                  <a:schemeClr val="tx2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pPr lvl="0"/>
            <a:r>
              <a:t>找出课文中多音字</a:t>
            </a:r>
          </a:p>
        </p:txBody>
      </p:sp>
      <p:sp>
        <p:nvSpPr>
          <p:cNvPr id="68611" name=""/>
          <p:cNvSpPr/>
          <p:nvPr>
            <p:ph type="body" idx="4294967295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469900" indent="-469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o"/>
              <a:defRPr kumimoji="0" lang="zh-CN" altLang="en-US" sz="3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908050" indent="-436562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kumimoji="0" lang="zh-CN" altLang="en-US" sz="26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304925" indent="-395288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o"/>
              <a:defRPr kumimoji="0" lang="zh-CN" altLang="en-US" sz="23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93862" indent="-3873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93912" indent="-398462" algn="l" defTabSz="914400" rtl="0" eaLnBrk="1" fontAlgn="base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</a:lstStyle>
          <a:p>
            <a:pPr lvl="0"/>
            <a:r>
              <a:rPr sz="4600"/>
              <a:t>看 </a:t>
            </a:r>
            <a:endParaRPr sz="4600"/>
          </a:p>
          <a:p>
            <a:pPr lvl="0"/>
            <a:r>
              <a:rPr sz="4600"/>
              <a:t>待</a:t>
            </a:r>
            <a:endParaRPr sz="4600"/>
          </a:p>
          <a:p>
            <a:pPr lvl="0"/>
            <a:r>
              <a:rPr sz="4600"/>
              <a:t>磨</a:t>
            </a:r>
            <a:endParaRPr sz="4600"/>
          </a:p>
          <a:p>
            <a:pPr lvl="0"/>
            <a:r>
              <a:rPr sz="4600"/>
              <a:t>调</a:t>
            </a:r>
            <a:endParaRPr sz="4600"/>
          </a:p>
          <a:p>
            <a:pPr lvl="0"/>
            <a:endParaRPr sz="4600"/>
          </a:p>
        </p:txBody>
      </p:sp>
      <p:sp>
        <p:nvSpPr>
          <p:cNvPr id="6861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68613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C5E1C16B-5245-48FE-B9CA-F6887AAF7960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68614" name="TextBox 68613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6/27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30" name=""/>
          <p:cNvSpPr/>
          <p:nvPr/>
        </p:nvSpPr>
        <p:spPr>
          <a:xfrm>
            <a:off x="323850" y="260350"/>
            <a:ext cx="7488238" cy="20145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3600" b="1">
                <a:latin typeface="Comic Sans MS" pitchFamily="66" charset="0"/>
              </a:rPr>
              <a:t>一、读课文题目《玩出了名堂》， 你能提出什么问题？</a:t>
            </a:r>
            <a:endParaRPr sz="3600" b="1">
              <a:latin typeface="Comic Sans MS" pitchFamily="66" charset="0"/>
            </a:endParaRPr>
          </a:p>
          <a:p>
            <a:pPr lvl="0">
              <a:spcBef>
                <a:spcPct val="50000"/>
              </a:spcBef>
            </a:pPr>
            <a:endParaRPr sz="3600" b="1">
              <a:latin typeface="Comic Sans MS" pitchFamily="66" charset="0"/>
            </a:endParaRPr>
          </a:p>
        </p:txBody>
      </p:sp>
      <p:sp>
        <p:nvSpPr>
          <p:cNvPr id="73731" name=""/>
          <p:cNvSpPr/>
          <p:nvPr/>
        </p:nvSpPr>
        <p:spPr>
          <a:xfrm>
            <a:off x="1066800" y="1600200"/>
            <a:ext cx="6480175" cy="50355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sz="3600" b="1">
                <a:latin typeface="Comic Sans MS" pitchFamily="66" charset="0"/>
              </a:rPr>
              <a:t>1、什么是“名堂”？</a:t>
            </a:r>
            <a:endParaRPr sz="3600" b="1">
              <a:latin typeface="Comic Sans MS" pitchFamily="66" charset="0"/>
            </a:endParaRPr>
          </a:p>
          <a:p>
            <a:pPr lvl="0"/>
            <a:endParaRPr sz="3600" b="1">
              <a:latin typeface="Comic Sans MS" pitchFamily="66" charset="0"/>
            </a:endParaRPr>
          </a:p>
          <a:p>
            <a:pPr lvl="0"/>
            <a:r>
              <a:rPr sz="3600" b="1">
                <a:latin typeface="Comic Sans MS" pitchFamily="66" charset="0"/>
              </a:rPr>
              <a:t>2、谁玩出了名堂？</a:t>
            </a:r>
            <a:endParaRPr sz="3600" b="1">
              <a:latin typeface="Comic Sans MS" pitchFamily="66" charset="0"/>
            </a:endParaRPr>
          </a:p>
          <a:p>
            <a:pPr lvl="0"/>
            <a:endParaRPr sz="3600" b="1">
              <a:latin typeface="Comic Sans MS" pitchFamily="66" charset="0"/>
            </a:endParaRPr>
          </a:p>
          <a:p>
            <a:pPr lvl="0"/>
            <a:r>
              <a:rPr sz="3600" b="1">
                <a:latin typeface="Comic Sans MS" pitchFamily="66" charset="0"/>
              </a:rPr>
              <a:t>3、他玩是什么？</a:t>
            </a:r>
            <a:endParaRPr sz="3600" b="1">
              <a:latin typeface="Comic Sans MS" pitchFamily="66" charset="0"/>
            </a:endParaRPr>
          </a:p>
          <a:p>
            <a:pPr lvl="0"/>
            <a:endParaRPr sz="3600" b="1">
              <a:latin typeface="Comic Sans MS" pitchFamily="66" charset="0"/>
            </a:endParaRPr>
          </a:p>
          <a:p>
            <a:pPr lvl="0"/>
            <a:r>
              <a:rPr sz="3600" b="1">
                <a:latin typeface="Comic Sans MS" pitchFamily="66" charset="0"/>
              </a:rPr>
              <a:t>4、他是怎么玩？</a:t>
            </a:r>
            <a:endParaRPr sz="3600" b="1">
              <a:latin typeface="Comic Sans MS" pitchFamily="66" charset="0"/>
            </a:endParaRPr>
          </a:p>
          <a:p>
            <a:pPr lvl="0"/>
            <a:endParaRPr sz="3600" b="1">
              <a:latin typeface="Comic Sans MS" pitchFamily="66" charset="0"/>
            </a:endParaRPr>
          </a:p>
          <a:p>
            <a:pPr lvl="0"/>
            <a:r>
              <a:rPr sz="3600" b="1">
                <a:latin typeface="Comic Sans MS" pitchFamily="66" charset="0"/>
              </a:rPr>
              <a:t>5、他玩出了什么名堂？</a:t>
            </a:r>
            <a:endParaRPr sz="3600" b="1">
              <a:latin typeface="Comic Sans MS" pitchFamily="66" charset="0"/>
            </a:endParaRPr>
          </a:p>
        </p:txBody>
      </p:sp>
      <p:sp>
        <p:nvSpPr>
          <p:cNvPr id="7373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7373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A2A09511-4AC5-495E-97D9-8D1BE83B8829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73734" name="TextBox 73733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7/27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3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  <p:bldP spid="7373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778" name=""/>
          <p:cNvSpPr/>
          <p:nvPr/>
        </p:nvSpPr>
        <p:spPr>
          <a:xfrm>
            <a:off x="250825" y="333375"/>
            <a:ext cx="76327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3600" b="1">
                <a:latin typeface="Comic Sans MS" pitchFamily="66" charset="0"/>
              </a:rPr>
              <a:t>精读课文，了解内容</a:t>
            </a:r>
            <a:endParaRPr sz="3600" b="1">
              <a:latin typeface="Comic Sans MS" pitchFamily="66" charset="0"/>
            </a:endParaRPr>
          </a:p>
        </p:txBody>
      </p:sp>
      <p:sp>
        <p:nvSpPr>
          <p:cNvPr id="75779" name=""/>
          <p:cNvSpPr/>
          <p:nvPr/>
        </p:nvSpPr>
        <p:spPr>
          <a:xfrm>
            <a:off x="533400" y="1676400"/>
            <a:ext cx="76327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3600">
                <a:latin typeface="Comic Sans MS" pitchFamily="66" charset="0"/>
              </a:rPr>
              <a:t>1、</a:t>
            </a:r>
            <a:r>
              <a:rPr sz="3200" b="1">
                <a:latin typeface="Comic Sans MS" pitchFamily="66" charset="0"/>
              </a:rPr>
              <a:t>列文虎克磨厚玻璃做什么?</a:t>
            </a:r>
            <a:endParaRPr sz="3600">
              <a:latin typeface="Comic Sans MS" pitchFamily="66" charset="0"/>
            </a:endParaRPr>
          </a:p>
        </p:txBody>
      </p:sp>
      <p:sp>
        <p:nvSpPr>
          <p:cNvPr id="75780" name=""/>
          <p:cNvSpPr/>
          <p:nvPr/>
        </p:nvSpPr>
        <p:spPr>
          <a:xfrm>
            <a:off x="381000" y="2209800"/>
            <a:ext cx="7632700" cy="3962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3600">
                <a:latin typeface="Comic Sans MS" pitchFamily="66" charset="0"/>
              </a:rPr>
              <a:t>2、</a:t>
            </a:r>
            <a:r>
              <a:rPr sz="3200" b="1">
                <a:latin typeface="Comic Sans MS" pitchFamily="66" charset="0"/>
              </a:rPr>
              <a:t>他在玩放大镜过程中，玩出了什么名堂？</a:t>
            </a:r>
            <a:endParaRPr sz="3200" b="1">
              <a:latin typeface="Comic Sans MS" pitchFamily="66" charset="0"/>
            </a:endParaRPr>
          </a:p>
          <a:p>
            <a:pPr lvl="0">
              <a:spcBef>
                <a:spcPct val="50000"/>
              </a:spcBef>
            </a:pPr>
            <a:r>
              <a:rPr sz="2400">
                <a:latin typeface="Comic Sans MS" pitchFamily="66" charset="0"/>
              </a:rPr>
              <a:t>  </a:t>
            </a:r>
            <a:r>
              <a:rPr sz="2400" b="1">
                <a:latin typeface="Comic Sans MS" pitchFamily="66" charset="0"/>
              </a:rPr>
              <a:t>（1）有新想法：</a:t>
            </a:r>
            <a:endParaRPr sz="2400" b="1">
              <a:latin typeface="Comic Sans MS" pitchFamily="66" charset="0"/>
            </a:endParaRPr>
          </a:p>
          <a:p>
            <a:pPr lvl="0">
              <a:spcBef>
                <a:spcPct val="50000"/>
              </a:spcBef>
            </a:pPr>
            <a:endParaRPr sz="2000">
              <a:latin typeface="Comic Sans MS" pitchFamily="66" charset="0"/>
            </a:endParaRPr>
          </a:p>
          <a:p>
            <a:pPr lvl="0">
              <a:spcBef>
                <a:spcPct val="50000"/>
              </a:spcBef>
            </a:pPr>
            <a:r>
              <a:rPr sz="2000">
                <a:latin typeface="Comic Sans MS" pitchFamily="66" charset="0"/>
              </a:rPr>
              <a:t>  </a:t>
            </a:r>
            <a:r>
              <a:rPr sz="2400" b="1">
                <a:latin typeface="Comic Sans MS" pitchFamily="66" charset="0"/>
              </a:rPr>
              <a:t>（2）有新玩法：</a:t>
            </a:r>
            <a:endParaRPr sz="2400" b="1">
              <a:latin typeface="Comic Sans MS" pitchFamily="66" charset="0"/>
            </a:endParaRPr>
          </a:p>
          <a:p>
            <a:pPr lvl="0">
              <a:spcBef>
                <a:spcPct val="50000"/>
              </a:spcBef>
            </a:pPr>
            <a:endParaRPr sz="2000">
              <a:latin typeface="Comic Sans MS" pitchFamily="66" charset="0"/>
            </a:endParaRPr>
          </a:p>
          <a:p>
            <a:pPr lvl="0">
              <a:spcBef>
                <a:spcPct val="50000"/>
              </a:spcBef>
            </a:pPr>
            <a:r>
              <a:rPr sz="2400">
                <a:latin typeface="Comic Sans MS" pitchFamily="66" charset="0"/>
              </a:rPr>
              <a:t>  </a:t>
            </a:r>
            <a:r>
              <a:rPr sz="2400" b="1">
                <a:latin typeface="Comic Sans MS" pitchFamily="66" charset="0"/>
              </a:rPr>
              <a:t>（3）有新发觉：</a:t>
            </a:r>
            <a:r>
              <a:rPr sz="3600">
                <a:latin typeface="Comic Sans MS" pitchFamily="66" charset="0"/>
              </a:rPr>
              <a:t>          </a:t>
            </a:r>
            <a:endParaRPr sz="3600">
              <a:latin typeface="Comic Sans MS" pitchFamily="66" charset="0"/>
            </a:endParaRPr>
          </a:p>
        </p:txBody>
      </p:sp>
      <p:sp>
        <p:nvSpPr>
          <p:cNvPr id="75781" name=""/>
          <p:cNvSpPr/>
          <p:nvPr/>
        </p:nvSpPr>
        <p:spPr>
          <a:xfrm>
            <a:off x="3276600" y="3429000"/>
            <a:ext cx="532765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2400" b="1">
                <a:latin typeface="Comic Sans MS" pitchFamily="66" charset="0"/>
              </a:rPr>
              <a:t>把两片放大镜放在一起会怎么样呢？</a:t>
            </a:r>
            <a:endParaRPr sz="2400" b="1">
              <a:latin typeface="Comic Sans MS" pitchFamily="66" charset="0"/>
            </a:endParaRPr>
          </a:p>
        </p:txBody>
      </p:sp>
      <p:sp>
        <p:nvSpPr>
          <p:cNvPr id="75782" name=""/>
          <p:cNvSpPr/>
          <p:nvPr/>
        </p:nvSpPr>
        <p:spPr>
          <a:xfrm>
            <a:off x="3200400" y="4419600"/>
            <a:ext cx="54102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2400" b="1">
                <a:latin typeface="Comic Sans MS" pitchFamily="66" charset="0"/>
              </a:rPr>
              <a:t>一片放大镜固定，另一片能够随意调整。</a:t>
            </a:r>
            <a:endParaRPr sz="2400" b="1">
              <a:latin typeface="Comic Sans MS" pitchFamily="66" charset="0"/>
            </a:endParaRPr>
          </a:p>
        </p:txBody>
      </p:sp>
      <p:sp>
        <p:nvSpPr>
          <p:cNvPr id="75783" name=""/>
          <p:cNvSpPr/>
          <p:nvPr/>
        </p:nvSpPr>
        <p:spPr>
          <a:xfrm>
            <a:off x="3200400" y="5715000"/>
            <a:ext cx="5638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sz="2400" b="1">
                <a:latin typeface="Comic Sans MS" pitchFamily="66" charset="0"/>
              </a:rPr>
              <a:t>看到了一个平时看不到“小人国”世界。</a:t>
            </a:r>
            <a:endParaRPr sz="2400" b="1">
              <a:latin typeface="Comic Sans MS" pitchFamily="66" charset="0"/>
            </a:endParaRPr>
          </a:p>
        </p:txBody>
      </p:sp>
      <p:sp>
        <p:nvSpPr>
          <p:cNvPr id="75784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75785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EAB98A82-83AA-4D01-BAC9-CFB3A0441A18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75786" name="TextBox 7578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8/27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dur="8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base">
                                        <p:cTn id="25" dur="8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base">
                                        <p:cTn id="26" dur="8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27" dur="8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dur="8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base">
                                        <p:cTn id="32" dur="8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base">
                                        <p:cTn id="33" dur="8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34" dur="8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dur="8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base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base">
                                        <p:cTn id="39" dur="8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base">
                                        <p:cTn id="40" dur="8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000000 [5]"/>
                                          </p:val>
                                        </p:tav>
                                        <p:tav tm="50000">
                                          <p:val>
                                            <p:strVal val="#00b200 [6]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41" dur="8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79" grpId="1"/>
      <p:bldP spid="75780" grpId="2"/>
      <p:bldP spid="75781" grpId="3"/>
      <p:bldP spid="75782" grpId="4"/>
      <p:bldP spid="75783" grpId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804" name=""/>
          <p:cNvSpPr/>
          <p:nvPr>
            <p:ph type="body" idx="4294967295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469900" indent="-469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o"/>
              <a:defRPr kumimoji="0" lang="zh-CN" altLang="en-US" sz="3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908050" indent="-436562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kumimoji="0" lang="zh-CN" altLang="en-US" sz="26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304925" indent="-395288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o"/>
              <a:defRPr kumimoji="0" lang="zh-CN" altLang="en-US" sz="23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93862" indent="-3873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93912" indent="-398462" algn="l" defTabSz="914400" rtl="0" eaLnBrk="1" fontAlgn="base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</a:lstStyle>
          <a:p>
            <a:pPr lvl="0"/>
            <a:r>
              <a:rPr sz="4200"/>
              <a:t>借助他自己创造显微镜，他还玩出了什么名堂？</a:t>
            </a:r>
            <a:endParaRPr sz="4200"/>
          </a:p>
        </p:txBody>
      </p:sp>
      <p:sp>
        <p:nvSpPr>
          <p:cNvPr id="76805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76806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393A0879-73E5-4ECF-B1FC-210D5E4F58DE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76807" name="TextBox 76806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9/27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22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01564" cy="6676173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81923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81924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F0071F6E-D8D9-421E-A560-417633644149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81925" name="TextBox 8192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10/27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2946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80832" cy="5989564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82947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82948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7C864880-DAE6-4F1D-8876-9A53478D9722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82949" name="TextBox 8294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11/27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3970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7201" cy="65304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83971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83972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86CB1610-CA50-4814-B064-FDF19C253BE9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83973" name="TextBox 8397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12/27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4994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08037" cy="6681027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8499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200">
              <a:latin typeface="Verdana" pitchFamily="34" charset="0"/>
            </a:endParaRPr>
          </a:p>
        </p:txBody>
      </p:sp>
      <p:sp>
        <p:nvSpPr>
          <p:cNvPr id="8499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B022ECEB-8378-4997-8EBB-5D581E0EE7B1}" type="footer">
              <a:rPr sz="1200">
                <a:latin typeface="Verdana" pitchFamily="34" charset="0"/>
              </a:rPr>
              <a:t/>
            </a:fld>
            <a:endParaRPr sz="1200">
              <a:latin typeface="Verdana" pitchFamily="34" charset="0"/>
            </a:endParaRPr>
          </a:p>
        </p:txBody>
      </p:sp>
      <p:sp>
        <p:nvSpPr>
          <p:cNvPr id="84997" name="TextBox 84996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 altLang="en-US">
                <a:latin typeface="Verdana" pitchFamily="34" charset="0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13/27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https://d.book118.com/618063023075006022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Profile">
  <a:themeElements>
    <a:clrScheme name="">
      <a:dk1>
        <a:srgbClr val="FFFFFF"/>
      </a:dk1>
      <a:lt1>
        <a:srgbClr val="000000"/>
      </a:lt1>
      <a:dk2>
        <a:srgbClr val="DDDDDD"/>
      </a:dk2>
      <a:lt2>
        <a:srgbClr val="000000"/>
      </a:lt2>
      <a:accent1>
        <a:srgbClr val="A3B2C1"/>
      </a:accent1>
      <a:accent2>
        <a:srgbClr val="CC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6699"/>
      </a:hlink>
      <a:folHlink>
        <a:srgbClr val="003366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800000"/>
        </a:dk1>
        <a:lt1>
          <a:srgbClr val="FFFFFF"/>
        </a:lt1>
        <a:dk2>
          <a:srgbClr val="A50021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CC"/>
        </a:hlink>
        <a:folHlink>
          <a:srgbClr val="FFCC99"/>
        </a:folHlink>
      </a:clrScheme>
    </a:extraClrScheme>
    <a:extraClrScheme>
      <a:clrScheme name="">
        <a:dk1>
          <a:srgbClr val="51072E"/>
        </a:dk1>
        <a:lt1>
          <a:srgbClr val="FFFFFF"/>
        </a:lt1>
        <a:dk2>
          <a:srgbClr val="3C001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08000"/>
        </a:hlink>
        <a:folHlink>
          <a:srgbClr val="666633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3333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6699"/>
        </a:hlink>
        <a:folHlink>
          <a:srgbClr val="6600CC"/>
        </a:folHlink>
      </a:clrScheme>
    </a:extraClrScheme>
    <a:extraClrScheme>
      <a:clrScheme name="">
        <a:dk1>
          <a:srgbClr val="330000"/>
        </a:dk1>
        <a:lt1>
          <a:srgbClr val="FFFFFF"/>
        </a:lt1>
        <a:dk2>
          <a:srgbClr val="4B3D1B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6699"/>
        </a:hlink>
        <a:folHlink>
          <a:srgbClr val="CCCC00"/>
        </a:folHlink>
      </a:clrScheme>
    </a:extraClrScheme>
    <a:extraClrScheme>
      <a:clrScheme name="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CC"/>
        </a:hlink>
        <a:folHlink>
          <a:srgbClr val="FFCC00"/>
        </a:folHlink>
      </a:clrScheme>
    </a:extraClrScheme>
    <a:extraClrScheme>
      <a:clrScheme name="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CC"/>
        </a:hlink>
        <a:folHlink>
          <a:srgbClr val="33CCCC"/>
        </a:folHlink>
      </a:clrScheme>
    </a:extraClrScheme>
    <a:extraClrScheme>
      <a:clrScheme name="">
        <a:dk1>
          <a:srgbClr val="619CB1"/>
        </a:dk1>
        <a:lt1>
          <a:srgbClr val="000000"/>
        </a:lt1>
        <a:dk2>
          <a:srgbClr val="4E899E"/>
        </a:dk2>
        <a:lt2>
          <a:srgbClr val="FFFFFF"/>
        </a:lt2>
        <a:accent1>
          <a:srgbClr val="FFCC00"/>
        </a:accent1>
        <a:accent2>
          <a:srgbClr val="B6523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00"/>
        </a:hlink>
        <a:folHlink>
          <a:srgbClr val="666699"/>
        </a:folHlink>
      </a:clrScheme>
    </a:extraClrScheme>
    <a:extraClrScheme>
      <a:clrScheme name="">
        <a:dk1>
          <a:srgbClr val="336600"/>
        </a:dk1>
        <a:lt1>
          <a:srgbClr val="FFFFFF"/>
        </a:lt1>
        <a:dk2>
          <a:srgbClr val="598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00"/>
        </a:hlink>
        <a:folHlink>
          <a:srgbClr val="FFFF99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DDDDDD"/>
        </a:dk2>
        <a:lt2>
          <a:srgbClr val="000000"/>
        </a:lt2>
        <a:accent1>
          <a:srgbClr val="A3B2C1"/>
        </a:accent1>
        <a:accent2>
          <a:srgbClr val="CC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6699"/>
        </a:hlink>
        <a:folHlink>
          <a:srgbClr val="003366"/>
        </a:folHlink>
      </a:clrScheme>
    </a:extraClrScheme>
  </a:extraClrScheme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0000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Arial">
      <a:majorFont>
        <a:latin typeface="Arial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13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4">
      <vt:lpstr>Arial</vt:lpstr>
      <vt:lpstr>Calibri</vt:lpstr>
      <vt:lpstr>Verdana</vt:lpstr>
      <vt:lpstr>宋体</vt:lpstr>
      <vt:lpstr>Wingdings</vt:lpstr>
      <vt:lpstr>Times New Roman</vt:lpstr>
      <vt:lpstr>华文行楷</vt:lpstr>
      <vt:lpstr>Comic Sans MS</vt:lpstr>
      <vt:lpstr>楷体_GB2312</vt:lpstr>
      <vt:lpstr>Office Theme</vt:lpstr>
      <vt:lpstr>PowerPoint Presentation</vt:lpstr>
      <vt:lpstr>PowerPoint Presentation</vt:lpstr>
      <vt:lpstr>PowerPoint Presentation</vt:lpstr>
      <vt:lpstr>名堂  浪费  镜片  看管定时  清闲  细微  阅读随意  调整  简单  造访待着 固定 玩具 显微镜  微生物  挤来挤去</vt:lpstr>
      <vt:lpstr>比一比，再组词:</vt:lpstr>
      <vt:lpstr>找出课文中多音字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2024-08-28T18:22:47.603</cp:lastPrinted>
  <dcterms:created xsi:type="dcterms:W3CDTF">2024-08-28T10:22:47Z</dcterms:created>
  <dcterms:modified xsi:type="dcterms:W3CDTF">2024-08-28T10:22:49Z</dcterms:modified>
</cp:coreProperties>
</file>