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C0492-34C8-4602-9694-31AC91BD2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31E13-AE29-41BF-B343-AD1228175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0AF0D-06F0-446E-AB9C-C5D6EA38C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B430B1-4F6C-4DC9-84B1-913435A6D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084495-BB6A-44B0-905F-460F4C338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A22B49-7C1F-4DA2-9CEC-E1399354D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D4DABA-E4B2-4EE2-8F24-9B1FAD8FE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FBAAAB-58B8-42D1-BE5F-948BB170C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8C48FF-0221-4CD0-9A5A-E1E480E99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4D0A6-CAA9-4029-AE00-9BC72FD42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C56541-0809-4745-A7EA-DE42C60DC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4.jpeg" /><Relationship Id="rId4" Type="http://schemas.openxmlformats.org/officeDocument/2006/relationships/image" Target="../media/image15.png" /><Relationship Id="rId5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6406406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1454384" y="362771"/>
            <a:ext cx="10330180" cy="452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12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5000" spc="10" baseline="-62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  <a:r>
              <a:rPr sz="3200" spc="1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                      </a:t>
            </a:r>
            <a:r>
              <a:rPr sz="32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1800" spc="0" baseline="63663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Microsoft YaHei" altLang="Microsoft YaHei" sz="1169"/>
          </a:p>
        </p:txBody>
      </p:sp>
      <p:sp>
        <p:nvSpPr>
          <p:cNvPr id="3" name="textbox 3"/>
          <p:cNvSpPr/>
          <p:nvPr/>
        </p:nvSpPr>
        <p:spPr>
          <a:xfrm>
            <a:off x="936528" y="1892487"/>
            <a:ext cx="3789679" cy="7099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678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49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反假培训课</a:t>
            </a:r>
            <a:r>
              <a:rPr sz="49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件</a:t>
            </a:r>
            <a:endParaRPr lang="Microsoft YaHei" altLang="Microsoft YaHei" sz="49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5"/>
          <p:cNvSpPr/>
          <p:nvPr/>
        </p:nvSpPr>
        <p:spPr>
          <a:xfrm>
            <a:off x="4611849" y="1388887"/>
            <a:ext cx="4175125" cy="29165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087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反假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币工作概述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412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货币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识别与鉴定技术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421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机构反假币措施与实践</a:t>
            </a:r>
            <a:endParaRPr lang="Microsoft YaHei" altLang="Microsoft YaHei" sz="2400"/>
          </a:p>
          <a:p>
            <a:pPr marL="12700" algn="l" rtl="0" eaLnBrk="0">
              <a:lnSpc>
                <a:spcPct val="90000"/>
              </a:lnSpc>
              <a:spcBef>
                <a:spcPts val="1421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和个人反假币责任与义务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433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反假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币技术发展趋势及挑战</a:t>
            </a:r>
            <a:endParaRPr lang="Microsoft YaHei" altLang="Microsoft YaHei" sz="2400"/>
          </a:p>
          <a:p>
            <a:pPr algn="l" rtl="0" eaLnBrk="0">
              <a:lnSpc>
                <a:spcPct val="106000"/>
              </a:lnSpc>
            </a:pPr>
            <a:endParaRPr lang="Arial" altLang="Arial" sz="11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回顾与展望未来</a:t>
            </a:r>
            <a:endParaRPr lang="Microsoft YaHei" altLang="Microsoft YaHei" sz="2400"/>
          </a:p>
        </p:txBody>
      </p:sp>
      <p:sp>
        <p:nvSpPr>
          <p:cNvPr id="6" name="textbox 6"/>
          <p:cNvSpPr/>
          <p:nvPr/>
        </p:nvSpPr>
        <p:spPr>
          <a:xfrm>
            <a:off x="1443399" y="2308794"/>
            <a:ext cx="1605914" cy="1183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085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5700" spc="-19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5700" spc="-19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5700" spc="-18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57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300"/>
          </a:p>
          <a:p>
            <a:pPr marL="351832" algn="l" rtl="0" eaLnBrk="0">
              <a:lnSpc>
                <a:spcPct val="88000"/>
              </a:lnSpc>
              <a:spcBef>
                <a:spcPts val="1"/>
              </a:spcBef>
            </a:pPr>
            <a:r>
              <a:rPr sz="13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3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300"/>
          </a:p>
        </p:txBody>
      </p:sp>
      <p:sp>
        <p:nvSpPr>
          <p:cNvPr id="7" name="textbox 7"/>
          <p:cNvSpPr/>
          <p:nvPr/>
        </p:nvSpPr>
        <p:spPr>
          <a:xfrm>
            <a:off x="1454384" y="362771"/>
            <a:ext cx="1036319" cy="4533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3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33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</a:t>
            </a:r>
            <a:r>
              <a:rPr sz="33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3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box 9"/>
          <p:cNvSpPr/>
          <p:nvPr/>
        </p:nvSpPr>
        <p:spPr>
          <a:xfrm>
            <a:off x="940122" y="362771"/>
            <a:ext cx="4018915" cy="2842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3"/>
              </a:lnSpc>
            </a:pPr>
            <a:endParaRPr lang="Arial" altLang="Arial" sz="100"/>
          </a:p>
          <a:p>
            <a:pPr marL="526961" algn="l" rtl="0" eaLnBrk="0">
              <a:lnSpc>
                <a:spcPct val="85000"/>
              </a:lnSpc>
            </a:pPr>
            <a:r>
              <a:rPr sz="33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</a:t>
            </a:r>
            <a:r>
              <a:rPr sz="33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3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9335" algn="l" rtl="0" eaLnBrk="0">
              <a:lnSpc>
                <a:spcPct val="85000"/>
              </a:lnSpc>
              <a:spcBef>
                <a:spcPts val="998"/>
              </a:spcBef>
            </a:pPr>
            <a:r>
              <a:rPr sz="33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  <a:r>
              <a:rPr sz="3300" spc="1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300" spc="10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300" spc="9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3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100"/>
          </a:p>
          <a:p>
            <a:pPr marL="12700" algn="l" rtl="0" eaLnBrk="0">
              <a:lnSpc>
                <a:spcPct val="90000"/>
              </a:lnSpc>
              <a:spcBef>
                <a:spcPts val="1"/>
              </a:spcBef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反假币工作概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4500"/>
          </a:p>
        </p:txBody>
      </p:sp>
      <p:sp>
        <p:nvSpPr>
          <p:cNvPr id="10" name="textbox 10"/>
          <p:cNvSpPr/>
          <p:nvPr/>
        </p:nvSpPr>
        <p:spPr>
          <a:xfrm>
            <a:off x="10904969" y="382612"/>
            <a:ext cx="879475" cy="180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22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200" spc="-2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</a:t>
            </a:r>
            <a:r>
              <a:rPr sz="1200" spc="-1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</a:t>
            </a:r>
            <a:r>
              <a:rPr sz="12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Microsoft YaHei" altLang="Microsoft YaHei" sz="12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485412" y="1513148"/>
            <a:ext cx="3524853" cy="3532307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660671" y="3426078"/>
            <a:ext cx="2699189" cy="2719784"/>
          </a:xfrm>
          <a:prstGeom prst="rect">
            <a:avLst/>
          </a:prstGeom>
        </p:spPr>
      </p:pic>
      <p:sp>
        <p:nvSpPr>
          <p:cNvPr id="14" name="textbox 14"/>
          <p:cNvSpPr/>
          <p:nvPr/>
        </p:nvSpPr>
        <p:spPr>
          <a:xfrm>
            <a:off x="8725016" y="4338110"/>
            <a:ext cx="3225800" cy="1319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650"/>
              </a:lnSpc>
            </a:pPr>
            <a:endParaRPr lang="Arial" altLang="Arial" sz="100"/>
          </a:p>
          <a:p>
            <a:pPr marL="15223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保护人民群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众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利益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61"/>
              </a:spcBef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假币会给人民群众带来经济损失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13080" indent="2857" algn="l" rtl="0" eaLnBrk="0">
              <a:lnSpc>
                <a:spcPct val="105000"/>
              </a:lnSpc>
              <a:spcBef>
                <a:spcPts val="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甚至影响社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会稳定，反假币工作旨     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在保护人民群众利益，维护社会和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5" name="textbox 15"/>
          <p:cNvSpPr/>
          <p:nvPr/>
        </p:nvSpPr>
        <p:spPr>
          <a:xfrm>
            <a:off x="7404261" y="1532959"/>
            <a:ext cx="3034029" cy="1318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896"/>
              </a:lnSpc>
            </a:pPr>
            <a:endParaRPr lang="Arial" altLang="Arial" sz="100"/>
          </a:p>
          <a:p>
            <a:pPr marL="14928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维护货币流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秩序</a:t>
            </a:r>
            <a:endParaRPr lang="Microsoft YaHei" altLang="Microsoft YaHei" sz="23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3271" indent="-571" algn="l" rtl="0" eaLnBrk="0">
              <a:lnSpc>
                <a:spcPct val="122000"/>
              </a:lnSpc>
              <a:spcBef>
                <a:spcPts val="6"/>
              </a:spcBef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假币流通会干扰正常货币流通秩序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市场稳定和经济发展，反假币 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工作有助于维护货币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通秩序。</a:t>
            </a:r>
            <a:endParaRPr lang="Microsoft YaHei" altLang="Microsoft YaHei" sz="1500"/>
          </a:p>
        </p:txBody>
      </p:sp>
      <p:sp>
        <p:nvSpPr>
          <p:cNvPr id="16" name="textbox 16"/>
          <p:cNvSpPr/>
          <p:nvPr/>
        </p:nvSpPr>
        <p:spPr>
          <a:xfrm>
            <a:off x="527743" y="2246980"/>
            <a:ext cx="2845435" cy="13449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38"/>
              </a:lnSpc>
            </a:pPr>
            <a:endParaRPr lang="Arial" altLang="Arial" sz="100"/>
          </a:p>
          <a:p>
            <a:pPr marL="316606" algn="l" rtl="0" eaLnBrk="0">
              <a:lnSpc>
                <a:spcPct val="91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打击假币犯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罪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</a:t>
            </a:r>
            <a:endParaRPr lang="Microsoft YaHei" altLang="Microsoft YaHei" sz="23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7335"/>
              </a:lnSpc>
            </a:pPr>
            <a:endParaRPr lang="Arial" altLang="Arial" sz="100"/>
          </a:p>
          <a:p>
            <a:pPr marL="12700" indent="571" algn="l" rtl="0" eaLnBrk="0">
              <a:lnSpc>
                <a:spcPct val="122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犯罪严重扰乱经济秩序，损 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害国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家和人民利益，反假币工作  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是打击此类犯罪活动的重要手段。</a:t>
            </a:r>
            <a:endParaRPr lang="Microsoft YaHei" altLang="Microsoft YaHei" sz="1500"/>
          </a:p>
        </p:txBody>
      </p:sp>
      <p:sp>
        <p:nvSpPr>
          <p:cNvPr id="17" name="textbox 17"/>
          <p:cNvSpPr/>
          <p:nvPr/>
        </p:nvSpPr>
        <p:spPr>
          <a:xfrm>
            <a:off x="442263" y="318468"/>
            <a:ext cx="4599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050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反假币工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作背景与意义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8" name="picture 3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sp>
        <p:nvSpPr>
          <p:cNvPr id="40" name="textbox 40"/>
          <p:cNvSpPr/>
          <p:nvPr/>
        </p:nvSpPr>
        <p:spPr>
          <a:xfrm>
            <a:off x="4594469" y="1697974"/>
            <a:ext cx="6523990" cy="3807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62"/>
              </a:lnSpc>
            </a:pPr>
            <a:endParaRPr lang="Arial" altLang="Arial" sz="100"/>
          </a:p>
          <a:p>
            <a:pPr marL="3860462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国内外反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假币合作</a:t>
            </a:r>
            <a:endParaRPr lang="Microsoft YaHei" altLang="Microsoft YaHei" sz="20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algn="r" rtl="0" eaLnBrk="0">
              <a:lnSpc>
                <a:spcPct val="90000"/>
              </a:lnSpc>
              <a:spcBef>
                <a:spcPts val="458"/>
              </a:spcBef>
            </a:pPr>
            <a:r>
              <a:rPr sz="1500" spc="-6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我国在反假币领域积极开展国际合作</a:t>
            </a:r>
            <a:r>
              <a:rPr sz="1500" spc="-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algn="r" rtl="0" eaLnBrk="0">
              <a:lnSpc>
                <a:spcPct val="91000"/>
              </a:lnSpc>
              <a:spcBef>
                <a:spcPts val="1062"/>
              </a:spcBef>
            </a:pPr>
            <a:r>
              <a:rPr sz="15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与多个国家签订了反假币合作协</a:t>
            </a:r>
            <a:r>
              <a:rPr sz="1500" spc="-3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议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marL="3313303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8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共同打击跨国假币犯罪活动</a:t>
            </a:r>
            <a:r>
              <a:rPr sz="1500" spc="-3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marL="594149" algn="l" rtl="0" eaLnBrk="0">
              <a:lnSpc>
                <a:spcPct val="92000"/>
              </a:lnSpc>
              <a:spcBef>
                <a:spcPts val="605"/>
              </a:spcBef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国外反假币形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endParaRPr lang="Microsoft YaHei" altLang="Microsoft YaHei" sz="2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marL="12700" algn="l" rtl="0" eaLnBrk="0">
              <a:lnSpc>
                <a:spcPct val="90000"/>
              </a:lnSpc>
              <a:spcBef>
                <a:spcPts val="461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范围内，假币犯罪活动也呈上升</a:t>
            </a:r>
            <a:endParaRPr lang="Microsoft YaHei" altLang="Microsoft YaHei" sz="1500"/>
          </a:p>
          <a:p>
            <a:pPr marL="1270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，各国纷纷加强反假币合作，共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26034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同打击跨国假币犯罪</a:t>
            </a:r>
            <a:r>
              <a:rPr sz="1500" spc="-6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41" name="textbox 41"/>
          <p:cNvSpPr/>
          <p:nvPr/>
        </p:nvSpPr>
        <p:spPr>
          <a:xfrm>
            <a:off x="1198330" y="1698231"/>
            <a:ext cx="3072129" cy="18351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26"/>
              </a:lnSpc>
            </a:pPr>
            <a:endParaRPr lang="Arial" altLang="Arial" sz="100"/>
          </a:p>
          <a:p>
            <a:pPr marL="595293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国内反假币形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endParaRPr lang="Microsoft YaHei" altLang="Microsoft YaHei" sz="2000"/>
          </a:p>
          <a:p>
            <a:pPr algn="l" rtl="0" eaLnBrk="0">
              <a:lnSpc>
                <a:spcPct val="153000"/>
              </a:lnSpc>
            </a:pPr>
            <a:endParaRPr lang="Arial" altLang="Arial" sz="1000"/>
          </a:p>
          <a:p>
            <a:pPr marL="13652" algn="l" rtl="0" eaLnBrk="0">
              <a:lnSpc>
                <a:spcPct val="91000"/>
              </a:lnSpc>
              <a:spcBef>
                <a:spcPts val="461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政府对反假币工作高度重视，采</a:t>
            </a:r>
            <a:endParaRPr lang="Microsoft YaHei" altLang="Microsoft YaHei" sz="1500"/>
          </a:p>
          <a:p>
            <a:pPr marL="14033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取了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一系列措施加强反假币工作，但</a:t>
            </a:r>
            <a:endParaRPr lang="Microsoft YaHei" altLang="Microsoft YaHei" sz="1500"/>
          </a:p>
          <a:p>
            <a:pPr marL="14033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仍面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临假币犯罪手段不断翻新、犯罪</a:t>
            </a:r>
            <a:endParaRPr lang="Microsoft YaHei" altLang="Microsoft YaHei" sz="15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12700" algn="l" rtl="0" eaLnBrk="0">
              <a:lnSpc>
                <a:spcPct val="90000"/>
              </a:lnSpc>
            </a:pPr>
            <a:r>
              <a:rPr sz="1500" spc="-1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活动日益猖獗的挑战</a:t>
            </a:r>
            <a:r>
              <a:rPr sz="1500" spc="-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42" name="textbox 42"/>
          <p:cNvSpPr/>
          <p:nvPr/>
        </p:nvSpPr>
        <p:spPr>
          <a:xfrm>
            <a:off x="442263" y="318468"/>
            <a:ext cx="4599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97559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国内外反假币形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3" name="picture 6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64" name="picture 6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2654720"/>
            <a:ext cx="3124284" cy="3468837"/>
          </a:xfrm>
          <a:prstGeom prst="rect">
            <a:avLst/>
          </a:prstGeom>
        </p:spPr>
      </p:pic>
      <p:sp>
        <p:nvSpPr>
          <p:cNvPr id="65" name="textbox 65"/>
          <p:cNvSpPr/>
          <p:nvPr/>
        </p:nvSpPr>
        <p:spPr>
          <a:xfrm>
            <a:off x="4519629" y="4881857"/>
            <a:ext cx="6710680" cy="10521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494"/>
              </a:lnSpc>
            </a:pPr>
            <a:endParaRPr lang="Arial" altLang="Arial" sz="100"/>
          </a:p>
          <a:p>
            <a:pPr marL="13636" algn="l" rtl="0" eaLnBrk="0">
              <a:lnSpc>
                <a:spcPct val="91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反假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币政策解读</a:t>
            </a:r>
            <a:endParaRPr lang="Microsoft YaHei" altLang="Microsoft YaHei" sz="1600"/>
          </a:p>
          <a:p>
            <a:pPr algn="l" rtl="0" eaLnBrk="0">
              <a:lnSpc>
                <a:spcPct val="108000"/>
              </a:lnSpc>
            </a:pPr>
            <a:endParaRPr lang="Arial" altLang="Arial" sz="1100"/>
          </a:p>
          <a:p>
            <a:pPr marL="12700" indent="342" algn="l" rtl="0" eaLnBrk="0">
              <a:lnSpc>
                <a:spcPct val="157000"/>
              </a:lnSpc>
              <a:spcBef>
                <a:spcPts val="2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我国政府制定了一系列反假币政策，如加强反假币宣传教育、完善反假币工作机制、提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反假币技术手段等，旨在全面加强反假币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作。</a:t>
            </a:r>
            <a:endParaRPr lang="Microsoft YaHei" altLang="Microsoft YaHei" sz="1300"/>
          </a:p>
        </p:txBody>
      </p:sp>
      <p:sp>
        <p:nvSpPr>
          <p:cNvPr id="66" name="textbox 66"/>
          <p:cNvSpPr/>
          <p:nvPr/>
        </p:nvSpPr>
        <p:spPr>
          <a:xfrm>
            <a:off x="4515236" y="1441003"/>
            <a:ext cx="6853555" cy="7435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14"/>
              </a:lnSpc>
            </a:pPr>
            <a:endParaRPr lang="Arial" altLang="Arial" sz="100"/>
          </a:p>
          <a:p>
            <a:pPr marL="114300" algn="l" rtl="0" eaLnBrk="0">
              <a:lnSpc>
                <a:spcPct val="92000"/>
              </a:lnSpc>
            </a:pPr>
            <a:r>
              <a:rPr sz="1600" spc="-9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《中华人民共和国人民币管理条例</a:t>
            </a:r>
            <a:r>
              <a:rPr sz="1600" spc="-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》</a:t>
            </a:r>
            <a:endParaRPr lang="Microsoft YaHei" altLang="Microsoft YaHei" sz="1600"/>
          </a:p>
          <a:p>
            <a:pPr algn="l" rtl="0" eaLnBrk="0">
              <a:lnSpc>
                <a:spcPct val="16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300"/>
          </a:p>
          <a:p>
            <a:pPr marL="17778" algn="l" rtl="0" eaLnBrk="0">
              <a:lnSpc>
                <a:spcPct val="95000"/>
              </a:lnSpc>
              <a:spcBef>
                <a:spcPts val="3"/>
              </a:spcBef>
            </a:pP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该条例规定了人民币的发行、流通、回收等管理制度，明确了假币的认定标准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处罚措施。</a:t>
            </a:r>
            <a:endParaRPr lang="Microsoft YaHei" altLang="Microsoft YaHei" sz="1300"/>
          </a:p>
        </p:txBody>
      </p:sp>
      <p:sp>
        <p:nvSpPr>
          <p:cNvPr id="67" name="textbox 67"/>
          <p:cNvSpPr/>
          <p:nvPr/>
        </p:nvSpPr>
        <p:spPr>
          <a:xfrm>
            <a:off x="4515236" y="3161327"/>
            <a:ext cx="5481954" cy="7435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14"/>
              </a:lnSpc>
            </a:pPr>
            <a:endParaRPr lang="Arial" altLang="Arial" sz="100"/>
          </a:p>
          <a:p>
            <a:pPr marL="114300" algn="l" rtl="0" eaLnBrk="0">
              <a:lnSpc>
                <a:spcPct val="92000"/>
              </a:lnSpc>
            </a:pPr>
            <a:r>
              <a:rPr sz="1600" spc="-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《中华人民共和国刑法》中关于假币</a:t>
            </a: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犯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罪的条款</a:t>
            </a:r>
            <a:endParaRPr lang="Microsoft YaHei" altLang="Microsoft YaHei" sz="1600"/>
          </a:p>
          <a:p>
            <a:pPr algn="l" rtl="0" eaLnBrk="0">
              <a:lnSpc>
                <a:spcPct val="16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300"/>
          </a:p>
          <a:p>
            <a:pPr marL="17778" algn="l" rtl="0" eaLnBrk="0">
              <a:lnSpc>
                <a:spcPct val="94000"/>
              </a:lnSpc>
              <a:spcBef>
                <a:spcPts val="3"/>
              </a:spcBef>
            </a:pP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刑法规定了伪造货币罪、出售、购买、运输假币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罪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等罪名及相应的刑罚。</a:t>
            </a:r>
            <a:endParaRPr lang="Microsoft YaHei" altLang="Microsoft YaHei" sz="1300"/>
          </a:p>
        </p:txBody>
      </p:sp>
      <p:sp>
        <p:nvSpPr>
          <p:cNvPr id="68" name="textbox 68"/>
          <p:cNvSpPr/>
          <p:nvPr/>
        </p:nvSpPr>
        <p:spPr>
          <a:xfrm>
            <a:off x="442263" y="318468"/>
            <a:ext cx="5361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1050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反假币法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律法规及政策解读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6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" name="group 8"/>
          <p:cNvGrpSpPr/>
          <p:nvPr/>
        </p:nvGrpSpPr>
        <p:grpSpPr>
          <a:xfrm rot="21600000">
            <a:off x="3629636" y="4875520"/>
            <a:ext cx="638131" cy="638131"/>
            <a:chExt cx="638131" cy="638131"/>
          </a:xfrm>
        </p:grpSpPr>
        <p:sp>
          <p:nvSpPr>
            <p:cNvPr id="89" name="path"/>
            <p:cNvSpPr/>
            <p:nvPr/>
          </p:nvSpPr>
          <p:spPr>
            <a:xfrm>
              <a:off x="0" y="0"/>
              <a:ext cx="638131" cy="638131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4"/>
                    <a:pt x="224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79" y="0"/>
                    <a:pt x="1004" y="224"/>
                    <a:pt x="1004" y="502"/>
                  </a:cubicBezTo>
                  <a:lnTo>
                    <a:pt x="1004" y="502"/>
                  </a:lnTo>
                  <a:cubicBezTo>
                    <a:pt x="1004" y="502"/>
                    <a:pt x="1004" y="502"/>
                    <a:pt x="1004" y="502"/>
                  </a:cubicBezTo>
                  <a:lnTo>
                    <a:pt x="1004" y="502"/>
                  </a:lnTo>
                  <a:lnTo>
                    <a:pt x="1004" y="502"/>
                  </a:lnTo>
                  <a:lnTo>
                    <a:pt x="1004" y="502"/>
                  </a:lnTo>
                  <a:cubicBezTo>
                    <a:pt x="1004" y="779"/>
                    <a:pt x="779" y="1004"/>
                    <a:pt x="502" y="1004"/>
                  </a:cubicBezTo>
                  <a:lnTo>
                    <a:pt x="502" y="1004"/>
                  </a:lnTo>
                  <a:cubicBezTo>
                    <a:pt x="224" y="1004"/>
                    <a:pt x="0" y="779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134743" y="134744"/>
              <a:ext cx="368642" cy="368641"/>
            </a:xfrm>
            <a:custGeom>
              <a:rect l="0" t="0" r="0" b="0"/>
              <a:pathLst>
                <a:path w="580" h="580">
                  <a:moveTo>
                    <a:pt x="0" y="290"/>
                  </a:moveTo>
                  <a:cubicBezTo>
                    <a:pt x="0" y="129"/>
                    <a:pt x="129" y="0"/>
                    <a:pt x="290" y="0"/>
                  </a:cubicBezTo>
                  <a:lnTo>
                    <a:pt x="290" y="0"/>
                  </a:lnTo>
                  <a:lnTo>
                    <a:pt x="290" y="0"/>
                  </a:lnTo>
                  <a:lnTo>
                    <a:pt x="290" y="0"/>
                  </a:lnTo>
                  <a:cubicBezTo>
                    <a:pt x="450" y="0"/>
                    <a:pt x="580" y="129"/>
                    <a:pt x="580" y="290"/>
                  </a:cubicBezTo>
                  <a:lnTo>
                    <a:pt x="580" y="290"/>
                  </a:lnTo>
                  <a:cubicBezTo>
                    <a:pt x="580" y="290"/>
                    <a:pt x="580" y="290"/>
                    <a:pt x="580" y="290"/>
                  </a:cubicBezTo>
                  <a:lnTo>
                    <a:pt x="580" y="290"/>
                  </a:lnTo>
                  <a:lnTo>
                    <a:pt x="580" y="290"/>
                  </a:lnTo>
                  <a:lnTo>
                    <a:pt x="580" y="290"/>
                  </a:lnTo>
                  <a:cubicBezTo>
                    <a:pt x="580" y="450"/>
                    <a:pt x="450" y="580"/>
                    <a:pt x="290" y="580"/>
                  </a:cubicBezTo>
                  <a:lnTo>
                    <a:pt x="290" y="580"/>
                  </a:lnTo>
                  <a:cubicBezTo>
                    <a:pt x="129" y="580"/>
                    <a:pt x="0" y="450"/>
                    <a:pt x="0" y="290"/>
                  </a:cubicBezTo>
                  <a:lnTo>
                    <a:pt x="0" y="290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3629636" y="1434870"/>
            <a:ext cx="638131" cy="638130"/>
            <a:chExt cx="638131" cy="638130"/>
          </a:xfrm>
        </p:grpSpPr>
        <p:sp>
          <p:nvSpPr>
            <p:cNvPr id="91" name="path"/>
            <p:cNvSpPr/>
            <p:nvPr/>
          </p:nvSpPr>
          <p:spPr>
            <a:xfrm>
              <a:off x="0" y="0"/>
              <a:ext cx="638131" cy="638130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4"/>
                    <a:pt x="224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79" y="0"/>
                    <a:pt x="1004" y="224"/>
                    <a:pt x="1004" y="502"/>
                  </a:cubicBezTo>
                  <a:lnTo>
                    <a:pt x="1004" y="502"/>
                  </a:lnTo>
                  <a:cubicBezTo>
                    <a:pt x="1004" y="502"/>
                    <a:pt x="1004" y="502"/>
                    <a:pt x="1004" y="502"/>
                  </a:cubicBezTo>
                  <a:lnTo>
                    <a:pt x="1004" y="502"/>
                  </a:lnTo>
                  <a:lnTo>
                    <a:pt x="1004" y="502"/>
                  </a:lnTo>
                  <a:lnTo>
                    <a:pt x="1004" y="502"/>
                  </a:lnTo>
                  <a:cubicBezTo>
                    <a:pt x="1004" y="779"/>
                    <a:pt x="779" y="1004"/>
                    <a:pt x="502" y="1004"/>
                  </a:cubicBezTo>
                  <a:lnTo>
                    <a:pt x="502" y="1004"/>
                  </a:lnTo>
                  <a:cubicBezTo>
                    <a:pt x="224" y="1004"/>
                    <a:pt x="0" y="779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134743" y="134743"/>
              <a:ext cx="368642" cy="368641"/>
            </a:xfrm>
            <a:custGeom>
              <a:rect l="0" t="0" r="0" b="0"/>
              <a:pathLst>
                <a:path w="580" h="580">
                  <a:moveTo>
                    <a:pt x="0" y="290"/>
                  </a:moveTo>
                  <a:cubicBezTo>
                    <a:pt x="0" y="129"/>
                    <a:pt x="129" y="0"/>
                    <a:pt x="290" y="0"/>
                  </a:cubicBezTo>
                  <a:lnTo>
                    <a:pt x="290" y="0"/>
                  </a:lnTo>
                  <a:lnTo>
                    <a:pt x="290" y="0"/>
                  </a:lnTo>
                  <a:lnTo>
                    <a:pt x="290" y="0"/>
                  </a:lnTo>
                  <a:cubicBezTo>
                    <a:pt x="450" y="0"/>
                    <a:pt x="580" y="129"/>
                    <a:pt x="580" y="290"/>
                  </a:cubicBezTo>
                  <a:lnTo>
                    <a:pt x="580" y="290"/>
                  </a:lnTo>
                  <a:cubicBezTo>
                    <a:pt x="580" y="290"/>
                    <a:pt x="580" y="290"/>
                    <a:pt x="580" y="290"/>
                  </a:cubicBezTo>
                  <a:lnTo>
                    <a:pt x="580" y="290"/>
                  </a:lnTo>
                  <a:lnTo>
                    <a:pt x="580" y="290"/>
                  </a:lnTo>
                  <a:lnTo>
                    <a:pt x="580" y="290"/>
                  </a:lnTo>
                  <a:cubicBezTo>
                    <a:pt x="580" y="450"/>
                    <a:pt x="450" y="580"/>
                    <a:pt x="290" y="580"/>
                  </a:cubicBezTo>
                  <a:lnTo>
                    <a:pt x="290" y="580"/>
                  </a:lnTo>
                  <a:lnTo>
                    <a:pt x="290" y="580"/>
                  </a:lnTo>
                  <a:lnTo>
                    <a:pt x="290" y="580"/>
                  </a:lnTo>
                  <a:cubicBezTo>
                    <a:pt x="129" y="580"/>
                    <a:pt x="0" y="450"/>
                    <a:pt x="0" y="290"/>
                  </a:cubicBezTo>
                  <a:lnTo>
                    <a:pt x="0" y="290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3629636" y="3155195"/>
            <a:ext cx="638131" cy="638130"/>
            <a:chExt cx="638131" cy="638130"/>
          </a:xfrm>
        </p:grpSpPr>
        <p:sp>
          <p:nvSpPr>
            <p:cNvPr id="93" name="path"/>
            <p:cNvSpPr/>
            <p:nvPr/>
          </p:nvSpPr>
          <p:spPr>
            <a:xfrm>
              <a:off x="0" y="0"/>
              <a:ext cx="638131" cy="638130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4"/>
                    <a:pt x="224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79" y="0"/>
                    <a:pt x="1004" y="224"/>
                    <a:pt x="1004" y="502"/>
                  </a:cubicBezTo>
                  <a:lnTo>
                    <a:pt x="1004" y="502"/>
                  </a:lnTo>
                  <a:cubicBezTo>
                    <a:pt x="1004" y="502"/>
                    <a:pt x="1004" y="502"/>
                    <a:pt x="1004" y="502"/>
                  </a:cubicBezTo>
                  <a:lnTo>
                    <a:pt x="1004" y="502"/>
                  </a:lnTo>
                  <a:lnTo>
                    <a:pt x="1004" y="502"/>
                  </a:lnTo>
                  <a:lnTo>
                    <a:pt x="1004" y="502"/>
                  </a:lnTo>
                  <a:cubicBezTo>
                    <a:pt x="1004" y="779"/>
                    <a:pt x="779" y="1004"/>
                    <a:pt x="502" y="1004"/>
                  </a:cubicBezTo>
                  <a:lnTo>
                    <a:pt x="502" y="1004"/>
                  </a:lnTo>
                  <a:cubicBezTo>
                    <a:pt x="224" y="1004"/>
                    <a:pt x="0" y="779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134743" y="134743"/>
              <a:ext cx="368642" cy="368642"/>
            </a:xfrm>
            <a:custGeom>
              <a:rect l="0" t="0" r="0" b="0"/>
              <a:pathLst>
                <a:path w="580" h="580">
                  <a:moveTo>
                    <a:pt x="0" y="290"/>
                  </a:moveTo>
                  <a:cubicBezTo>
                    <a:pt x="0" y="129"/>
                    <a:pt x="129" y="0"/>
                    <a:pt x="290" y="0"/>
                  </a:cubicBezTo>
                  <a:lnTo>
                    <a:pt x="290" y="0"/>
                  </a:lnTo>
                  <a:lnTo>
                    <a:pt x="290" y="0"/>
                  </a:lnTo>
                  <a:lnTo>
                    <a:pt x="290" y="0"/>
                  </a:lnTo>
                  <a:cubicBezTo>
                    <a:pt x="450" y="0"/>
                    <a:pt x="580" y="129"/>
                    <a:pt x="580" y="290"/>
                  </a:cubicBezTo>
                  <a:lnTo>
                    <a:pt x="580" y="290"/>
                  </a:lnTo>
                  <a:cubicBezTo>
                    <a:pt x="580" y="290"/>
                    <a:pt x="580" y="290"/>
                    <a:pt x="580" y="290"/>
                  </a:cubicBezTo>
                  <a:lnTo>
                    <a:pt x="580" y="290"/>
                  </a:lnTo>
                  <a:lnTo>
                    <a:pt x="580" y="290"/>
                  </a:lnTo>
                  <a:lnTo>
                    <a:pt x="580" y="290"/>
                  </a:lnTo>
                  <a:cubicBezTo>
                    <a:pt x="580" y="450"/>
                    <a:pt x="450" y="580"/>
                    <a:pt x="290" y="580"/>
                  </a:cubicBezTo>
                  <a:lnTo>
                    <a:pt x="290" y="580"/>
                  </a:lnTo>
                  <a:cubicBezTo>
                    <a:pt x="129" y="580"/>
                    <a:pt x="0" y="450"/>
                    <a:pt x="0" y="290"/>
                  </a:cubicBezTo>
                  <a:lnTo>
                    <a:pt x="0" y="290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5" name="rect"/>
          <p:cNvSpPr/>
          <p:nvPr/>
        </p:nvSpPr>
        <p:spPr>
          <a:xfrm>
            <a:off x="3943940" y="3793326"/>
            <a:ext cx="9525" cy="872548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6" name="rect"/>
          <p:cNvSpPr/>
          <p:nvPr/>
        </p:nvSpPr>
        <p:spPr>
          <a:xfrm>
            <a:off x="3943940" y="2073002"/>
            <a:ext cx="9525" cy="872547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7" name="rect"/>
          <p:cNvSpPr/>
          <p:nvPr/>
        </p:nvSpPr>
        <p:spPr>
          <a:xfrm>
            <a:off x="3943940" y="5513651"/>
            <a:ext cx="9525" cy="872547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8" name="picture 9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9" name="textbox 99"/>
          <p:cNvSpPr/>
          <p:nvPr/>
        </p:nvSpPr>
        <p:spPr>
          <a:xfrm>
            <a:off x="944122" y="1649953"/>
            <a:ext cx="5158104" cy="1555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3"/>
              </a:lnSpc>
            </a:pPr>
            <a:endParaRPr lang="Arial" altLang="Arial" sz="100"/>
          </a:p>
          <a:p>
            <a:pPr marL="15335" algn="l" rtl="0" eaLnBrk="0">
              <a:lnSpc>
                <a:spcPct val="85000"/>
              </a:lnSpc>
            </a:pPr>
            <a:r>
              <a:rPr sz="33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  <a:r>
              <a:rPr sz="3300" spc="1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300" spc="10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300" spc="9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3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716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货币识别与鉴定技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</a:t>
            </a:r>
            <a:endParaRPr lang="Microsoft YaHei" altLang="Microsoft YaHei" sz="4500"/>
          </a:p>
        </p:txBody>
      </p:sp>
      <p:sp>
        <p:nvSpPr>
          <p:cNvPr id="100" name="textbox 100"/>
          <p:cNvSpPr/>
          <p:nvPr/>
        </p:nvSpPr>
        <p:spPr>
          <a:xfrm>
            <a:off x="1454384" y="362771"/>
            <a:ext cx="10330180" cy="452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12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5000" spc="10" baseline="-62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  <a:r>
              <a:rPr sz="3200" spc="1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                      </a:t>
            </a:r>
            <a:r>
              <a:rPr sz="32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1800" spc="0" baseline="63663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Microsoft YaHei" altLang="Microsoft YaHei" sz="1169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1" name="picture 10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02" name="picture 10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422408" y="1165015"/>
            <a:ext cx="3769587" cy="5168748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 rot="21600000">
            <a:off x="539109" y="1390902"/>
            <a:ext cx="3535394" cy="975360"/>
            <a:chExt cx="3535394" cy="975360"/>
          </a:xfrm>
        </p:grpSpPr>
        <p:sp>
          <p:nvSpPr>
            <p:cNvPr id="103" name="path"/>
            <p:cNvSpPr/>
            <p:nvPr/>
          </p:nvSpPr>
          <p:spPr>
            <a:xfrm>
              <a:off x="0" y="0"/>
              <a:ext cx="3535394" cy="975360"/>
            </a:xfrm>
            <a:custGeom>
              <a:rect l="0" t="0" r="0" b="0"/>
              <a:pathLst>
                <a:path w="5567" h="1536">
                  <a:moveTo>
                    <a:pt x="803" y="3"/>
                  </a:moveTo>
                  <a:lnTo>
                    <a:pt x="4799" y="3"/>
                  </a:lnTo>
                  <a:lnTo>
                    <a:pt x="4799" y="1532"/>
                  </a:lnTo>
                  <a:lnTo>
                    <a:pt x="803" y="1532"/>
                  </a:lnTo>
                  <a:lnTo>
                    <a:pt x="803" y="3"/>
                  </a:lnTo>
                  <a:close/>
                </a:path>
                <a:path w="5567" h="1536">
                  <a:moveTo>
                    <a:pt x="0" y="768"/>
                  </a:moveTo>
                  <a:cubicBezTo>
                    <a:pt x="0" y="343"/>
                    <a:pt x="343" y="0"/>
                    <a:pt x="768" y="0"/>
                  </a:cubicBezTo>
                  <a:lnTo>
                    <a:pt x="768" y="0"/>
                  </a:lnTo>
                  <a:lnTo>
                    <a:pt x="767" y="0"/>
                  </a:lnTo>
                  <a:lnTo>
                    <a:pt x="767" y="0"/>
                  </a:lnTo>
                  <a:cubicBezTo>
                    <a:pt x="1192" y="0"/>
                    <a:pt x="1535" y="343"/>
                    <a:pt x="1536" y="767"/>
                  </a:cubicBezTo>
                  <a:lnTo>
                    <a:pt x="1536" y="767"/>
                  </a:lnTo>
                  <a:cubicBezTo>
                    <a:pt x="1536" y="767"/>
                    <a:pt x="1536" y="768"/>
                    <a:pt x="1536" y="768"/>
                  </a:cubicBezTo>
                  <a:lnTo>
                    <a:pt x="1536" y="768"/>
                  </a:lnTo>
                  <a:lnTo>
                    <a:pt x="1535" y="767"/>
                  </a:lnTo>
                  <a:lnTo>
                    <a:pt x="1535" y="767"/>
                  </a:lnTo>
                  <a:cubicBezTo>
                    <a:pt x="1535" y="1192"/>
                    <a:pt x="1192" y="1535"/>
                    <a:pt x="768" y="1536"/>
                  </a:cubicBezTo>
                  <a:lnTo>
                    <a:pt x="768" y="1536"/>
                  </a:lnTo>
                  <a:lnTo>
                    <a:pt x="768" y="1536"/>
                  </a:lnTo>
                  <a:lnTo>
                    <a:pt x="768" y="1536"/>
                  </a:lnTo>
                  <a:cubicBezTo>
                    <a:pt x="343" y="1536"/>
                    <a:pt x="0" y="1192"/>
                    <a:pt x="0" y="768"/>
                  </a:cubicBezTo>
                  <a:lnTo>
                    <a:pt x="0" y="768"/>
                  </a:lnTo>
                  <a:close/>
                </a:path>
                <a:path w="5567" h="1536">
                  <a:moveTo>
                    <a:pt x="4031" y="768"/>
                  </a:moveTo>
                  <a:cubicBezTo>
                    <a:pt x="4031" y="343"/>
                    <a:pt x="4375" y="0"/>
                    <a:pt x="4799" y="0"/>
                  </a:cubicBezTo>
                  <a:lnTo>
                    <a:pt x="4799" y="0"/>
                  </a:lnTo>
                  <a:lnTo>
                    <a:pt x="4799" y="0"/>
                  </a:lnTo>
                  <a:lnTo>
                    <a:pt x="4799" y="0"/>
                  </a:lnTo>
                  <a:cubicBezTo>
                    <a:pt x="5223" y="0"/>
                    <a:pt x="5567" y="343"/>
                    <a:pt x="5567" y="767"/>
                  </a:cubicBezTo>
                  <a:lnTo>
                    <a:pt x="5567" y="767"/>
                  </a:lnTo>
                  <a:cubicBezTo>
                    <a:pt x="5567" y="767"/>
                    <a:pt x="5567" y="768"/>
                    <a:pt x="5567" y="768"/>
                  </a:cubicBezTo>
                  <a:lnTo>
                    <a:pt x="5567" y="768"/>
                  </a:lnTo>
                  <a:lnTo>
                    <a:pt x="5567" y="767"/>
                  </a:lnTo>
                  <a:lnTo>
                    <a:pt x="5567" y="767"/>
                  </a:lnTo>
                  <a:cubicBezTo>
                    <a:pt x="5567" y="1192"/>
                    <a:pt x="5223" y="1535"/>
                    <a:pt x="4799" y="1536"/>
                  </a:cubicBezTo>
                  <a:lnTo>
                    <a:pt x="4799" y="1536"/>
                  </a:lnTo>
                  <a:cubicBezTo>
                    <a:pt x="4375" y="1536"/>
                    <a:pt x="4031" y="1192"/>
                    <a:pt x="4031" y="768"/>
                  </a:cubicBezTo>
                  <a:lnTo>
                    <a:pt x="4031" y="768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textbox 104"/>
            <p:cNvSpPr/>
            <p:nvPr/>
          </p:nvSpPr>
          <p:spPr>
            <a:xfrm>
              <a:off x="-12700" y="-12700"/>
              <a:ext cx="3561079" cy="10223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algn="l" rtl="0" eaLnBrk="0">
                <a:lnSpc>
                  <a:spcPct val="9549"/>
                </a:lnSpc>
              </a:pPr>
              <a:endParaRPr lang="Arial" altLang="Arial" sz="100"/>
            </a:p>
            <a:p>
              <a:pPr marL="1410336" algn="l" rtl="0" eaLnBrk="0">
                <a:lnSpc>
                  <a:spcPct val="91000"/>
                </a:lnSpc>
              </a:pP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纸张识别</a:t>
              </a:r>
              <a:endParaRPr lang="Microsoft YaHei" altLang="Microsoft YaHei" sz="1600"/>
            </a:p>
          </p:txBody>
        </p:sp>
      </p:grpSp>
      <p:sp>
        <p:nvSpPr>
          <p:cNvPr id="105" name="textbox 105"/>
          <p:cNvSpPr/>
          <p:nvPr/>
        </p:nvSpPr>
        <p:spPr>
          <a:xfrm>
            <a:off x="539109" y="3939030"/>
            <a:ext cx="3535679" cy="996950"/>
          </a:xfrm>
          <a:prstGeom prst="rect">
            <a:avLst/>
          </a:prstGeom>
          <a:solidFill>
            <a:srgbClr val="34C158">
              <a:alpha val="97647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1305932" algn="l" rtl="0" eaLnBrk="0">
              <a:lnSpc>
                <a:spcPct val="91000"/>
              </a:lnSpc>
              <a:spcBef>
                <a:spcPts val="3"/>
              </a:spcBef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安全线识别</a:t>
            </a:r>
            <a:endParaRPr lang="Microsoft YaHei" altLang="Microsoft YaHei" sz="16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343437" y="1390902"/>
            <a:ext cx="3535393" cy="975360"/>
            <a:chExt cx="3535393" cy="975360"/>
          </a:xfrm>
        </p:grpSpPr>
        <p:sp>
          <p:nvSpPr>
            <p:cNvPr id="106" name="path"/>
            <p:cNvSpPr/>
            <p:nvPr/>
          </p:nvSpPr>
          <p:spPr>
            <a:xfrm>
              <a:off x="0" y="0"/>
              <a:ext cx="3535393" cy="975360"/>
            </a:xfrm>
            <a:custGeom>
              <a:rect l="0" t="0" r="0" b="0"/>
              <a:pathLst>
                <a:path w="5567" h="1536">
                  <a:moveTo>
                    <a:pt x="804" y="1"/>
                  </a:moveTo>
                  <a:lnTo>
                    <a:pt x="4800" y="1"/>
                  </a:lnTo>
                  <a:lnTo>
                    <a:pt x="4800" y="1531"/>
                  </a:lnTo>
                  <a:lnTo>
                    <a:pt x="804" y="1531"/>
                  </a:lnTo>
                  <a:lnTo>
                    <a:pt x="804" y="1"/>
                  </a:lnTo>
                  <a:close/>
                </a:path>
                <a:path w="5567" h="1536">
                  <a:moveTo>
                    <a:pt x="0" y="768"/>
                  </a:moveTo>
                  <a:cubicBezTo>
                    <a:pt x="0" y="343"/>
                    <a:pt x="343" y="0"/>
                    <a:pt x="767" y="0"/>
                  </a:cubicBezTo>
                  <a:lnTo>
                    <a:pt x="767" y="0"/>
                  </a:lnTo>
                  <a:lnTo>
                    <a:pt x="767" y="0"/>
                  </a:lnTo>
                  <a:lnTo>
                    <a:pt x="767" y="0"/>
                  </a:lnTo>
                  <a:cubicBezTo>
                    <a:pt x="1192" y="0"/>
                    <a:pt x="1535" y="343"/>
                    <a:pt x="1535" y="767"/>
                  </a:cubicBezTo>
                  <a:lnTo>
                    <a:pt x="1535" y="767"/>
                  </a:lnTo>
                  <a:cubicBezTo>
                    <a:pt x="1535" y="767"/>
                    <a:pt x="1535" y="768"/>
                    <a:pt x="1535" y="768"/>
                  </a:cubicBezTo>
                  <a:lnTo>
                    <a:pt x="1535" y="768"/>
                  </a:lnTo>
                  <a:lnTo>
                    <a:pt x="1535" y="767"/>
                  </a:lnTo>
                  <a:lnTo>
                    <a:pt x="1535" y="767"/>
                  </a:lnTo>
                  <a:cubicBezTo>
                    <a:pt x="1535" y="1192"/>
                    <a:pt x="1192" y="1535"/>
                    <a:pt x="767" y="1536"/>
                  </a:cubicBezTo>
                  <a:lnTo>
                    <a:pt x="767" y="1536"/>
                  </a:lnTo>
                  <a:cubicBezTo>
                    <a:pt x="343" y="1536"/>
                    <a:pt x="0" y="1192"/>
                    <a:pt x="0" y="768"/>
                  </a:cubicBezTo>
                  <a:lnTo>
                    <a:pt x="0" y="768"/>
                  </a:lnTo>
                  <a:close/>
                </a:path>
                <a:path w="5567" h="1536">
                  <a:moveTo>
                    <a:pt x="4031" y="768"/>
                  </a:moveTo>
                  <a:cubicBezTo>
                    <a:pt x="4031" y="343"/>
                    <a:pt x="4375" y="0"/>
                    <a:pt x="4799" y="0"/>
                  </a:cubicBezTo>
                  <a:lnTo>
                    <a:pt x="4799" y="0"/>
                  </a:lnTo>
                  <a:lnTo>
                    <a:pt x="4799" y="0"/>
                  </a:lnTo>
                  <a:lnTo>
                    <a:pt x="4799" y="0"/>
                  </a:lnTo>
                  <a:cubicBezTo>
                    <a:pt x="5223" y="0"/>
                    <a:pt x="5567" y="343"/>
                    <a:pt x="5567" y="767"/>
                  </a:cubicBezTo>
                  <a:lnTo>
                    <a:pt x="5567" y="767"/>
                  </a:lnTo>
                  <a:cubicBezTo>
                    <a:pt x="5567" y="767"/>
                    <a:pt x="5567" y="768"/>
                    <a:pt x="5567" y="768"/>
                  </a:cubicBezTo>
                  <a:lnTo>
                    <a:pt x="5567" y="768"/>
                  </a:lnTo>
                  <a:lnTo>
                    <a:pt x="5567" y="767"/>
                  </a:lnTo>
                  <a:lnTo>
                    <a:pt x="5567" y="767"/>
                  </a:lnTo>
                  <a:cubicBezTo>
                    <a:pt x="5567" y="1192"/>
                    <a:pt x="5223" y="1535"/>
                    <a:pt x="4799" y="1536"/>
                  </a:cubicBezTo>
                  <a:lnTo>
                    <a:pt x="4799" y="1536"/>
                  </a:lnTo>
                  <a:lnTo>
                    <a:pt x="4799" y="1536"/>
                  </a:lnTo>
                  <a:lnTo>
                    <a:pt x="4799" y="1536"/>
                  </a:lnTo>
                  <a:cubicBezTo>
                    <a:pt x="4375" y="1536"/>
                    <a:pt x="4031" y="1192"/>
                    <a:pt x="4031" y="768"/>
                  </a:cubicBezTo>
                  <a:lnTo>
                    <a:pt x="4031" y="768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textbox 107"/>
            <p:cNvSpPr/>
            <p:nvPr/>
          </p:nvSpPr>
          <p:spPr>
            <a:xfrm>
              <a:off x="-12700" y="-12700"/>
              <a:ext cx="3561079" cy="10223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marL="1407852" algn="l" rtl="0" eaLnBrk="0">
                <a:lnSpc>
                  <a:spcPct val="91000"/>
                </a:lnSpc>
                <a:spcBef>
                  <a:spcPts val="4"/>
                </a:spcBef>
              </a:pP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水印识别</a:t>
              </a:r>
              <a:endParaRPr lang="Microsoft YaHei" altLang="Microsoft YaHei" sz="1600"/>
            </a:p>
          </p:txBody>
        </p:sp>
      </p:grpSp>
      <p:sp>
        <p:nvSpPr>
          <p:cNvPr id="108" name="textbox 108"/>
          <p:cNvSpPr/>
          <p:nvPr/>
        </p:nvSpPr>
        <p:spPr>
          <a:xfrm>
            <a:off x="4343437" y="3939030"/>
            <a:ext cx="3535679" cy="996314"/>
          </a:xfrm>
          <a:prstGeom prst="rect">
            <a:avLst/>
          </a:prstGeom>
          <a:solidFill>
            <a:srgbClr val="34C158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190986" algn="l" rtl="0" eaLnBrk="0">
              <a:lnSpc>
                <a:spcPct val="92000"/>
              </a:lnSpc>
              <a:spcBef>
                <a:spcPts val="6"/>
              </a:spcBef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雕刻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人像识别</a:t>
            </a:r>
            <a:endParaRPr lang="Microsoft YaHei" altLang="Microsoft YaHei" sz="1600"/>
          </a:p>
        </p:txBody>
      </p:sp>
      <p:sp>
        <p:nvSpPr>
          <p:cNvPr id="109" name="textbox 109"/>
          <p:cNvSpPr/>
          <p:nvPr/>
        </p:nvSpPr>
        <p:spPr>
          <a:xfrm>
            <a:off x="4518925" y="2683641"/>
            <a:ext cx="3109595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98"/>
              </a:lnSpc>
            </a:pPr>
            <a:endParaRPr lang="Arial" altLang="Arial" sz="100"/>
          </a:p>
          <a:p>
            <a:pPr marL="14585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真钞水印层次分明、立体感强、透光观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察</a:t>
            </a:r>
            <a:endParaRPr lang="Microsoft YaHei" altLang="Microsoft YaHei" sz="1300"/>
          </a:p>
          <a:p>
            <a:pPr marL="24529" indent="-11829" algn="l" rtl="0" eaLnBrk="0">
              <a:lnSpc>
                <a:spcPct val="159000"/>
              </a:lnSpc>
              <a:spcBef>
                <a:spcPts val="31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清晰；假钞水印十分模糊，在纸张的夹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中涂有颜料，不是纸张本身具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的。</a:t>
            </a:r>
            <a:endParaRPr lang="Microsoft YaHei" altLang="Microsoft YaHei" sz="1300"/>
          </a:p>
        </p:txBody>
      </p:sp>
      <p:sp>
        <p:nvSpPr>
          <p:cNvPr id="110" name="textbox 110"/>
          <p:cNvSpPr/>
          <p:nvPr/>
        </p:nvSpPr>
        <p:spPr>
          <a:xfrm>
            <a:off x="714424" y="2684841"/>
            <a:ext cx="3109595" cy="828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72"/>
              </a:lnSpc>
            </a:pPr>
            <a:endParaRPr lang="Arial" altLang="Arial" sz="100"/>
          </a:p>
          <a:p>
            <a:pPr marL="14757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真钞用纸系专用的造币纸，手感薄，整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张</a:t>
            </a:r>
            <a:endParaRPr lang="Microsoft YaHei" altLang="Microsoft YaHei" sz="1300"/>
          </a:p>
          <a:p>
            <a:pPr marL="12700" algn="l" rtl="0" eaLnBrk="0">
              <a:lnSpc>
                <a:spcPct val="159000"/>
              </a:lnSpc>
              <a:spcBef>
                <a:spcPts val="28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挺括度好；假钞的纸质一般较差，平滑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和挺括度都不如真钞，抖动时声音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发闷。</a:t>
            </a:r>
            <a:endParaRPr lang="Microsoft YaHei" altLang="Microsoft YaHei" sz="1300"/>
          </a:p>
        </p:txBody>
      </p:sp>
      <p:sp>
        <p:nvSpPr>
          <p:cNvPr id="111" name="textbox 111"/>
          <p:cNvSpPr/>
          <p:nvPr/>
        </p:nvSpPr>
        <p:spPr>
          <a:xfrm>
            <a:off x="4518753" y="5244990"/>
            <a:ext cx="3109595" cy="828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46"/>
              </a:lnSpc>
            </a:pPr>
            <a:endParaRPr lang="Arial" altLang="Arial" sz="100"/>
          </a:p>
          <a:p>
            <a:pPr marL="14757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真钞正背面人像有层次感，人像的线条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</a:t>
            </a:r>
            <a:endParaRPr lang="Microsoft YaHei" altLang="Microsoft YaHei" sz="1300"/>
          </a:p>
          <a:p>
            <a:pPr marL="12871" indent="-171" algn="l" rtl="0" eaLnBrk="0">
              <a:lnSpc>
                <a:spcPct val="159000"/>
              </a:lnSpc>
              <a:spcBef>
                <a:spcPts val="30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雕刻出来的；假钞的人像没有层次感，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条平滑。</a:t>
            </a:r>
            <a:endParaRPr lang="Microsoft YaHei" altLang="Microsoft YaHei" sz="1300"/>
          </a:p>
        </p:txBody>
      </p:sp>
      <p:sp>
        <p:nvSpPr>
          <p:cNvPr id="112" name="textbox 112"/>
          <p:cNvSpPr/>
          <p:nvPr/>
        </p:nvSpPr>
        <p:spPr>
          <a:xfrm>
            <a:off x="442263" y="318468"/>
            <a:ext cx="5361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1684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人民币纸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币识别与鉴定方法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3" name="textbox 133"/>
          <p:cNvSpPr/>
          <p:nvPr/>
        </p:nvSpPr>
        <p:spPr>
          <a:xfrm>
            <a:off x="714081" y="5552914"/>
            <a:ext cx="3110229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47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有凸起的手感；假钞的安全线一般是印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</a:t>
            </a:r>
            <a:endParaRPr lang="Microsoft YaHei" altLang="Microsoft YaHei" sz="1300"/>
          </a:p>
          <a:p>
            <a:pPr marL="20586" algn="l" rtl="0" eaLnBrk="0">
              <a:lnSpc>
                <a:spcPts val="2421"/>
              </a:lnSpc>
            </a:pPr>
            <a:r>
              <a:rPr sz="130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的或画上的。</a:t>
            </a:r>
            <a:endParaRPr lang="Microsoft YaHei" altLang="Microsoft YaHei" sz="1300"/>
          </a:p>
        </p:txBody>
      </p:sp>
      <p:sp>
        <p:nvSpPr>
          <p:cNvPr id="134" name="textbox 134"/>
          <p:cNvSpPr/>
          <p:nvPr/>
        </p:nvSpPr>
        <p:spPr>
          <a:xfrm>
            <a:off x="716481" y="5243962"/>
            <a:ext cx="3245485" cy="212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60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真钞的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安全线是立体实物与钞纸融为一体，</a:t>
            </a:r>
            <a:endParaRPr lang="Microsoft YaHei" altLang="Microsoft YaHei" sz="13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5" name="picture 13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36" name="textbox 136"/>
          <p:cNvSpPr/>
          <p:nvPr/>
        </p:nvSpPr>
        <p:spPr>
          <a:xfrm>
            <a:off x="715855" y="3911003"/>
            <a:ext cx="5242559" cy="2211070"/>
          </a:xfrm>
          <a:prstGeom prst="rect">
            <a:avLst/>
          </a:prstGeom>
          <a:solidFill>
            <a:srgbClr val="34C158">
              <a:alpha val="96862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510138" algn="l" rtl="0" eaLnBrk="0">
              <a:lnSpc>
                <a:spcPct val="91000"/>
              </a:lnSpc>
              <a:spcBef>
                <a:spcPts val="6"/>
              </a:spcBef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安全线识别</a:t>
            </a:r>
            <a:endParaRPr lang="Microsoft YaHei" altLang="Microsoft YaHei" sz="16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300"/>
          </a:p>
          <a:p>
            <a:pPr marL="516272" indent="-6686" algn="l" rtl="0" eaLnBrk="0">
              <a:lnSpc>
                <a:spcPct val="156000"/>
              </a:lnSpc>
              <a:spcBef>
                <a:spcPts val="1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安全线是许多货币的重要防伪措施之一。通过观察安全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的位置、宽度、颜色以及是否有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缩文字等可以辨别真伪。</a:t>
            </a:r>
            <a:endParaRPr lang="Microsoft YaHei" altLang="Microsoft YaHei" sz="1300"/>
          </a:p>
        </p:txBody>
      </p:sp>
      <p:sp>
        <p:nvSpPr>
          <p:cNvPr id="137" name="textbox 137"/>
          <p:cNvSpPr/>
          <p:nvPr/>
        </p:nvSpPr>
        <p:spPr>
          <a:xfrm>
            <a:off x="6303258" y="3911003"/>
            <a:ext cx="5242559" cy="2211070"/>
          </a:xfrm>
          <a:prstGeom prst="rect">
            <a:avLst/>
          </a:prstGeom>
          <a:solidFill>
            <a:srgbClr val="D5F4DD">
              <a:alpha val="94117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marL="525408" algn="l" rtl="0" eaLnBrk="0">
              <a:lnSpc>
                <a:spcPct val="92000"/>
              </a:lnSpc>
              <a:spcBef>
                <a:spcPts val="6"/>
              </a:spcBef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A602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雕刻和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A602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印刷技术识别</a:t>
            </a:r>
            <a:endParaRPr lang="Microsoft YaHei" altLang="Microsoft YaHei" sz="16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300"/>
          </a:p>
          <a:p>
            <a:pPr marL="525800" indent="-1199" algn="l" rtl="0" eaLnBrk="0">
              <a:lnSpc>
                <a:spcPct val="156000"/>
              </a:lnSpc>
              <a:spcBef>
                <a:spcPts val="2"/>
              </a:spcBef>
            </a:pPr>
            <a:r>
              <a:rPr sz="1300" spc="50">
                <a:solidFill>
                  <a:srgbClr val="1A602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不同国家的货币采用不同的雕刻和印刷技术。通过观察</a:t>
            </a:r>
            <a:r>
              <a:rPr sz="1300" spc="40">
                <a:solidFill>
                  <a:srgbClr val="1A602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</a:t>
            </a:r>
            <a:r>
              <a:rPr sz="1300" spc="0">
                <a:solidFill>
                  <a:srgbClr val="1A602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300" spc="50">
                <a:solidFill>
                  <a:srgbClr val="1A602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像、文字、图案的精细度、色彩饱满度和清晰度等可以</a:t>
            </a:r>
            <a:r>
              <a:rPr sz="1300" spc="30">
                <a:solidFill>
                  <a:srgbClr val="1A602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</a:t>
            </a:r>
            <a:r>
              <a:rPr sz="1300" spc="0">
                <a:solidFill>
                  <a:srgbClr val="1A602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300" spc="-20">
                <a:solidFill>
                  <a:srgbClr val="1A602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断真伪。</a:t>
            </a:r>
            <a:endParaRPr lang="Microsoft YaHei" altLang="Microsoft YaHei" sz="1300"/>
          </a:p>
        </p:txBody>
      </p:sp>
      <p:sp>
        <p:nvSpPr>
          <p:cNvPr id="138" name="textbox 138"/>
          <p:cNvSpPr/>
          <p:nvPr/>
        </p:nvSpPr>
        <p:spPr>
          <a:xfrm>
            <a:off x="6303258" y="1394814"/>
            <a:ext cx="5242559" cy="2211070"/>
          </a:xfrm>
          <a:prstGeom prst="rect">
            <a:avLst/>
          </a:prstGeom>
          <a:solidFill>
            <a:srgbClr val="34C158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508711" algn="l" rtl="0" eaLnBrk="0">
              <a:lnSpc>
                <a:spcPct val="91000"/>
              </a:lnSpc>
              <a:spcBef>
                <a:spcPts val="6"/>
              </a:spcBef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水印识别</a:t>
            </a:r>
            <a:endParaRPr lang="Microsoft YaHei" altLang="Microsoft YaHei" sz="16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300"/>
          </a:p>
          <a:p>
            <a:pPr marL="511987" indent="-3086" algn="l" rtl="0" eaLnBrk="0">
              <a:lnSpc>
                <a:spcPct val="156000"/>
              </a:lnSpc>
              <a:spcBef>
                <a:spcPts val="1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许多国家的货币都采用了水印技术，将人像或图案嵌入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纸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张中。通过透光观察水印的清晰度、层次感和立体感可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         </a:t>
            </a: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判断真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伪。</a:t>
            </a:r>
            <a:endParaRPr lang="Microsoft YaHei" altLang="Microsoft YaHei" sz="1300"/>
          </a:p>
        </p:txBody>
      </p:sp>
      <p:sp>
        <p:nvSpPr>
          <p:cNvPr id="139" name="textbox 139"/>
          <p:cNvSpPr/>
          <p:nvPr/>
        </p:nvSpPr>
        <p:spPr>
          <a:xfrm>
            <a:off x="715855" y="1378941"/>
            <a:ext cx="5242559" cy="2211704"/>
          </a:xfrm>
          <a:prstGeom prst="rect">
            <a:avLst/>
          </a:prstGeom>
          <a:solidFill>
            <a:srgbClr val="D5F4DD">
              <a:alpha val="98823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9077"/>
              </a:lnSpc>
            </a:pPr>
            <a:endParaRPr lang="Arial" altLang="Arial" sz="100"/>
          </a:p>
          <a:p>
            <a:pPr marL="509118" algn="l" rtl="0" eaLnBrk="0">
              <a:lnSpc>
                <a:spcPct val="91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A602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纸张识别</a:t>
            </a:r>
            <a:endParaRPr lang="Microsoft YaHei" altLang="Microsoft YaHei" sz="16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300"/>
          </a:p>
          <a:p>
            <a:pPr marL="509414" indent="-1714" algn="l" rtl="0" eaLnBrk="0">
              <a:lnSpc>
                <a:spcPct val="156000"/>
              </a:lnSpc>
              <a:spcBef>
                <a:spcPts val="1"/>
              </a:spcBef>
            </a:pPr>
            <a:r>
              <a:rPr sz="1300" spc="20">
                <a:solidFill>
                  <a:srgbClr val="1A602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不同国家的货币使用不同的纸张，具有</a:t>
            </a:r>
            <a:r>
              <a:rPr sz="1300" spc="0">
                <a:solidFill>
                  <a:srgbClr val="1A602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不同的特点。例如，        </a:t>
            </a:r>
            <a:r>
              <a:rPr sz="1300" spc="50">
                <a:solidFill>
                  <a:srgbClr val="1A602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美元使用无纤维纸张，欧元使用有纤维纸张。通过观察</a:t>
            </a:r>
            <a:r>
              <a:rPr sz="1300" spc="20">
                <a:solidFill>
                  <a:srgbClr val="1A602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纸</a:t>
            </a:r>
            <a:r>
              <a:rPr sz="1300" spc="0">
                <a:solidFill>
                  <a:srgbClr val="1A602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300" spc="30">
                <a:solidFill>
                  <a:srgbClr val="1A602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张的质量和特点可以辨别真伪</a:t>
            </a:r>
            <a:r>
              <a:rPr sz="1300" spc="0">
                <a:solidFill>
                  <a:srgbClr val="1A602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40" name="textbox 140"/>
          <p:cNvSpPr/>
          <p:nvPr/>
        </p:nvSpPr>
        <p:spPr>
          <a:xfrm>
            <a:off x="442263" y="318468"/>
            <a:ext cx="4218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78509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外币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识别与鉴定技巧</a:t>
            </a:r>
            <a:endParaRPr lang="Microsoft YaHei" altLang="Microsoft YaHei" sz="30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4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1" name="picture 16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2" name="group 22"/>
          <p:cNvGrpSpPr/>
          <p:nvPr/>
        </p:nvGrpSpPr>
        <p:grpSpPr>
          <a:xfrm rot="21600000">
            <a:off x="4435504" y="1110481"/>
            <a:ext cx="6293067" cy="5368818"/>
            <a:chExt cx="6293067" cy="5368818"/>
          </a:xfrm>
        </p:grpSpPr>
        <p:grpSp>
          <p:nvGrpSpPr>
            <p:cNvPr id="24" name="group 24"/>
            <p:cNvGrpSpPr/>
            <p:nvPr/>
          </p:nvGrpSpPr>
          <p:grpSpPr>
            <a:xfrm rot="21600000">
              <a:off x="0" y="0"/>
              <a:ext cx="6293067" cy="5368818"/>
              <a:chExt cx="6293067" cy="5368818"/>
            </a:xfrm>
          </p:grpSpPr>
          <p:sp>
            <p:nvSpPr>
              <p:cNvPr id="162" name="path"/>
              <p:cNvSpPr/>
              <p:nvPr/>
            </p:nvSpPr>
            <p:spPr>
              <a:xfrm>
                <a:off x="0" y="437777"/>
                <a:ext cx="6293067" cy="826776"/>
              </a:xfrm>
              <a:custGeom>
                <a:rect l="0" t="0" r="0" b="0"/>
                <a:pathLst>
                  <a:path w="9910" h="1302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1302"/>
                    </a:lnTo>
                    <a:lnTo>
                      <a:pt x="0" y="1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9E6FC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3" name="path"/>
              <p:cNvSpPr/>
              <p:nvPr/>
            </p:nvSpPr>
            <p:spPr>
              <a:xfrm>
                <a:off x="0" y="0"/>
                <a:ext cx="6293067" cy="488655"/>
              </a:xfrm>
              <a:custGeom>
                <a:rect l="0" t="0" r="0" b="0"/>
                <a:pathLst>
                  <a:path w="9910" h="769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769"/>
                    </a:lnTo>
                    <a:lnTo>
                      <a:pt x="0" y="7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3CDFA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4" name="path"/>
              <p:cNvSpPr/>
              <p:nvPr/>
            </p:nvSpPr>
            <p:spPr>
              <a:xfrm>
                <a:off x="0" y="1805865"/>
                <a:ext cx="6293067" cy="826777"/>
              </a:xfrm>
              <a:custGeom>
                <a:rect l="0" t="0" r="0" b="0"/>
                <a:pathLst>
                  <a:path w="9910" h="1302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1302"/>
                    </a:lnTo>
                    <a:lnTo>
                      <a:pt x="0" y="1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9E6FC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5" name="path"/>
              <p:cNvSpPr/>
              <p:nvPr/>
            </p:nvSpPr>
            <p:spPr>
              <a:xfrm>
                <a:off x="0" y="1368088"/>
                <a:ext cx="6293067" cy="488655"/>
              </a:xfrm>
              <a:custGeom>
                <a:rect l="0" t="0" r="0" b="0"/>
                <a:pathLst>
                  <a:path w="9910" h="769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769"/>
                    </a:lnTo>
                    <a:lnTo>
                      <a:pt x="0" y="7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3CDFA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6" name="path"/>
              <p:cNvSpPr/>
              <p:nvPr/>
            </p:nvSpPr>
            <p:spPr>
              <a:xfrm>
                <a:off x="0" y="3173953"/>
                <a:ext cx="6293067" cy="826777"/>
              </a:xfrm>
              <a:custGeom>
                <a:rect l="0" t="0" r="0" b="0"/>
                <a:pathLst>
                  <a:path w="9910" h="1302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1302"/>
                    </a:lnTo>
                    <a:lnTo>
                      <a:pt x="0" y="1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9E6FC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7" name="path"/>
              <p:cNvSpPr/>
              <p:nvPr/>
            </p:nvSpPr>
            <p:spPr>
              <a:xfrm>
                <a:off x="0" y="2736176"/>
                <a:ext cx="6293067" cy="488655"/>
              </a:xfrm>
              <a:custGeom>
                <a:rect l="0" t="0" r="0" b="0"/>
                <a:pathLst>
                  <a:path w="9910" h="769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769"/>
                    </a:lnTo>
                    <a:lnTo>
                      <a:pt x="0" y="7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3CDFA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8" name="path"/>
              <p:cNvSpPr/>
              <p:nvPr/>
            </p:nvSpPr>
            <p:spPr>
              <a:xfrm>
                <a:off x="0" y="4542041"/>
                <a:ext cx="6293067" cy="826777"/>
              </a:xfrm>
              <a:custGeom>
                <a:rect l="0" t="0" r="0" b="0"/>
                <a:pathLst>
                  <a:path w="9910" h="1302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1302"/>
                    </a:lnTo>
                    <a:lnTo>
                      <a:pt x="0" y="1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9E6FC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9" name="path"/>
              <p:cNvSpPr/>
              <p:nvPr/>
            </p:nvSpPr>
            <p:spPr>
              <a:xfrm>
                <a:off x="0" y="4104264"/>
                <a:ext cx="6293067" cy="488655"/>
              </a:xfrm>
              <a:custGeom>
                <a:rect l="0" t="0" r="0" b="0"/>
                <a:pathLst>
                  <a:path w="9910" h="769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769"/>
                    </a:lnTo>
                    <a:lnTo>
                      <a:pt x="0" y="7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3CDFA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70" name="textbox 170"/>
            <p:cNvSpPr/>
            <p:nvPr/>
          </p:nvSpPr>
          <p:spPr>
            <a:xfrm>
              <a:off x="-12700" y="-12700"/>
              <a:ext cx="6318884" cy="54140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0000"/>
                </a:lnSpc>
              </a:pPr>
              <a:endParaRPr lang="Arial" altLang="Arial" sz="700"/>
            </a:p>
            <a:p>
              <a:pPr marL="240550" algn="l" rtl="0" eaLnBrk="0">
                <a:lnSpc>
                  <a:spcPct val="93000"/>
                </a:lnSpc>
                <a:spcBef>
                  <a:spcPts val="2"/>
                </a:spcBef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DBE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纸张对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DBE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比</a:t>
              </a:r>
              <a:endParaRPr lang="Microsoft YaHei" altLang="Microsoft YaHei" sz="2000"/>
            </a:p>
            <a:p>
              <a:pPr marL="271653" indent="1714" algn="l" rtl="0" eaLnBrk="0">
                <a:lnSpc>
                  <a:spcPct val="122000"/>
                </a:lnSpc>
                <a:spcBef>
                  <a:spcPts val="1216"/>
                </a:spcBef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真钞纸张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质量高，挺括度好，抖动时声音清脆；假钞纸张质量差，挺      </a:t>
              </a:r>
              <a:r>
                <a:rPr sz="1500" spc="-3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括度差，抖动时声音</a:t>
              </a:r>
              <a:r>
                <a:rPr sz="1500" spc="-2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闷。</a:t>
              </a:r>
              <a:endParaRPr lang="Microsoft YaHei" altLang="Microsoft YaHei" sz="1500"/>
            </a:p>
            <a:p>
              <a:pPr algn="l" rtl="0" eaLnBrk="0">
                <a:lnSpc>
                  <a:spcPct val="193000"/>
                </a:lnSpc>
              </a:pPr>
              <a:endParaRPr lang="Arial" altLang="Arial" sz="1000"/>
            </a:p>
            <a:p>
              <a:pPr marL="240036" algn="l" rtl="0" eaLnBrk="0">
                <a:lnSpc>
                  <a:spcPct val="93000"/>
                </a:lnSpc>
                <a:spcBef>
                  <a:spcPts val="610"/>
                </a:spcBef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DBE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水印对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DBE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比</a:t>
              </a:r>
              <a:endParaRPr lang="Microsoft YaHei" altLang="Microsoft YaHei" sz="2000"/>
            </a:p>
            <a:p>
              <a:pPr marL="274130" indent="-762" algn="l" rtl="0" eaLnBrk="0">
                <a:lnSpc>
                  <a:spcPct val="122000"/>
                </a:lnSpc>
                <a:spcBef>
                  <a:spcPts val="1223"/>
                </a:spcBef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真钞水印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清晰、层次分明、立体感强；假钞水印模糊、无层次感、无      </a:t>
              </a:r>
              <a:r>
                <a:rPr sz="1500" spc="-7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立体感</a:t>
              </a:r>
              <a:r>
                <a:rPr sz="1500" spc="-4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  <a:p>
              <a:pPr algn="l" rtl="0" eaLnBrk="0">
                <a:lnSpc>
                  <a:spcPct val="193000"/>
                </a:lnSpc>
              </a:pPr>
              <a:endParaRPr lang="Arial" altLang="Arial" sz="1000"/>
            </a:p>
            <a:p>
              <a:pPr marL="241836" algn="l" rtl="0" eaLnBrk="0">
                <a:lnSpc>
                  <a:spcPct val="93000"/>
                </a:lnSpc>
                <a:spcBef>
                  <a:spcPts val="610"/>
                </a:spcBef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DBE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安全线对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DBE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比</a:t>
              </a:r>
              <a:endParaRPr lang="Microsoft YaHei" altLang="Microsoft YaHei" sz="2000"/>
            </a:p>
            <a:p>
              <a:pPr marL="270891" indent="2476" algn="l" rtl="0" eaLnBrk="0">
                <a:lnSpc>
                  <a:spcPct val="123000"/>
                </a:lnSpc>
                <a:spcBef>
                  <a:spcPts val="1188"/>
                </a:spcBef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真钞安全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线立体实物与钞纸融为一体，有凸起的手感；假钞安全线一      </a:t>
              </a:r>
              <a:r>
                <a:rPr sz="1500" spc="-2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般是印上的或画上的，无凸起感</a:t>
              </a: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  <a:p>
              <a:pPr algn="l" rtl="0" eaLnBrk="0">
                <a:lnSpc>
                  <a:spcPct val="192000"/>
                </a:lnSpc>
              </a:pPr>
              <a:endParaRPr lang="Arial" altLang="Arial" sz="1000"/>
            </a:p>
            <a:p>
              <a:pPr marL="239778" algn="l" rtl="0" eaLnBrk="0">
                <a:lnSpc>
                  <a:spcPct val="93000"/>
                </a:lnSpc>
                <a:spcBef>
                  <a:spcPts val="608"/>
                </a:spcBef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DBE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雕刻人像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DBE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DBE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比</a:t>
              </a:r>
              <a:endParaRPr lang="Microsoft YaHei" altLang="Microsoft YaHei" sz="2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marL="271272" indent="2095" algn="l" rtl="0" eaLnBrk="0">
                <a:lnSpc>
                  <a:spcPct val="122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真钞人像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有层次感，线条是雕刻出来的；假钞人像无层次感，线条平      </a:t>
              </a:r>
              <a:r>
                <a:rPr sz="1500" spc="-2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滑。同时，真钞人像色彩饱满度好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，假钞人像色彩暗淡。</a:t>
              </a:r>
              <a:endParaRPr lang="Microsoft YaHei" altLang="Microsoft YaHei" sz="1500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1171290" y="1566343"/>
            <a:ext cx="3088042" cy="4455416"/>
            <a:chExt cx="3088042" cy="4455416"/>
          </a:xfrm>
        </p:grpSpPr>
        <p:sp>
          <p:nvSpPr>
            <p:cNvPr id="171" name="path"/>
            <p:cNvSpPr/>
            <p:nvPr/>
          </p:nvSpPr>
          <p:spPr>
            <a:xfrm>
              <a:off x="1044465" y="0"/>
              <a:ext cx="2043576" cy="4455416"/>
            </a:xfrm>
            <a:custGeom>
              <a:rect l="0" t="0" r="0" b="0"/>
              <a:pathLst>
                <a:path w="3218" h="7016">
                  <a:moveTo>
                    <a:pt x="0" y="2378"/>
                  </a:moveTo>
                  <a:lnTo>
                    <a:pt x="2902" y="2378"/>
                  </a:lnTo>
                  <a:lnTo>
                    <a:pt x="2853" y="2221"/>
                  </a:lnTo>
                  <a:lnTo>
                    <a:pt x="3218" y="2430"/>
                  </a:lnTo>
                  <a:lnTo>
                    <a:pt x="2853" y="2640"/>
                  </a:lnTo>
                  <a:lnTo>
                    <a:pt x="2902" y="2482"/>
                  </a:lnTo>
                  <a:lnTo>
                    <a:pt x="0" y="2482"/>
                  </a:lnTo>
                  <a:lnTo>
                    <a:pt x="0" y="2378"/>
                  </a:lnTo>
                  <a:close/>
                </a:path>
                <a:path w="3218" h="7016">
                  <a:moveTo>
                    <a:pt x="2902" y="4533"/>
                  </a:moveTo>
                  <a:lnTo>
                    <a:pt x="2853" y="4374"/>
                  </a:lnTo>
                  <a:lnTo>
                    <a:pt x="3218" y="4585"/>
                  </a:lnTo>
                  <a:lnTo>
                    <a:pt x="2853" y="4796"/>
                  </a:lnTo>
                  <a:lnTo>
                    <a:pt x="2902" y="4638"/>
                  </a:lnTo>
                  <a:lnTo>
                    <a:pt x="0" y="4638"/>
                  </a:lnTo>
                  <a:lnTo>
                    <a:pt x="0" y="4533"/>
                  </a:lnTo>
                  <a:lnTo>
                    <a:pt x="2902" y="4533"/>
                  </a:lnTo>
                  <a:close/>
                </a:path>
                <a:path w="3218" h="7016">
                  <a:moveTo>
                    <a:pt x="281" y="429"/>
                  </a:moveTo>
                  <a:cubicBezTo>
                    <a:pt x="174" y="534"/>
                    <a:pt x="107" y="681"/>
                    <a:pt x="107" y="842"/>
                  </a:cubicBezTo>
                  <a:lnTo>
                    <a:pt x="107" y="842"/>
                  </a:lnTo>
                  <a:lnTo>
                    <a:pt x="107" y="2596"/>
                  </a:lnTo>
                  <a:lnTo>
                    <a:pt x="0" y="2596"/>
                  </a:lnTo>
                  <a:lnTo>
                    <a:pt x="0" y="837"/>
                  </a:lnTo>
                  <a:lnTo>
                    <a:pt x="0" y="837"/>
                  </a:lnTo>
                  <a:cubicBezTo>
                    <a:pt x="0" y="647"/>
                    <a:pt x="78" y="475"/>
                    <a:pt x="204" y="352"/>
                  </a:cubicBezTo>
                  <a:lnTo>
                    <a:pt x="204" y="352"/>
                  </a:lnTo>
                  <a:lnTo>
                    <a:pt x="281" y="429"/>
                  </a:lnTo>
                  <a:close/>
                </a:path>
                <a:path w="3218" h="7016">
                  <a:moveTo>
                    <a:pt x="2902" y="158"/>
                  </a:moveTo>
                  <a:lnTo>
                    <a:pt x="2853" y="0"/>
                  </a:lnTo>
                  <a:lnTo>
                    <a:pt x="3218" y="210"/>
                  </a:lnTo>
                  <a:lnTo>
                    <a:pt x="2853" y="421"/>
                  </a:lnTo>
                  <a:lnTo>
                    <a:pt x="2902" y="263"/>
                  </a:lnTo>
                  <a:lnTo>
                    <a:pt x="685" y="263"/>
                  </a:lnTo>
                  <a:lnTo>
                    <a:pt x="685" y="263"/>
                  </a:lnTo>
                  <a:cubicBezTo>
                    <a:pt x="529" y="263"/>
                    <a:pt x="386" y="326"/>
                    <a:pt x="282" y="428"/>
                  </a:cubicBezTo>
                  <a:lnTo>
                    <a:pt x="282" y="428"/>
                  </a:lnTo>
                  <a:lnTo>
                    <a:pt x="205" y="351"/>
                  </a:lnTo>
                  <a:lnTo>
                    <a:pt x="205" y="351"/>
                  </a:lnTo>
                  <a:cubicBezTo>
                    <a:pt x="327" y="232"/>
                    <a:pt x="494" y="158"/>
                    <a:pt x="677" y="158"/>
                  </a:cubicBezTo>
                  <a:lnTo>
                    <a:pt x="677" y="158"/>
                  </a:lnTo>
                  <a:lnTo>
                    <a:pt x="2902" y="158"/>
                  </a:lnTo>
                  <a:close/>
                </a:path>
                <a:path w="3218" h="7016">
                  <a:moveTo>
                    <a:pt x="107" y="4419"/>
                  </a:moveTo>
                  <a:lnTo>
                    <a:pt x="107" y="6173"/>
                  </a:lnTo>
                  <a:lnTo>
                    <a:pt x="107" y="6173"/>
                  </a:lnTo>
                  <a:cubicBezTo>
                    <a:pt x="107" y="6335"/>
                    <a:pt x="174" y="6482"/>
                    <a:pt x="281" y="6587"/>
                  </a:cubicBezTo>
                  <a:lnTo>
                    <a:pt x="281" y="6587"/>
                  </a:lnTo>
                  <a:lnTo>
                    <a:pt x="204" y="6664"/>
                  </a:lnTo>
                  <a:lnTo>
                    <a:pt x="204" y="6664"/>
                  </a:lnTo>
                  <a:cubicBezTo>
                    <a:pt x="78" y="6540"/>
                    <a:pt x="0" y="6368"/>
                    <a:pt x="0" y="6178"/>
                  </a:cubicBezTo>
                  <a:lnTo>
                    <a:pt x="0" y="6178"/>
                  </a:lnTo>
                  <a:lnTo>
                    <a:pt x="0" y="4419"/>
                  </a:lnTo>
                  <a:lnTo>
                    <a:pt x="107" y="4419"/>
                  </a:lnTo>
                  <a:close/>
                </a:path>
                <a:path w="3218" h="7016">
                  <a:moveTo>
                    <a:pt x="2902" y="6751"/>
                  </a:moveTo>
                  <a:lnTo>
                    <a:pt x="2853" y="6592"/>
                  </a:lnTo>
                  <a:lnTo>
                    <a:pt x="3218" y="6804"/>
                  </a:lnTo>
                  <a:lnTo>
                    <a:pt x="2853" y="7016"/>
                  </a:lnTo>
                  <a:lnTo>
                    <a:pt x="2902" y="6856"/>
                  </a:lnTo>
                  <a:lnTo>
                    <a:pt x="677" y="6856"/>
                  </a:lnTo>
                  <a:lnTo>
                    <a:pt x="677" y="6856"/>
                  </a:lnTo>
                  <a:cubicBezTo>
                    <a:pt x="494" y="6856"/>
                    <a:pt x="327" y="6782"/>
                    <a:pt x="205" y="6662"/>
                  </a:cubicBezTo>
                  <a:lnTo>
                    <a:pt x="205" y="6662"/>
                  </a:lnTo>
                  <a:lnTo>
                    <a:pt x="282" y="6584"/>
                  </a:lnTo>
                  <a:lnTo>
                    <a:pt x="282" y="6584"/>
                  </a:lnTo>
                  <a:cubicBezTo>
                    <a:pt x="386" y="6687"/>
                    <a:pt x="529" y="6751"/>
                    <a:pt x="685" y="6751"/>
                  </a:cubicBezTo>
                  <a:lnTo>
                    <a:pt x="685" y="6751"/>
                  </a:lnTo>
                  <a:lnTo>
                    <a:pt x="2902" y="6751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0" y="1183244"/>
              <a:ext cx="2088927" cy="2088928"/>
            </a:xfrm>
            <a:custGeom>
              <a:rect l="0" t="0" r="0" b="0"/>
              <a:pathLst>
                <a:path w="3289" h="3289">
                  <a:moveTo>
                    <a:pt x="0" y="1644"/>
                  </a:moveTo>
                  <a:cubicBezTo>
                    <a:pt x="0" y="736"/>
                    <a:pt x="736" y="0"/>
                    <a:pt x="1644" y="0"/>
                  </a:cubicBezTo>
                  <a:lnTo>
                    <a:pt x="1644" y="0"/>
                  </a:lnTo>
                  <a:lnTo>
                    <a:pt x="1644" y="0"/>
                  </a:lnTo>
                  <a:lnTo>
                    <a:pt x="1644" y="0"/>
                  </a:lnTo>
                  <a:cubicBezTo>
                    <a:pt x="2553" y="0"/>
                    <a:pt x="3289" y="736"/>
                    <a:pt x="3289" y="1644"/>
                  </a:cubicBezTo>
                  <a:lnTo>
                    <a:pt x="3289" y="1644"/>
                  </a:lnTo>
                  <a:cubicBezTo>
                    <a:pt x="3289" y="1644"/>
                    <a:pt x="3289" y="1644"/>
                    <a:pt x="3289" y="1644"/>
                  </a:cubicBezTo>
                  <a:lnTo>
                    <a:pt x="3289" y="1644"/>
                  </a:lnTo>
                  <a:lnTo>
                    <a:pt x="3289" y="1644"/>
                  </a:lnTo>
                  <a:lnTo>
                    <a:pt x="3289" y="1644"/>
                  </a:lnTo>
                  <a:cubicBezTo>
                    <a:pt x="3289" y="2553"/>
                    <a:pt x="2553" y="3289"/>
                    <a:pt x="1644" y="3289"/>
                  </a:cubicBezTo>
                  <a:lnTo>
                    <a:pt x="1644" y="3289"/>
                  </a:lnTo>
                  <a:lnTo>
                    <a:pt x="1644" y="3289"/>
                  </a:lnTo>
                  <a:lnTo>
                    <a:pt x="1644" y="3289"/>
                  </a:lnTo>
                  <a:cubicBezTo>
                    <a:pt x="736" y="3289"/>
                    <a:pt x="0" y="2553"/>
                    <a:pt x="0" y="1644"/>
                  </a:cubicBezTo>
                  <a:lnTo>
                    <a:pt x="0" y="1644"/>
                  </a:lnTo>
                  <a:close/>
                </a:path>
              </a:pathLst>
            </a:custGeom>
            <a:solidFill>
              <a:srgbClr val="B3CDF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626365" y="1737076"/>
              <a:ext cx="931450" cy="924114"/>
            </a:xfrm>
            <a:custGeom>
              <a:rect l="0" t="0" r="0" b="0"/>
              <a:pathLst>
                <a:path w="1466" h="1455">
                  <a:moveTo>
                    <a:pt x="933" y="781"/>
                  </a:moveTo>
                  <a:cubicBezTo>
                    <a:pt x="933" y="932"/>
                    <a:pt x="808" y="1042"/>
                    <a:pt x="670" y="1042"/>
                  </a:cubicBezTo>
                  <a:lnTo>
                    <a:pt x="670" y="1042"/>
                  </a:lnTo>
                  <a:cubicBezTo>
                    <a:pt x="532" y="1042"/>
                    <a:pt x="408" y="932"/>
                    <a:pt x="408" y="781"/>
                  </a:cubicBezTo>
                  <a:lnTo>
                    <a:pt x="408" y="781"/>
                  </a:lnTo>
                  <a:cubicBezTo>
                    <a:pt x="408" y="644"/>
                    <a:pt x="532" y="534"/>
                    <a:pt x="670" y="534"/>
                  </a:cubicBezTo>
                  <a:lnTo>
                    <a:pt x="670" y="534"/>
                  </a:lnTo>
                  <a:cubicBezTo>
                    <a:pt x="712" y="534"/>
                    <a:pt x="767" y="548"/>
                    <a:pt x="808" y="562"/>
                  </a:cubicBezTo>
                  <a:lnTo>
                    <a:pt x="808" y="562"/>
                  </a:lnTo>
                  <a:cubicBezTo>
                    <a:pt x="891" y="480"/>
                    <a:pt x="891" y="480"/>
                    <a:pt x="891" y="480"/>
                  </a:cubicBezTo>
                  <a:lnTo>
                    <a:pt x="891" y="480"/>
                  </a:lnTo>
                  <a:cubicBezTo>
                    <a:pt x="822" y="439"/>
                    <a:pt x="753" y="411"/>
                    <a:pt x="670" y="411"/>
                  </a:cubicBezTo>
                  <a:lnTo>
                    <a:pt x="670" y="411"/>
                  </a:lnTo>
                  <a:cubicBezTo>
                    <a:pt x="463" y="411"/>
                    <a:pt x="284" y="576"/>
                    <a:pt x="284" y="781"/>
                  </a:cubicBezTo>
                  <a:lnTo>
                    <a:pt x="284" y="781"/>
                  </a:lnTo>
                  <a:cubicBezTo>
                    <a:pt x="284" y="1000"/>
                    <a:pt x="463" y="1165"/>
                    <a:pt x="670" y="1165"/>
                  </a:cubicBezTo>
                  <a:lnTo>
                    <a:pt x="670" y="1165"/>
                  </a:lnTo>
                  <a:cubicBezTo>
                    <a:pt x="877" y="1165"/>
                    <a:pt x="1043" y="1000"/>
                    <a:pt x="1043" y="781"/>
                  </a:cubicBezTo>
                  <a:lnTo>
                    <a:pt x="1043" y="781"/>
                  </a:lnTo>
                  <a:cubicBezTo>
                    <a:pt x="1043" y="699"/>
                    <a:pt x="1016" y="630"/>
                    <a:pt x="974" y="562"/>
                  </a:cubicBezTo>
                  <a:lnTo>
                    <a:pt x="974" y="562"/>
                  </a:lnTo>
                  <a:cubicBezTo>
                    <a:pt x="891" y="658"/>
                    <a:pt x="891" y="658"/>
                    <a:pt x="891" y="658"/>
                  </a:cubicBezTo>
                  <a:lnTo>
                    <a:pt x="891" y="658"/>
                  </a:lnTo>
                  <a:cubicBezTo>
                    <a:pt x="919" y="699"/>
                    <a:pt x="933" y="740"/>
                    <a:pt x="933" y="781"/>
                  </a:cubicBezTo>
                </a:path>
                <a:path w="1466" h="1455">
                  <a:moveTo>
                    <a:pt x="713" y="672"/>
                  </a:moveTo>
                  <a:cubicBezTo>
                    <a:pt x="699" y="672"/>
                    <a:pt x="686" y="672"/>
                    <a:pt x="672" y="672"/>
                  </a:cubicBezTo>
                  <a:lnTo>
                    <a:pt x="672" y="672"/>
                  </a:lnTo>
                  <a:cubicBezTo>
                    <a:pt x="604" y="672"/>
                    <a:pt x="550" y="727"/>
                    <a:pt x="550" y="781"/>
                  </a:cubicBezTo>
                  <a:lnTo>
                    <a:pt x="550" y="781"/>
                  </a:lnTo>
                  <a:cubicBezTo>
                    <a:pt x="550" y="849"/>
                    <a:pt x="604" y="904"/>
                    <a:pt x="672" y="904"/>
                  </a:cubicBezTo>
                  <a:lnTo>
                    <a:pt x="672" y="904"/>
                  </a:lnTo>
                  <a:cubicBezTo>
                    <a:pt x="740" y="904"/>
                    <a:pt x="794" y="849"/>
                    <a:pt x="794" y="781"/>
                  </a:cubicBezTo>
                  <a:lnTo>
                    <a:pt x="794" y="781"/>
                  </a:lnTo>
                  <a:cubicBezTo>
                    <a:pt x="794" y="768"/>
                    <a:pt x="780" y="754"/>
                    <a:pt x="780" y="740"/>
                  </a:cubicBezTo>
                  <a:lnTo>
                    <a:pt x="780" y="740"/>
                  </a:lnTo>
                  <a:cubicBezTo>
                    <a:pt x="672" y="795"/>
                    <a:pt x="672" y="795"/>
                    <a:pt x="672" y="795"/>
                  </a:cubicBezTo>
                  <a:lnTo>
                    <a:pt x="672" y="795"/>
                  </a:lnTo>
                  <a:lnTo>
                    <a:pt x="713" y="672"/>
                  </a:lnTo>
                  <a:close/>
                </a:path>
                <a:path w="1466" h="1455">
                  <a:moveTo>
                    <a:pt x="1125" y="424"/>
                  </a:moveTo>
                  <a:cubicBezTo>
                    <a:pt x="1098" y="437"/>
                    <a:pt x="1098" y="437"/>
                    <a:pt x="1098" y="437"/>
                  </a:cubicBezTo>
                  <a:lnTo>
                    <a:pt x="1098" y="437"/>
                  </a:lnTo>
                  <a:cubicBezTo>
                    <a:pt x="1180" y="534"/>
                    <a:pt x="1221" y="657"/>
                    <a:pt x="1221" y="781"/>
                  </a:cubicBezTo>
                  <a:lnTo>
                    <a:pt x="1221" y="781"/>
                  </a:lnTo>
                  <a:cubicBezTo>
                    <a:pt x="1221" y="1097"/>
                    <a:pt x="974" y="1331"/>
                    <a:pt x="672" y="1331"/>
                  </a:cubicBezTo>
                  <a:lnTo>
                    <a:pt x="672" y="1331"/>
                  </a:lnTo>
                  <a:cubicBezTo>
                    <a:pt x="370" y="1331"/>
                    <a:pt x="123" y="1097"/>
                    <a:pt x="123" y="781"/>
                  </a:cubicBezTo>
                  <a:lnTo>
                    <a:pt x="123" y="781"/>
                  </a:lnTo>
                  <a:cubicBezTo>
                    <a:pt x="123" y="479"/>
                    <a:pt x="370" y="231"/>
                    <a:pt x="672" y="231"/>
                  </a:cubicBezTo>
                  <a:lnTo>
                    <a:pt x="672" y="231"/>
                  </a:lnTo>
                  <a:cubicBezTo>
                    <a:pt x="796" y="231"/>
                    <a:pt x="919" y="286"/>
                    <a:pt x="1015" y="355"/>
                  </a:cubicBezTo>
                  <a:lnTo>
                    <a:pt x="1015" y="355"/>
                  </a:lnTo>
                  <a:cubicBezTo>
                    <a:pt x="1043" y="328"/>
                    <a:pt x="1043" y="328"/>
                    <a:pt x="1043" y="328"/>
                  </a:cubicBezTo>
                  <a:lnTo>
                    <a:pt x="1043" y="328"/>
                  </a:lnTo>
                  <a:cubicBezTo>
                    <a:pt x="1043" y="231"/>
                    <a:pt x="1043" y="231"/>
                    <a:pt x="1043" y="231"/>
                  </a:cubicBezTo>
                  <a:lnTo>
                    <a:pt x="1043" y="231"/>
                  </a:lnTo>
                  <a:cubicBezTo>
                    <a:pt x="933" y="163"/>
                    <a:pt x="809" y="121"/>
                    <a:pt x="672" y="121"/>
                  </a:cubicBezTo>
                  <a:lnTo>
                    <a:pt x="672" y="121"/>
                  </a:lnTo>
                  <a:cubicBezTo>
                    <a:pt x="301" y="121"/>
                    <a:pt x="0" y="424"/>
                    <a:pt x="0" y="781"/>
                  </a:cubicBezTo>
                  <a:lnTo>
                    <a:pt x="0" y="781"/>
                  </a:lnTo>
                  <a:cubicBezTo>
                    <a:pt x="0" y="1152"/>
                    <a:pt x="301" y="1455"/>
                    <a:pt x="672" y="1455"/>
                  </a:cubicBezTo>
                  <a:lnTo>
                    <a:pt x="672" y="1455"/>
                  </a:lnTo>
                  <a:cubicBezTo>
                    <a:pt x="1043" y="1455"/>
                    <a:pt x="1345" y="1152"/>
                    <a:pt x="1345" y="781"/>
                  </a:cubicBezTo>
                  <a:lnTo>
                    <a:pt x="1345" y="781"/>
                  </a:lnTo>
                  <a:cubicBezTo>
                    <a:pt x="1345" y="644"/>
                    <a:pt x="1304" y="520"/>
                    <a:pt x="1221" y="410"/>
                  </a:cubicBezTo>
                  <a:lnTo>
                    <a:pt x="1221" y="410"/>
                  </a:lnTo>
                  <a:lnTo>
                    <a:pt x="1125" y="424"/>
                  </a:lnTo>
                  <a:close/>
                </a:path>
                <a:path w="1466" h="1455">
                  <a:moveTo>
                    <a:pt x="1275" y="173"/>
                  </a:moveTo>
                  <a:lnTo>
                    <a:pt x="1287" y="0"/>
                  </a:lnTo>
                  <a:lnTo>
                    <a:pt x="1176" y="92"/>
                  </a:lnTo>
                  <a:lnTo>
                    <a:pt x="1084" y="202"/>
                  </a:lnTo>
                  <a:lnTo>
                    <a:pt x="1072" y="342"/>
                  </a:lnTo>
                  <a:lnTo>
                    <a:pt x="904" y="521"/>
                  </a:lnTo>
                  <a:lnTo>
                    <a:pt x="753" y="672"/>
                  </a:lnTo>
                  <a:lnTo>
                    <a:pt x="672" y="782"/>
                  </a:lnTo>
                  <a:lnTo>
                    <a:pt x="782" y="713"/>
                  </a:lnTo>
                  <a:lnTo>
                    <a:pt x="933" y="562"/>
                  </a:lnTo>
                  <a:lnTo>
                    <a:pt x="1113" y="382"/>
                  </a:lnTo>
                  <a:lnTo>
                    <a:pt x="1263" y="382"/>
                  </a:lnTo>
                  <a:lnTo>
                    <a:pt x="1356" y="272"/>
                  </a:lnTo>
                  <a:lnTo>
                    <a:pt x="1466" y="173"/>
                  </a:lnTo>
                  <a:lnTo>
                    <a:pt x="1275" y="173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4" name="textbox 174"/>
          <p:cNvSpPr/>
          <p:nvPr/>
        </p:nvSpPr>
        <p:spPr>
          <a:xfrm>
            <a:off x="1215111" y="378647"/>
            <a:ext cx="3064510" cy="4419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4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真假货币对比分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0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75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8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18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19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5" name="picture 19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96" name="textbox 196"/>
          <p:cNvSpPr/>
          <p:nvPr/>
        </p:nvSpPr>
        <p:spPr>
          <a:xfrm>
            <a:off x="937264" y="362771"/>
            <a:ext cx="6307454" cy="3672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3"/>
              </a:lnSpc>
            </a:pPr>
            <a:endParaRPr lang="Arial" altLang="Arial" sz="100"/>
          </a:p>
          <a:p>
            <a:pPr marL="529819" algn="l" rtl="0" eaLnBrk="0">
              <a:lnSpc>
                <a:spcPct val="85000"/>
              </a:lnSpc>
            </a:pPr>
            <a:r>
              <a:rPr sz="33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</a:t>
            </a:r>
            <a:r>
              <a:rPr sz="33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3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22193" algn="l" rtl="0" eaLnBrk="0">
              <a:lnSpc>
                <a:spcPct val="85000"/>
              </a:lnSpc>
              <a:spcBef>
                <a:spcPts val="998"/>
              </a:spcBef>
            </a:pPr>
            <a:r>
              <a:rPr sz="33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  <a:r>
              <a:rPr sz="3300" spc="1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300" spc="10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300" spc="9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300"/>
          </a:p>
          <a:p>
            <a:pPr algn="l" rtl="0" eaLnBrk="0">
              <a:lnSpc>
                <a:spcPct val="100000"/>
              </a:lnSpc>
            </a:pPr>
            <a:endParaRPr lang="Arial" altLang="Arial" sz="1600"/>
          </a:p>
          <a:p>
            <a:pPr algn="l" rtl="0" eaLnBrk="0">
              <a:lnSpc>
                <a:spcPct val="11765"/>
              </a:lnSpc>
            </a:pPr>
            <a:endParaRPr lang="Arial" altLang="Arial" sz="100"/>
          </a:p>
          <a:p>
            <a:pPr marL="17843" indent="-5143" algn="l" rtl="0" eaLnBrk="0">
              <a:lnSpc>
                <a:spcPct val="123000"/>
              </a:lnSpc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金融机构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反假币措施与实</a:t>
            </a:r>
            <a:r>
              <a:rPr sz="45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践</a:t>
            </a:r>
            <a:endParaRPr lang="Microsoft YaHei" altLang="Microsoft YaHei" sz="4500"/>
          </a:p>
        </p:txBody>
      </p:sp>
      <p:sp>
        <p:nvSpPr>
          <p:cNvPr id="197" name="textbox 197"/>
          <p:cNvSpPr/>
          <p:nvPr/>
        </p:nvSpPr>
        <p:spPr>
          <a:xfrm>
            <a:off x="10904969" y="382612"/>
            <a:ext cx="879475" cy="180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22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200" spc="-2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</a:t>
            </a:r>
            <a:r>
              <a:rPr sz="1200" spc="-1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</a:t>
            </a:r>
            <a:r>
              <a:rPr sz="12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Microsoft YaHei" altLang="Microsoft YaHei" sz="12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8" name="picture 19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6" name="group 36"/>
          <p:cNvGrpSpPr/>
          <p:nvPr/>
        </p:nvGrpSpPr>
        <p:grpSpPr>
          <a:xfrm rot="21600000">
            <a:off x="8429969" y="1327356"/>
            <a:ext cx="3079666" cy="4829030"/>
            <a:chExt cx="3079666" cy="4829030"/>
          </a:xfrm>
        </p:grpSpPr>
        <p:pic>
          <p:nvPicPr>
            <p:cNvPr id="199" name="picture 199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3079666" cy="4829030"/>
            </a:xfrm>
            <a:prstGeom prst="rect">
              <a:avLst/>
            </a:prstGeom>
          </p:spPr>
        </p:pic>
        <p:sp>
          <p:nvSpPr>
            <p:cNvPr id="200" name="textbox 200"/>
            <p:cNvSpPr/>
            <p:nvPr/>
          </p:nvSpPr>
          <p:spPr>
            <a:xfrm>
              <a:off x="-12700" y="-12700"/>
              <a:ext cx="3105150" cy="487425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7297"/>
                </a:lnSpc>
              </a:pPr>
              <a:endParaRPr lang="Arial" altLang="Arial" sz="100"/>
            </a:p>
            <a:p>
              <a:pPr marL="317926" indent="-1143" algn="l" rtl="0" eaLnBrk="0">
                <a:lnSpc>
                  <a:spcPct val="122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强内部监督和检查，确保反    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假币制度得到有效执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4533905" y="1327356"/>
            <a:ext cx="3079665" cy="4829030"/>
            <a:chExt cx="3079665" cy="4829030"/>
          </a:xfrm>
        </p:grpSpPr>
        <p:pic>
          <p:nvPicPr>
            <p:cNvPr id="201" name="picture 20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3079665" cy="4829030"/>
            </a:xfrm>
            <a:prstGeom prst="rect">
              <a:avLst/>
            </a:prstGeom>
          </p:spPr>
        </p:pic>
        <p:sp>
          <p:nvSpPr>
            <p:cNvPr id="202" name="textbox 202"/>
            <p:cNvSpPr/>
            <p:nvPr/>
          </p:nvSpPr>
          <p:spPr>
            <a:xfrm>
              <a:off x="-12700" y="-12700"/>
              <a:ext cx="3105150" cy="487425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7297"/>
                </a:lnSpc>
              </a:pPr>
              <a:endParaRPr lang="Arial" altLang="Arial" sz="100"/>
            </a:p>
            <a:p>
              <a:pPr marL="291425" indent="1142" algn="l" rtl="0" eaLnBrk="0">
                <a:lnSpc>
                  <a:spcPct val="123000"/>
                </a:lnSpc>
              </a:pPr>
              <a:r>
                <a:rPr sz="1500" spc="-9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设立专门的反假币工作小</a:t>
              </a: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        </a:t>
              </a:r>
              <a:r>
                <a:rPr sz="1500" spc="-9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负责组织和协调反假币工</a:t>
              </a:r>
              <a:r>
                <a:rPr sz="15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652454" y="1326357"/>
            <a:ext cx="3050440" cy="4830028"/>
            <a:chExt cx="3050440" cy="4830028"/>
          </a:xfrm>
        </p:grpSpPr>
        <p:pic>
          <p:nvPicPr>
            <p:cNvPr id="203" name="picture 203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3050440" cy="4830028"/>
            </a:xfrm>
            <a:prstGeom prst="rect">
              <a:avLst/>
            </a:prstGeom>
          </p:spPr>
        </p:pic>
        <p:sp>
          <p:nvSpPr>
            <p:cNvPr id="204" name="textbox 204"/>
            <p:cNvSpPr/>
            <p:nvPr/>
          </p:nvSpPr>
          <p:spPr>
            <a:xfrm>
              <a:off x="-12700" y="-12700"/>
              <a:ext cx="3075939" cy="487489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marL="245694" indent="1333" algn="l" rtl="0" eaLnBrk="0">
                <a:lnSpc>
                  <a:spcPct val="122000"/>
                </a:lnSpc>
                <a:spcBef>
                  <a:spcPts val="5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制定反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假币内部管理制度和操    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作规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范，明确各部门、各岗位     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的职责和权限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sp>
        <p:nvSpPr>
          <p:cNvPr id="205" name="textbox 205"/>
          <p:cNvSpPr/>
          <p:nvPr/>
        </p:nvSpPr>
        <p:spPr>
          <a:xfrm>
            <a:off x="442263" y="318468"/>
            <a:ext cx="5742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79144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机构反假币内控制度建设</a:t>
            </a:r>
            <a:endParaRPr lang="Microsoft YaHei" altLang="Microsoft YaHei" sz="3000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0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6" name="picture 2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227" name="picture 22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435100" y="2628900"/>
            <a:ext cx="2231507" cy="2231506"/>
          </a:xfrm>
          <a:prstGeom prst="rect">
            <a:avLst/>
          </a:prstGeom>
        </p:spPr>
      </p:pic>
      <p:pic>
        <p:nvPicPr>
          <p:cNvPr id="228" name="picture 22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927600" y="2628900"/>
            <a:ext cx="2231507" cy="2231506"/>
          </a:xfrm>
          <a:prstGeom prst="rect">
            <a:avLst/>
          </a:prstGeom>
        </p:spPr>
      </p:pic>
      <p:pic>
        <p:nvPicPr>
          <p:cNvPr id="229" name="picture 22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8407400" y="2628900"/>
            <a:ext cx="2231507" cy="2231506"/>
          </a:xfrm>
          <a:prstGeom prst="rect">
            <a:avLst/>
          </a:prstGeom>
        </p:spPr>
      </p:pic>
      <p:sp>
        <p:nvSpPr>
          <p:cNvPr id="230" name="textbox 230"/>
          <p:cNvSpPr/>
          <p:nvPr/>
        </p:nvSpPr>
        <p:spPr>
          <a:xfrm>
            <a:off x="1772121" y="1223808"/>
            <a:ext cx="1739264" cy="10560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2473"/>
              </a:lnSpc>
            </a:pPr>
            <a:endParaRPr lang="Arial" altLang="Arial" sz="100"/>
          </a:p>
          <a:p>
            <a:pPr marL="12700" indent="1333" algn="l" rtl="0" eaLnBrk="0">
              <a:lnSpc>
                <a:spcPct val="11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执行现金收付业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操作规程，确保现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收付的真实性和准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确性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31" name="textbox 231"/>
          <p:cNvSpPr/>
          <p:nvPr/>
        </p:nvSpPr>
        <p:spPr>
          <a:xfrm>
            <a:off x="8753119" y="1222284"/>
            <a:ext cx="1737360" cy="1057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211"/>
              </a:lnSpc>
            </a:pPr>
            <a:endParaRPr lang="Arial" altLang="Arial" sz="100"/>
          </a:p>
          <a:p>
            <a:pPr marL="12700" indent="189" algn="l" rtl="0" eaLnBrk="0">
              <a:lnSpc>
                <a:spcPct val="11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建立现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金收付业务档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案管理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制度，妥善保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管相关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业务凭证和资 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料。</a:t>
            </a:r>
            <a:endParaRPr lang="Microsoft YaHei" altLang="Microsoft YaHei" sz="1500"/>
          </a:p>
        </p:txBody>
      </p:sp>
      <p:sp>
        <p:nvSpPr>
          <p:cNvPr id="232" name="textbox 232"/>
          <p:cNvSpPr/>
          <p:nvPr/>
        </p:nvSpPr>
        <p:spPr>
          <a:xfrm>
            <a:off x="1209015" y="377504"/>
            <a:ext cx="4594859" cy="441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2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金融机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构现金收付管理规范</a:t>
            </a:r>
            <a:endParaRPr lang="Microsoft YaHei" altLang="Microsoft YaHei" sz="3000"/>
          </a:p>
        </p:txBody>
      </p:sp>
      <p:sp>
        <p:nvSpPr>
          <p:cNvPr id="233" name="textbox 233"/>
          <p:cNvSpPr/>
          <p:nvPr/>
        </p:nvSpPr>
        <p:spPr>
          <a:xfrm>
            <a:off x="5270687" y="5188463"/>
            <a:ext cx="1739264" cy="782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"/>
          </a:p>
          <a:p>
            <a:pPr marL="15366" indent="-2666" algn="l" rtl="0" eaLnBrk="0">
              <a:lnSpc>
                <a:spcPct val="110000"/>
              </a:lnSpc>
              <a:spcBef>
                <a:spcPts val="1"/>
              </a:spcBef>
            </a:pP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加强现金库存管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实行定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期或不定期的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盘点和核对制度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34" name="rect"/>
          <p:cNvSpPr/>
          <p:nvPr/>
        </p:nvSpPr>
        <p:spPr>
          <a:xfrm>
            <a:off x="4925813" y="2623346"/>
            <a:ext cx="97536" cy="3792082"/>
          </a:xfrm>
          <a:prstGeom prst="rect">
            <a:avLst/>
          </a:prstGeom>
          <a:solidFill>
            <a:srgbClr val="34C15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5" name="rect"/>
          <p:cNvSpPr/>
          <p:nvPr/>
        </p:nvSpPr>
        <p:spPr>
          <a:xfrm>
            <a:off x="1395306" y="1069846"/>
            <a:ext cx="97536" cy="3792082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6" name="rect"/>
          <p:cNvSpPr/>
          <p:nvPr/>
        </p:nvSpPr>
        <p:spPr>
          <a:xfrm>
            <a:off x="8394148" y="1069846"/>
            <a:ext cx="97535" cy="3792082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4" name="group 44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37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4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8" name="group 48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4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0" name="group 50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5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https://d.book118.com/618064064061006044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2024-09-24T13:35:25.318</cp:lastPrinted>
  <dcterms:created xsi:type="dcterms:W3CDTF">2024-09-24T05:35:25Z</dcterms:created>
  <dcterms:modified xsi:type="dcterms:W3CDTF">2024-09-24T05:35:26Z</dcterms:modified>
</cp:coreProperties>
</file>