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40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>
              <a:latin typeface="MiSans Demibold" panose="00000700000000000000" charset="-122"/>
              <a:ea typeface="MiSans Demibold" panose="00000700000000000000" charset="-122"/>
              <a:sym typeface="MiSans" panose="00000500000000000000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ADB4F-B4B8-4DCD-BEAA-1B7372EA8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3A32A-0B1F-4F4C-87FC-E29658483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FC8AF-33DC-46B3-A5CA-41B8DD59E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20F72-5F03-4A42-8800-79BAC7EF1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85A75B-7DC8-4CB7-B21B-ECAAA8B03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E1174B-45B7-46DF-B48B-6A7852D91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E378E3-B0A5-471B-9395-1B483CC0F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C6EAD5-20AA-413D-B4D8-1ED40AEF7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2BF03-F761-4E3A-B472-AED802F83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25521-FABC-4984-B404-2BFD95D62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91B78-7521-4180-90C3-E228133F3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" name="图片 60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688932" y="0"/>
            <a:ext cx="11503069" cy="6858000"/>
          </a:xfrm>
          <a:custGeom>
            <a:gdLst>
              <a:gd name="connsiteX0" fmla="*/ 11503069 w 11503069"/>
              <a:gd name="connsiteY0" fmla="*/ 6858000 h 6858000"/>
              <a:gd name="connsiteX1" fmla="*/ 0 w 11503069"/>
              <a:gd name="connsiteY1" fmla="*/ 6858000 h 6858000"/>
              <a:gd name="connsiteX2" fmla="*/ 0 w 11503069"/>
              <a:gd name="connsiteY2" fmla="*/ 0 h 6858000"/>
              <a:gd name="connsiteX3" fmla="*/ 11503069 w 11503069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503069" h="6858000">
                <a:moveTo>
                  <a:pt x="11503069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1503069" y="0"/>
                </a:lnTo>
                <a:close/>
              </a:path>
            </a:pathLst>
          </a:custGeom>
        </p:spPr>
      </p:pic>
      <p:sp>
        <p:nvSpPr>
          <p:cNvPr id="44" name="矩形 43"/>
          <p:cNvSpPr/>
          <p:nvPr>
            <p:custDataLst>
              <p:tags r:id="rId3"/>
            </p:custDataLst>
          </p:nvPr>
        </p:nvSpPr>
        <p:spPr>
          <a:xfrm>
            <a:off x="0" y="0"/>
            <a:ext cx="1055688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cxnSp>
        <p:nvCxnSpPr>
          <p:cNvPr id="56" name="直接连接符 55"/>
          <p:cNvCxnSpPr/>
          <p:nvPr>
            <p:custDataLst>
              <p:tags r:id="rId4"/>
            </p:custDataLst>
          </p:nvPr>
        </p:nvCxnSpPr>
        <p:spPr>
          <a:xfrm>
            <a:off x="313055" y="588645"/>
            <a:ext cx="4260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直接连接符 56"/>
          <p:cNvCxnSpPr/>
          <p:nvPr>
            <p:custDataLst>
              <p:tags r:id="rId5"/>
            </p:custDataLst>
          </p:nvPr>
        </p:nvCxnSpPr>
        <p:spPr>
          <a:xfrm>
            <a:off x="314960" y="666115"/>
            <a:ext cx="4260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直接连接符 57"/>
          <p:cNvCxnSpPr/>
          <p:nvPr>
            <p:custDataLst>
              <p:tags r:id="rId6"/>
            </p:custDataLst>
          </p:nvPr>
        </p:nvCxnSpPr>
        <p:spPr>
          <a:xfrm>
            <a:off x="316865" y="742950"/>
            <a:ext cx="4260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矩形 61"/>
          <p:cNvSpPr/>
          <p:nvPr>
            <p:custDataLst>
              <p:tags r:id="rId7"/>
            </p:custDataLst>
          </p:nvPr>
        </p:nvSpPr>
        <p:spPr>
          <a:xfrm>
            <a:off x="1256665" y="5510530"/>
            <a:ext cx="6509385" cy="688975"/>
          </a:xfrm>
          <a:prstGeom prst="rect">
            <a:avLst/>
          </a:prstGeom>
          <a:solidFill>
            <a:schemeClr val="bg1">
              <a:alpha val="52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43" name="矩形 42"/>
          <p:cNvSpPr/>
          <p:nvPr>
            <p:custDataLst>
              <p:tags r:id="rId8"/>
            </p:custDataLst>
          </p:nvPr>
        </p:nvSpPr>
        <p:spPr>
          <a:xfrm>
            <a:off x="1355725" y="5486400"/>
            <a:ext cx="10168255" cy="751205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177800" dist="88900" dir="5400000" algn="t" rotWithShape="0">
              <a:srgbClr val="014EFE">
                <a:alpha val="8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4"/>
            <p:custDataLst>
              <p:tags r:id="rId9"/>
            </p:custDataLst>
          </p:nvPr>
        </p:nvSpPr>
        <p:spPr>
          <a:xfrm>
            <a:off x="8372475" y="5662930"/>
            <a:ext cx="2663825" cy="42227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2961315" y="1537970"/>
            <a:ext cx="8074986" cy="94742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2961315" y="2626360"/>
            <a:ext cx="8074986" cy="19602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r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0" name="图片 419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custGeom>
            <a:gdLst>
              <a:gd name="connsiteX0" fmla="*/ 12192000 w 12192000"/>
              <a:gd name="connsiteY0" fmla="*/ 6858000 h 6858000"/>
              <a:gd name="connsiteX1" fmla="*/ 0 w 12192000"/>
              <a:gd name="connsiteY1" fmla="*/ 6858000 h 6858000"/>
              <a:gd name="connsiteX2" fmla="*/ 0 w 12192000"/>
              <a:gd name="connsiteY2" fmla="*/ 0 h 6858000"/>
              <a:gd name="connsiteX3" fmla="*/ 12192000 w 12192000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close/>
              </a:path>
            </a:pathLst>
          </a:custGeom>
        </p:spPr>
      </p:pic>
      <p:sp>
        <p:nvSpPr>
          <p:cNvPr id="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Wingdings" panose="05000000000000000000" charset="0"/>
              <a:buChar char="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965" y="608330"/>
            <a:ext cx="10968355" cy="6826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MiSans Normal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V="1">
            <a:off x="0" y="0"/>
            <a:ext cx="12192000" cy="6858000"/>
          </a:xfrm>
          <a:custGeom>
            <a:gdLst>
              <a:gd name="connsiteX0" fmla="*/ 12192000 w 12192000"/>
              <a:gd name="connsiteY0" fmla="*/ 6858000 h 6858000"/>
              <a:gd name="connsiteX1" fmla="*/ 0 w 12192000"/>
              <a:gd name="connsiteY1" fmla="*/ 6858000 h 6858000"/>
              <a:gd name="connsiteX2" fmla="*/ 0 w 12192000"/>
              <a:gd name="connsiteY2" fmla="*/ 0 h 6858000"/>
              <a:gd name="connsiteX3" fmla="*/ 12192000 w 12192000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close/>
              </a:path>
            </a:pathLst>
          </a:custGeom>
        </p:spPr>
      </p:pic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-1" y="0"/>
            <a:ext cx="4308953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603336" y="1125538"/>
            <a:ext cx="7263009" cy="4786747"/>
          </a:xfrm>
          <a:prstGeom prst="rect">
            <a:avLst/>
          </a:prstGeom>
          <a:solidFill>
            <a:schemeClr val="accent1">
              <a:lumMod val="20000"/>
              <a:lumOff val="80000"/>
              <a:alpha val="52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9" name="矩形 8"/>
          <p:cNvSpPr/>
          <p:nvPr>
            <p:custDataLst>
              <p:tags r:id="rId5"/>
            </p:custDataLst>
          </p:nvPr>
        </p:nvSpPr>
        <p:spPr>
          <a:xfrm>
            <a:off x="826716" y="1012803"/>
            <a:ext cx="7928977" cy="499969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177800" dist="88900" dir="12000000" algn="t" rotWithShape="0">
              <a:srgbClr val="014EFE">
                <a:alpha val="8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8" name="内容占位符 7"/>
          <p:cNvSpPr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826768" y="995679"/>
            <a:ext cx="7927975" cy="5017135"/>
          </a:xfrm>
          <a:prstGeom prst="rect">
            <a:avLst/>
          </a:prstGeo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pPr algn="ctr"/>
            <a:endParaRPr lang="zh-CN" altLang="en-US"/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9347835" y="1012825"/>
            <a:ext cx="2010410" cy="450215"/>
          </a:xfrm>
          <a:prstGeom prst="rect">
            <a:avLst/>
          </a:prstGeom>
          <a:noFill/>
        </p:spPr>
        <p:txBody>
          <a:bodyPr wrap="square" lIns="0" tIns="0" rIns="71755" bIns="0" rtlCol="0" anchor="b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r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9347835" y="1503680"/>
            <a:ext cx="2010410" cy="100520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688932" y="0"/>
            <a:ext cx="11503069" cy="6858000"/>
          </a:xfrm>
          <a:custGeom>
            <a:gdLst>
              <a:gd name="connsiteX0" fmla="*/ 11503069 w 11503069"/>
              <a:gd name="connsiteY0" fmla="*/ 6858000 h 6858000"/>
              <a:gd name="connsiteX1" fmla="*/ 0 w 11503069"/>
              <a:gd name="connsiteY1" fmla="*/ 6858000 h 6858000"/>
              <a:gd name="connsiteX2" fmla="*/ 0 w 11503069"/>
              <a:gd name="connsiteY2" fmla="*/ 0 h 6858000"/>
              <a:gd name="connsiteX3" fmla="*/ 11503069 w 11503069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503069" h="6858000">
                <a:moveTo>
                  <a:pt x="11503069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1503069" y="0"/>
                </a:lnTo>
                <a:close/>
              </a:path>
            </a:pathLst>
          </a:custGeom>
        </p:spPr>
      </p:pic>
      <p:sp>
        <p:nvSpPr>
          <p:cNvPr id="8" name="节编号"/>
          <p:cNvSpPr txBox="1">
            <a:spLocks noGrp="1"/>
          </p:cNvSpPr>
          <p:nvPr>
            <p:ph type="body" idx="6" hasCustomPrompt="1"/>
            <p:custDataLst>
              <p:tags r:id="rId3"/>
            </p:custDataLst>
          </p:nvPr>
        </p:nvSpPr>
        <p:spPr>
          <a:xfrm>
            <a:off x="3124200" y="1438275"/>
            <a:ext cx="1717040" cy="349694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5201920" y="1438275"/>
            <a:ext cx="5602605" cy="349694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just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5"/>
            </p:custDataLst>
          </p:nvPr>
        </p:nvSpPr>
        <p:spPr>
          <a:xfrm>
            <a:off x="0" y="0"/>
            <a:ext cx="1055688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cxnSp>
        <p:nvCxnSpPr>
          <p:cNvPr id="56" name="直接连接符 55"/>
          <p:cNvCxnSpPr/>
          <p:nvPr>
            <p:custDataLst>
              <p:tags r:id="rId6"/>
            </p:custDataLst>
          </p:nvPr>
        </p:nvCxnSpPr>
        <p:spPr>
          <a:xfrm>
            <a:off x="313055" y="588645"/>
            <a:ext cx="4260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直接连接符 56"/>
          <p:cNvCxnSpPr/>
          <p:nvPr>
            <p:custDataLst>
              <p:tags r:id="rId7"/>
            </p:custDataLst>
          </p:nvPr>
        </p:nvCxnSpPr>
        <p:spPr>
          <a:xfrm>
            <a:off x="314960" y="666115"/>
            <a:ext cx="4260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直接连接符 57"/>
          <p:cNvCxnSpPr/>
          <p:nvPr>
            <p:custDataLst>
              <p:tags r:id="rId8"/>
            </p:custDataLst>
          </p:nvPr>
        </p:nvCxnSpPr>
        <p:spPr>
          <a:xfrm>
            <a:off x="316865" y="742950"/>
            <a:ext cx="4260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custGeom>
            <a:gdLst>
              <a:gd name="connsiteX0" fmla="*/ 12192000 w 12192000"/>
              <a:gd name="connsiteY0" fmla="*/ 6858000 h 6858000"/>
              <a:gd name="connsiteX1" fmla="*/ 0 w 12192000"/>
              <a:gd name="connsiteY1" fmla="*/ 6858000 h 6858000"/>
              <a:gd name="connsiteX2" fmla="*/ 0 w 12192000"/>
              <a:gd name="connsiteY2" fmla="*/ 0 h 6858000"/>
              <a:gd name="connsiteX3" fmla="*/ 12192000 w 12192000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close/>
              </a:path>
            </a:pathLst>
          </a:custGeom>
        </p:spPr>
      </p:pic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0" y="1452245"/>
            <a:ext cx="5176520" cy="47974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Wingdings" panose="05000000000000000000" charset="0"/>
              <a:buChar char="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452245"/>
            <a:ext cx="5176520" cy="47974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Wingdings" panose="05000000000000000000" charset="0"/>
              <a:buChar char="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965" y="608330"/>
            <a:ext cx="10968355" cy="6826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MiSans Normal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0" name="图片 419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custGeom>
            <a:gdLst>
              <a:gd name="connsiteX0" fmla="*/ 12192000 w 12192000"/>
              <a:gd name="connsiteY0" fmla="*/ 6858000 h 6858000"/>
              <a:gd name="connsiteX1" fmla="*/ 0 w 12192000"/>
              <a:gd name="connsiteY1" fmla="*/ 6858000 h 6858000"/>
              <a:gd name="connsiteX2" fmla="*/ 0 w 12192000"/>
              <a:gd name="connsiteY2" fmla="*/ 0 h 6858000"/>
              <a:gd name="connsiteX3" fmla="*/ 12192000 w 12192000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close/>
              </a:path>
            </a:pathLst>
          </a:custGeom>
        </p:spPr>
      </p:pic>
      <p:sp>
        <p:nvSpPr>
          <p:cNvPr id="14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 err="1" smtClean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 err="1" smtClean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 err="1" smtClean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 err="1" smtClean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065" y="1396365"/>
            <a:ext cx="5342255" cy="4318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Wingdings" panose="05000000000000000000" charset="0"/>
              <a:buChar char="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330" y="1396365"/>
            <a:ext cx="5342255" cy="4318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965" y="608330"/>
            <a:ext cx="10968355" cy="6826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MiSans Normal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0" name="图片 419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custGeom>
            <a:gdLst>
              <a:gd name="connsiteX0" fmla="*/ 12192000 w 12192000"/>
              <a:gd name="connsiteY0" fmla="*/ 6858000 h 6858000"/>
              <a:gd name="connsiteX1" fmla="*/ 0 w 12192000"/>
              <a:gd name="connsiteY1" fmla="*/ 6858000 h 6858000"/>
              <a:gd name="connsiteX2" fmla="*/ 0 w 12192000"/>
              <a:gd name="connsiteY2" fmla="*/ 0 h 6858000"/>
              <a:gd name="connsiteX3" fmla="*/ 12192000 w 12192000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965" y="608330"/>
            <a:ext cx="10968355" cy="6826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0" name="图片 419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custGeom>
            <a:gdLst>
              <a:gd name="connsiteX0" fmla="*/ 12192000 w 12192000"/>
              <a:gd name="connsiteY0" fmla="*/ 6858000 h 6858000"/>
              <a:gd name="connsiteX1" fmla="*/ 0 w 12192000"/>
              <a:gd name="connsiteY1" fmla="*/ 6858000 h 6858000"/>
              <a:gd name="connsiteX2" fmla="*/ 0 w 12192000"/>
              <a:gd name="connsiteY2" fmla="*/ 0 h 6858000"/>
              <a:gd name="connsiteX3" fmla="*/ 12192000 w 12192000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0" name="图片 419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custGeom>
            <a:gdLst>
              <a:gd name="connsiteX0" fmla="*/ 12192000 w 12192000"/>
              <a:gd name="connsiteY0" fmla="*/ 6858000 h 6858000"/>
              <a:gd name="connsiteX1" fmla="*/ 0 w 12192000"/>
              <a:gd name="connsiteY1" fmla="*/ 6858000 h 6858000"/>
              <a:gd name="connsiteX2" fmla="*/ 0 w 12192000"/>
              <a:gd name="connsiteY2" fmla="*/ 0 h 6858000"/>
              <a:gd name="connsiteX3" fmla="*/ 12192000 w 12192000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Wingdings" panose="05000000000000000000" charset="0"/>
              <a:buChar char="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0" name="图片 419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custGeom>
            <a:gdLst>
              <a:gd name="connsiteX0" fmla="*/ 12192000 w 12192000"/>
              <a:gd name="connsiteY0" fmla="*/ 6858000 h 6858000"/>
              <a:gd name="connsiteX1" fmla="*/ 0 w 12192000"/>
              <a:gd name="connsiteY1" fmla="*/ 6858000 h 6858000"/>
              <a:gd name="connsiteX2" fmla="*/ 0 w 12192000"/>
              <a:gd name="connsiteY2" fmla="*/ 0 h 6858000"/>
              <a:gd name="connsiteX3" fmla="*/ 12192000 w 12192000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08330" y="1290955"/>
            <a:ext cx="10968990" cy="3708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965" y="608330"/>
            <a:ext cx="10968355" cy="6826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MiSans Normal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" name="图片 60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688932" y="0"/>
            <a:ext cx="11503069" cy="6858000"/>
          </a:xfrm>
          <a:custGeom>
            <a:gdLst>
              <a:gd name="connsiteX0" fmla="*/ 11503069 w 11503069"/>
              <a:gd name="connsiteY0" fmla="*/ 6858000 h 6858000"/>
              <a:gd name="connsiteX1" fmla="*/ 0 w 11503069"/>
              <a:gd name="connsiteY1" fmla="*/ 6858000 h 6858000"/>
              <a:gd name="connsiteX2" fmla="*/ 0 w 11503069"/>
              <a:gd name="connsiteY2" fmla="*/ 0 h 6858000"/>
              <a:gd name="connsiteX3" fmla="*/ 11503069 w 11503069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503069" h="6858000">
                <a:moveTo>
                  <a:pt x="11503069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1503069" y="0"/>
                </a:lnTo>
                <a:close/>
              </a:path>
            </a:pathLst>
          </a:custGeom>
        </p:spPr>
      </p:pic>
      <p:sp>
        <p:nvSpPr>
          <p:cNvPr id="44" name="矩形 43"/>
          <p:cNvSpPr/>
          <p:nvPr>
            <p:custDataLst>
              <p:tags r:id="rId3"/>
            </p:custDataLst>
          </p:nvPr>
        </p:nvSpPr>
        <p:spPr>
          <a:xfrm>
            <a:off x="0" y="0"/>
            <a:ext cx="1055688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cxnSp>
        <p:nvCxnSpPr>
          <p:cNvPr id="56" name="直接连接符 55"/>
          <p:cNvCxnSpPr/>
          <p:nvPr>
            <p:custDataLst>
              <p:tags r:id="rId4"/>
            </p:custDataLst>
          </p:nvPr>
        </p:nvCxnSpPr>
        <p:spPr>
          <a:xfrm>
            <a:off x="313055" y="588645"/>
            <a:ext cx="4260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直接连接符 56"/>
          <p:cNvCxnSpPr/>
          <p:nvPr>
            <p:custDataLst>
              <p:tags r:id="rId5"/>
            </p:custDataLst>
          </p:nvPr>
        </p:nvCxnSpPr>
        <p:spPr>
          <a:xfrm>
            <a:off x="314960" y="666115"/>
            <a:ext cx="4260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直接连接符 57"/>
          <p:cNvCxnSpPr/>
          <p:nvPr>
            <p:custDataLst>
              <p:tags r:id="rId6"/>
            </p:custDataLst>
          </p:nvPr>
        </p:nvCxnSpPr>
        <p:spPr>
          <a:xfrm>
            <a:off x="316865" y="742950"/>
            <a:ext cx="4260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矩形 61"/>
          <p:cNvSpPr/>
          <p:nvPr>
            <p:custDataLst>
              <p:tags r:id="rId7"/>
            </p:custDataLst>
          </p:nvPr>
        </p:nvSpPr>
        <p:spPr>
          <a:xfrm>
            <a:off x="1256665" y="5510530"/>
            <a:ext cx="6509385" cy="688975"/>
          </a:xfrm>
          <a:prstGeom prst="rect">
            <a:avLst/>
          </a:prstGeom>
          <a:solidFill>
            <a:schemeClr val="bg1">
              <a:alpha val="52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43" name="矩形 42"/>
          <p:cNvSpPr/>
          <p:nvPr>
            <p:custDataLst>
              <p:tags r:id="rId8"/>
            </p:custDataLst>
          </p:nvPr>
        </p:nvSpPr>
        <p:spPr>
          <a:xfrm>
            <a:off x="1355725" y="5486400"/>
            <a:ext cx="10168255" cy="751205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177800" dist="88900" dir="5400000" algn="t" rotWithShape="0">
              <a:srgbClr val="014EFE">
                <a:alpha val="8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8910955" y="5662930"/>
            <a:ext cx="2125980" cy="42227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4410075" y="1772920"/>
            <a:ext cx="6626860" cy="254000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r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0" name="图片 419" descr="图片包含 游戏机, 自然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custGeom>
            <a:gdLst>
              <a:gd name="connsiteX0" fmla="*/ 12192000 w 12192000"/>
              <a:gd name="connsiteY0" fmla="*/ 6858000 h 6858000"/>
              <a:gd name="connsiteX1" fmla="*/ 0 w 12192000"/>
              <a:gd name="connsiteY1" fmla="*/ 6858000 h 6858000"/>
              <a:gd name="connsiteX2" fmla="*/ 0 w 12192000"/>
              <a:gd name="connsiteY2" fmla="*/ 0 h 6858000"/>
              <a:gd name="connsiteX3" fmla="*/ 12192000 w 12192000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 Normal"/>
                <a:ea typeface="MiSans Normal"/>
                <a:cs typeface="+mn-cs"/>
                <a:sym typeface="MiSans Norm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 Normal"/>
                <a:ea typeface="MiSans Normal"/>
                <a:cs typeface="+mn-cs"/>
                <a:sym typeface="MiSans Norm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 Normal"/>
                <a:ea typeface="MiSans Normal"/>
                <a:cs typeface="+mn-cs"/>
                <a:sym typeface="MiSans Norm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965" y="1535185"/>
            <a:ext cx="10968355" cy="4641778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标题占位符 6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965" y="619911"/>
            <a:ext cx="10968355" cy="7358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Heavy" panose="00000a00000000000000" charset="-122"/>
          <a:sym typeface="MiSans Normal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+mn-cs"/>
          <a:sym typeface="MiSans Normal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  <a:sym typeface="MiSans Normal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  <a:sym typeface="MiSans Normal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  <a:sym typeface="MiSans Normal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  <a:sym typeface="MiSans Norma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0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tags" Target="../tags/tag141.xml" /><Relationship Id="rId20" Type="http://schemas.openxmlformats.org/officeDocument/2006/relationships/tags" Target="../tags/tag159.xml" /><Relationship Id="rId21" Type="http://schemas.openxmlformats.org/officeDocument/2006/relationships/tags" Target="../tags/tag160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22" Type="http://schemas.openxmlformats.org/officeDocument/2006/relationships/tags" Target="../tags/tag189.xml" /><Relationship Id="rId23" Type="http://schemas.openxmlformats.org/officeDocument/2006/relationships/tags" Target="../tags/tag190.xml" /><Relationship Id="rId24" Type="http://schemas.openxmlformats.org/officeDocument/2006/relationships/tags" Target="../tags/tag191.xml" /><Relationship Id="rId25" Type="http://schemas.openxmlformats.org/officeDocument/2006/relationships/tags" Target="../tags/tag192.xml" /><Relationship Id="rId26" Type="http://schemas.openxmlformats.org/officeDocument/2006/relationships/tags" Target="../tags/tag193.xml" /><Relationship Id="rId27" Type="http://schemas.openxmlformats.org/officeDocument/2006/relationships/tags" Target="../tags/tag194.xml" /><Relationship Id="rId28" Type="http://schemas.openxmlformats.org/officeDocument/2006/relationships/tags" Target="../tags/tag195.xml" /><Relationship Id="rId29" Type="http://schemas.openxmlformats.org/officeDocument/2006/relationships/tags" Target="../tags/tag196.xml" /><Relationship Id="rId3" Type="http://schemas.openxmlformats.org/officeDocument/2006/relationships/tags" Target="../tags/tag170.xml" /><Relationship Id="rId30" Type="http://schemas.openxmlformats.org/officeDocument/2006/relationships/tags" Target="../tags/tag197.xml" /><Relationship Id="rId31" Type="http://schemas.openxmlformats.org/officeDocument/2006/relationships/tags" Target="../tags/tag198.xml" /><Relationship Id="rId32" Type="http://schemas.openxmlformats.org/officeDocument/2006/relationships/tags" Target="../tags/tag199.xml" /><Relationship Id="rId33" Type="http://schemas.openxmlformats.org/officeDocument/2006/relationships/tags" Target="../tags/tag20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1.xml" /><Relationship Id="rId20" Type="http://schemas.openxmlformats.org/officeDocument/2006/relationships/tags" Target="../tags/tag219.xml" /><Relationship Id="rId21" Type="http://schemas.openxmlformats.org/officeDocument/2006/relationships/tags" Target="../tags/tag220.xml" /><Relationship Id="rId22" Type="http://schemas.openxmlformats.org/officeDocument/2006/relationships/tags" Target="../tags/tag221.xml" /><Relationship Id="rId23" Type="http://schemas.openxmlformats.org/officeDocument/2006/relationships/tags" Target="../tags/tag222.xml" /><Relationship Id="rId24" Type="http://schemas.openxmlformats.org/officeDocument/2006/relationships/tags" Target="../tags/tag223.xml" /><Relationship Id="rId25" Type="http://schemas.openxmlformats.org/officeDocument/2006/relationships/tags" Target="../tags/tag224.xml" /><Relationship Id="rId26" Type="http://schemas.openxmlformats.org/officeDocument/2006/relationships/tags" Target="../tags/tag225.xml" /><Relationship Id="rId27" Type="http://schemas.openxmlformats.org/officeDocument/2006/relationships/tags" Target="../tags/tag226.xml" /><Relationship Id="rId28" Type="http://schemas.openxmlformats.org/officeDocument/2006/relationships/tags" Target="../tags/tag227.xml" /><Relationship Id="rId29" Type="http://schemas.openxmlformats.org/officeDocument/2006/relationships/tags" Target="../tags/tag228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18" Type="http://schemas.openxmlformats.org/officeDocument/2006/relationships/tags" Target="../tags/tag245.xml" /><Relationship Id="rId19" Type="http://schemas.openxmlformats.org/officeDocument/2006/relationships/tags" Target="../tags/tag246.xml" /><Relationship Id="rId2" Type="http://schemas.openxmlformats.org/officeDocument/2006/relationships/tags" Target="../tags/tag229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ags" Target="../tags/tag252.xml" /><Relationship Id="rId26" Type="http://schemas.openxmlformats.org/officeDocument/2006/relationships/tags" Target="../tags/tag253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tags" Target="../tags/tag266.xml" /><Relationship Id="rId15" Type="http://schemas.openxmlformats.org/officeDocument/2006/relationships/tags" Target="../tags/tag267.xml" /><Relationship Id="rId16" Type="http://schemas.openxmlformats.org/officeDocument/2006/relationships/tags" Target="../tags/tag268.xml" /><Relationship Id="rId17" Type="http://schemas.openxmlformats.org/officeDocument/2006/relationships/tags" Target="../tags/tag269.xml" /><Relationship Id="rId18" Type="http://schemas.openxmlformats.org/officeDocument/2006/relationships/tags" Target="../tags/tag270.xml" /><Relationship Id="rId19" Type="http://schemas.openxmlformats.org/officeDocument/2006/relationships/tags" Target="../tags/tag271.xml" /><Relationship Id="rId2" Type="http://schemas.openxmlformats.org/officeDocument/2006/relationships/tags" Target="../tags/tag254.xml" /><Relationship Id="rId20" Type="http://schemas.openxmlformats.org/officeDocument/2006/relationships/tags" Target="../tags/tag272.xml" /><Relationship Id="rId21" Type="http://schemas.openxmlformats.org/officeDocument/2006/relationships/tags" Target="../tags/tag273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tags" Target="../tags/tag289.xml" /><Relationship Id="rId15" Type="http://schemas.openxmlformats.org/officeDocument/2006/relationships/tags" Target="../tags/tag290.xml" /><Relationship Id="rId16" Type="http://schemas.openxmlformats.org/officeDocument/2006/relationships/tags" Target="../tags/tag291.xml" /><Relationship Id="rId17" Type="http://schemas.openxmlformats.org/officeDocument/2006/relationships/tags" Target="../tags/tag292.xml" /><Relationship Id="rId18" Type="http://schemas.openxmlformats.org/officeDocument/2006/relationships/tags" Target="../tags/tag293.xml" /><Relationship Id="rId19" Type="http://schemas.openxmlformats.org/officeDocument/2006/relationships/tags" Target="../tags/tag294.xml" /><Relationship Id="rId2" Type="http://schemas.openxmlformats.org/officeDocument/2006/relationships/tags" Target="../tags/tag277.xml" /><Relationship Id="rId20" Type="http://schemas.openxmlformats.org/officeDocument/2006/relationships/tags" Target="../tags/tag295.xml" /><Relationship Id="rId21" Type="http://schemas.openxmlformats.org/officeDocument/2006/relationships/tags" Target="../tags/tag296.xml" /><Relationship Id="rId22" Type="http://schemas.openxmlformats.org/officeDocument/2006/relationships/tags" Target="../tags/tag297.xml" /><Relationship Id="rId23" Type="http://schemas.openxmlformats.org/officeDocument/2006/relationships/tags" Target="../tags/tag298.xml" /><Relationship Id="rId24" Type="http://schemas.openxmlformats.org/officeDocument/2006/relationships/tags" Target="../tags/tag299.xml" /><Relationship Id="rId25" Type="http://schemas.openxmlformats.org/officeDocument/2006/relationships/tags" Target="../tags/tag300.xml" /><Relationship Id="rId26" Type="http://schemas.openxmlformats.org/officeDocument/2006/relationships/tags" Target="../tags/tag301.xml" /><Relationship Id="rId27" Type="http://schemas.openxmlformats.org/officeDocument/2006/relationships/tags" Target="../tags/tag302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tags" Target="../tags/tag31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9.xml" /><Relationship Id="rId11" Type="http://schemas.openxmlformats.org/officeDocument/2006/relationships/tags" Target="../tags/tag320.xml" /><Relationship Id="rId12" Type="http://schemas.openxmlformats.org/officeDocument/2006/relationships/tags" Target="../tags/tag321.xml" /><Relationship Id="rId13" Type="http://schemas.openxmlformats.org/officeDocument/2006/relationships/tags" Target="../tags/tag322.xml" /><Relationship Id="rId14" Type="http://schemas.openxmlformats.org/officeDocument/2006/relationships/tags" Target="../tags/tag323.xml" /><Relationship Id="rId15" Type="http://schemas.openxmlformats.org/officeDocument/2006/relationships/tags" Target="../tags/tag324.xml" /><Relationship Id="rId16" Type="http://schemas.openxmlformats.org/officeDocument/2006/relationships/tags" Target="../tags/tag325.xml" /><Relationship Id="rId17" Type="http://schemas.openxmlformats.org/officeDocument/2006/relationships/tags" Target="../tags/tag326.xml" /><Relationship Id="rId18" Type="http://schemas.openxmlformats.org/officeDocument/2006/relationships/tags" Target="../tags/tag327.xml" /><Relationship Id="rId19" Type="http://schemas.openxmlformats.org/officeDocument/2006/relationships/tags" Target="../tags/tag328.xml" /><Relationship Id="rId2" Type="http://schemas.openxmlformats.org/officeDocument/2006/relationships/tags" Target="../tags/tag311.xml" /><Relationship Id="rId20" Type="http://schemas.openxmlformats.org/officeDocument/2006/relationships/tags" Target="../tags/tag329.xml" /><Relationship Id="rId21" Type="http://schemas.openxmlformats.org/officeDocument/2006/relationships/tags" Target="../tags/tag330.xml" /><Relationship Id="rId22" Type="http://schemas.openxmlformats.org/officeDocument/2006/relationships/tags" Target="../tags/tag331.xml" /><Relationship Id="rId23" Type="http://schemas.openxmlformats.org/officeDocument/2006/relationships/tags" Target="../tags/tag332.xml" /><Relationship Id="rId24" Type="http://schemas.openxmlformats.org/officeDocument/2006/relationships/tags" Target="../tags/tag333.xml" /><Relationship Id="rId25" Type="http://schemas.openxmlformats.org/officeDocument/2006/relationships/tags" Target="../tags/tag334.xml" /><Relationship Id="rId26" Type="http://schemas.openxmlformats.org/officeDocument/2006/relationships/tags" Target="../tags/tag335.xml" /><Relationship Id="rId27" Type="http://schemas.openxmlformats.org/officeDocument/2006/relationships/tags" Target="../tags/tag336.xml" /><Relationship Id="rId28" Type="http://schemas.openxmlformats.org/officeDocument/2006/relationships/tags" Target="../tags/tag337.xml" /><Relationship Id="rId29" Type="http://schemas.openxmlformats.org/officeDocument/2006/relationships/tags" Target="../tags/tag338.xml" /><Relationship Id="rId3" Type="http://schemas.openxmlformats.org/officeDocument/2006/relationships/tags" Target="../tags/tag312.xml" /><Relationship Id="rId30" Type="http://schemas.openxmlformats.org/officeDocument/2006/relationships/tags" Target="../tags/tag339.xml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tags" Target="../tags/tag315.xml" /><Relationship Id="rId7" Type="http://schemas.openxmlformats.org/officeDocument/2006/relationships/tags" Target="../tags/tag316.xml" /><Relationship Id="rId8" Type="http://schemas.openxmlformats.org/officeDocument/2006/relationships/tags" Target="../tags/tag317.xml" /><Relationship Id="rId9" Type="http://schemas.openxmlformats.org/officeDocument/2006/relationships/tags" Target="../tags/tag3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6603006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刀客特万</a:t>
            </a:r>
            <a:endParaRPr lang="zh-CN" altLang="en-US"/>
          </a:p>
        </p:txBody>
      </p:sp>
      <p:sp>
        <p:nvSpPr>
          <p:cNvPr id="6" name="文本占位符 5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Simple &amp; Creative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布罗迪脓肿的护理查房</a:t>
            </a:r>
            <a:endParaRPr lang="zh-CN" altLang="en-US">
              <a:latin typeface="+mj-ea"/>
              <a:ea typeface="+mj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占位符 7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5" name="序号"/>
          <p:cNvSpPr txBox="1"/>
          <p:nvPr>
            <p:custDataLst>
              <p:tags r:id="rId5"/>
            </p:custDataLst>
          </p:nvPr>
        </p:nvSpPr>
        <p:spPr>
          <a:xfrm>
            <a:off x="7581265" y="1531620"/>
            <a:ext cx="709930" cy="4946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>
                    <a:lumMod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01</a:t>
            </a:r>
            <a:endParaRPr lang="en-US" altLang="zh-CN" sz="2800">
              <a:solidFill>
                <a:schemeClr val="bg1">
                  <a:lumMod val="5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6" name="标题"/>
          <p:cNvSpPr txBox="1"/>
          <p:nvPr>
            <p:custDataLst>
              <p:tags r:id="rId6"/>
            </p:custDataLst>
          </p:nvPr>
        </p:nvSpPr>
        <p:spPr>
          <a:xfrm>
            <a:off x="1475740" y="1531620"/>
            <a:ext cx="6064250" cy="4946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布罗迪脓肿的概述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7"/>
            </p:custDataLst>
          </p:nvPr>
        </p:nvCxnSpPr>
        <p:spPr>
          <a:xfrm>
            <a:off x="1475740" y="2112645"/>
            <a:ext cx="6550025" cy="0"/>
          </a:xfrm>
          <a:prstGeom prst="line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7581265" y="3232150"/>
            <a:ext cx="709930" cy="4946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>
                    <a:lumMod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03</a:t>
            </a:r>
            <a:endParaRPr lang="en-US" altLang="zh-CN" sz="2800">
              <a:solidFill>
                <a:schemeClr val="bg1">
                  <a:lumMod val="5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9" name="标题"/>
          <p:cNvSpPr txBox="1"/>
          <p:nvPr>
            <p:custDataLst>
              <p:tags r:id="rId9"/>
            </p:custDataLst>
          </p:nvPr>
        </p:nvSpPr>
        <p:spPr>
          <a:xfrm>
            <a:off x="1475740" y="3232150"/>
            <a:ext cx="6064250" cy="4946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布罗迪脓肿的护理诊断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10"/>
            </p:custDataLst>
          </p:nvPr>
        </p:nvCxnSpPr>
        <p:spPr>
          <a:xfrm>
            <a:off x="1475740" y="3813175"/>
            <a:ext cx="6550025" cy="0"/>
          </a:xfrm>
          <a:prstGeom prst="line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序号"/>
          <p:cNvSpPr txBox="1"/>
          <p:nvPr>
            <p:custDataLst>
              <p:tags r:id="rId11"/>
            </p:custDataLst>
          </p:nvPr>
        </p:nvSpPr>
        <p:spPr>
          <a:xfrm>
            <a:off x="7581265" y="4082415"/>
            <a:ext cx="709930" cy="4946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>
                    <a:lumMod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04</a:t>
            </a:r>
            <a:endParaRPr lang="en-US" altLang="zh-CN" sz="2800">
              <a:solidFill>
                <a:schemeClr val="bg1">
                  <a:lumMod val="5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25" name="标题"/>
          <p:cNvSpPr txBox="1"/>
          <p:nvPr>
            <p:custDataLst>
              <p:tags r:id="rId12"/>
            </p:custDataLst>
          </p:nvPr>
        </p:nvSpPr>
        <p:spPr>
          <a:xfrm>
            <a:off x="1475740" y="4082415"/>
            <a:ext cx="6064250" cy="4946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布罗迪脓肿的护理措施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cxnSp>
        <p:nvCxnSpPr>
          <p:cNvPr id="26" name="直接连接符 25"/>
          <p:cNvCxnSpPr/>
          <p:nvPr>
            <p:custDataLst>
              <p:tags r:id="rId13"/>
            </p:custDataLst>
          </p:nvPr>
        </p:nvCxnSpPr>
        <p:spPr>
          <a:xfrm>
            <a:off x="1475740" y="4663440"/>
            <a:ext cx="6550025" cy="0"/>
          </a:xfrm>
          <a:prstGeom prst="line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序号"/>
          <p:cNvSpPr txBox="1"/>
          <p:nvPr>
            <p:custDataLst>
              <p:tags r:id="rId14"/>
            </p:custDataLst>
          </p:nvPr>
        </p:nvSpPr>
        <p:spPr>
          <a:xfrm>
            <a:off x="7581265" y="4932680"/>
            <a:ext cx="709930" cy="4946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>
                    <a:lumMod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05</a:t>
            </a:r>
            <a:endParaRPr lang="en-US" altLang="zh-CN" sz="2800">
              <a:solidFill>
                <a:schemeClr val="bg1">
                  <a:lumMod val="5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46" name="标题"/>
          <p:cNvSpPr txBox="1"/>
          <p:nvPr>
            <p:custDataLst>
              <p:tags r:id="rId15"/>
            </p:custDataLst>
          </p:nvPr>
        </p:nvSpPr>
        <p:spPr>
          <a:xfrm>
            <a:off x="1475740" y="4932680"/>
            <a:ext cx="6064250" cy="4946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布罗迪脓肿的健康宣教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cxnSp>
        <p:nvCxnSpPr>
          <p:cNvPr id="47" name="直接连接符 46"/>
          <p:cNvCxnSpPr/>
          <p:nvPr>
            <p:custDataLst>
              <p:tags r:id="rId16"/>
            </p:custDataLst>
          </p:nvPr>
        </p:nvCxnSpPr>
        <p:spPr>
          <a:xfrm>
            <a:off x="1475740" y="5513705"/>
            <a:ext cx="6550025" cy="0"/>
          </a:xfrm>
          <a:prstGeom prst="line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序号"/>
          <p:cNvSpPr txBox="1"/>
          <p:nvPr>
            <p:custDataLst>
              <p:tags r:id="rId17"/>
            </p:custDataLst>
          </p:nvPr>
        </p:nvSpPr>
        <p:spPr>
          <a:xfrm>
            <a:off x="7581265" y="2381885"/>
            <a:ext cx="709930" cy="4946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>
                    <a:lumMod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02</a:t>
            </a:r>
            <a:endParaRPr lang="en-US" altLang="zh-CN" sz="2800">
              <a:solidFill>
                <a:schemeClr val="bg1">
                  <a:lumMod val="5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51" name="标题"/>
          <p:cNvSpPr txBox="1"/>
          <p:nvPr>
            <p:custDataLst>
              <p:tags r:id="rId18"/>
            </p:custDataLst>
          </p:nvPr>
        </p:nvSpPr>
        <p:spPr>
          <a:xfrm>
            <a:off x="1475740" y="2381885"/>
            <a:ext cx="6064250" cy="4946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病例汇报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cxnSp>
        <p:nvCxnSpPr>
          <p:cNvPr id="52" name="直接连接符 51"/>
          <p:cNvCxnSpPr/>
          <p:nvPr>
            <p:custDataLst>
              <p:tags r:id="rId19"/>
            </p:custDataLst>
          </p:nvPr>
        </p:nvCxnSpPr>
        <p:spPr>
          <a:xfrm>
            <a:off x="1475740" y="2962910"/>
            <a:ext cx="6550025" cy="0"/>
          </a:xfrm>
          <a:prstGeom prst="line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6"/>
            <p:custDataLst>
              <p:tags r:id="rId2"/>
            </p:custDataLst>
          </p:nvPr>
        </p:nvSpPr>
        <p:spPr>
          <a:xfrm>
            <a:off x="3124200" y="1438910"/>
            <a:ext cx="1717040" cy="3496310"/>
          </a:xfrm>
        </p:spPr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4" name="标题 3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布罗迪脓肿的概述</a:t>
            </a:r>
            <a:endParaRPr lang="zh-CN" altLang="en-US">
              <a:latin typeface="+mj-ea"/>
              <a:ea typeface="+mj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定义和疾病类型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布罗迪脓肿：一种发生在肛门周围的感染性疾病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症状：肛门周围疼痛、肿胀、发热、红肿等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疾病类型：急性布罗迪脓肿、慢性布罗迪脓肿、复杂性布罗迪脓肿等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病因：肛门周围皮肤破损、肛裂、痔疮等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病因和发病机制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病因：多为细菌感染，如金黄色葡萄球菌、链球菌等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危险因素：皮肤损伤、糖尿病、免疫功能低下等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临床表现：局部红肿、疼痛、发热等，严重者可引起全身感染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发病机制：细菌侵入皮肤，引起局部炎症反应，形成脓肿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诊断方法和标准</a:t>
            </a:r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2"/>
            </p:custDataLst>
          </p:nvPr>
        </p:nvSpPr>
        <p:spPr>
          <a:xfrm>
            <a:off x="2880868" y="1490400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病史：了解患者病史，包括发病时间、症状、治疗情况等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3"/>
            </p:custDataLst>
          </p:nvPr>
        </p:nvSpPr>
        <p:spPr>
          <a:xfrm>
            <a:off x="2880868" y="2467879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体格检查：检查患者局部症状，如红肿、疼痛、发热等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正文"/>
          <p:cNvSpPr txBox="1"/>
          <p:nvPr>
            <p:custDataLst>
              <p:tags r:id="rId4"/>
            </p:custDataLst>
          </p:nvPr>
        </p:nvSpPr>
        <p:spPr>
          <a:xfrm>
            <a:off x="2880868" y="3445358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实验室检查：血常规、尿常规、生化检查等，了解患者炎症程度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5"/>
            </p:custDataLst>
          </p:nvPr>
        </p:nvSpPr>
        <p:spPr>
          <a:xfrm>
            <a:off x="2880868" y="4422836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影像学检查：X线、CT、MRI等，了解脓肿位置、大小、与周围组织的关系等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2" name="正文"/>
          <p:cNvSpPr txBox="1"/>
          <p:nvPr>
            <p:custDataLst>
              <p:tags r:id="rId6"/>
            </p:custDataLst>
          </p:nvPr>
        </p:nvSpPr>
        <p:spPr>
          <a:xfrm>
            <a:off x="2880868" y="5400315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诊断标准：根据病史、体格检查、实验室检查和影像学检查结果，综合判断是否为布罗迪脓肿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6"/>
            <p:custDataLst>
              <p:tags r:id="rId2"/>
            </p:custDataLst>
          </p:nvPr>
        </p:nvSpPr>
        <p:spPr>
          <a:xfrm>
            <a:off x="3124200" y="1438910"/>
            <a:ext cx="1717040" cy="3496310"/>
          </a:xfrm>
        </p:spPr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4" name="标题 3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病例汇报</a:t>
            </a:r>
            <a:endParaRPr lang="zh-CN" altLang="en-US">
              <a:latin typeface="+mj-ea"/>
              <a:ea typeface="+mj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84536" y="2619200"/>
            <a:ext cx="3081" cy="11633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55371" y="3858909"/>
            <a:ext cx="616" cy="3333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04640" y="3307448"/>
            <a:ext cx="3697" cy="51079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79788" y="3797910"/>
            <a:ext cx="1848" cy="14276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9815" y="2446060"/>
            <a:ext cx="3697" cy="12926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0791" y="3844121"/>
            <a:ext cx="0" cy="5434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30676" y="3483053"/>
            <a:ext cx="3697" cy="2594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97198" y="3797910"/>
            <a:ext cx="3697" cy="10869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53244" y="2837320"/>
            <a:ext cx="616" cy="9051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08059" y="3818243"/>
            <a:ext cx="616" cy="1786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980149" y="1877347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59429" y="252431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职业：公司职员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48568" y="1490400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家庭状况：有一子一女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33394" y="2341313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发病时间：2022年10月1日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512674" y="166169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治疗方案：抗生素治疗，局部引流，定期换药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34964" y="425140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25951" y="5124496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07696" y="461863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婚姻状况：已婚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7309" y="5458454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居住地：北京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82276" y="4434400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诊断结果：布罗迪脓肿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774946" y="3800990"/>
            <a:ext cx="10636725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32107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1570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90675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4179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6967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16094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6782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34350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78854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4336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主诉和现病史</a:t>
            </a:r>
            <a:endParaRPr lang="zh-CN" altLang="en-US"/>
          </a:p>
        </p:txBody>
      </p:sp>
      <p:cxnSp>
        <p:nvCxnSpPr>
          <p:cNvPr id="92" name="直接连接符 91"/>
          <p:cNvCxnSpPr/>
          <p:nvPr>
            <p:custDataLst>
              <p:tags r:id="rId2"/>
            </p:custDataLst>
          </p:nvPr>
        </p:nvCxnSpPr>
        <p:spPr>
          <a:xfrm flipV="1">
            <a:off x="1680683" y="3885569"/>
            <a:ext cx="623" cy="18060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正文"/>
          <p:cNvSpPr txBox="1"/>
          <p:nvPr>
            <p:custDataLst>
              <p:tags r:id="rId3"/>
            </p:custDataLst>
          </p:nvPr>
        </p:nvSpPr>
        <p:spPr>
          <a:xfrm>
            <a:off x="621975" y="4288501"/>
            <a:ext cx="2118660" cy="7230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患者年龄、性别、职业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5" name="直接连接符 84"/>
          <p:cNvCxnSpPr/>
          <p:nvPr>
            <p:custDataLst>
              <p:tags r:id="rId4"/>
            </p:custDataLst>
          </p:nvPr>
        </p:nvCxnSpPr>
        <p:spPr>
          <a:xfrm flipV="1">
            <a:off x="3885284" y="3865018"/>
            <a:ext cx="3737" cy="1098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正文"/>
          <p:cNvSpPr txBox="1"/>
          <p:nvPr>
            <p:custDataLst>
              <p:tags r:id="rId5"/>
            </p:custDataLst>
          </p:nvPr>
        </p:nvSpPr>
        <p:spPr>
          <a:xfrm>
            <a:off x="2827823" y="5189647"/>
            <a:ext cx="2118660" cy="7230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现病史：发病时间、持续时间、病情变化等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6"/>
            </p:custDataLst>
          </p:nvPr>
        </p:nvCxnSpPr>
        <p:spPr>
          <a:xfrm flipH="1">
            <a:off x="6093000" y="3911725"/>
            <a:ext cx="0" cy="54928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正文"/>
          <p:cNvSpPr txBox="1"/>
          <p:nvPr>
            <p:custDataLst>
              <p:tags r:id="rId7"/>
            </p:custDataLst>
          </p:nvPr>
        </p:nvSpPr>
        <p:spPr>
          <a:xfrm>
            <a:off x="5033670" y="4687695"/>
            <a:ext cx="2118660" cy="7230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家族史：是否有遗传病史等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4" name="直接连接符 83"/>
          <p:cNvCxnSpPr/>
          <p:nvPr>
            <p:custDataLst>
              <p:tags r:id="rId8"/>
            </p:custDataLst>
          </p:nvPr>
        </p:nvCxnSpPr>
        <p:spPr>
          <a:xfrm flipV="1">
            <a:off x="8297602" y="3865018"/>
            <a:ext cx="1868" cy="14429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正文"/>
          <p:cNvSpPr txBox="1"/>
          <p:nvPr>
            <p:custDataLst>
              <p:tags r:id="rId9"/>
            </p:custDataLst>
          </p:nvPr>
        </p:nvSpPr>
        <p:spPr>
          <a:xfrm>
            <a:off x="7239518" y="5527188"/>
            <a:ext cx="2118660" cy="7230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辅助检查：血常规、尿常规、影像学检查等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10"/>
            </p:custDataLst>
          </p:nvPr>
        </p:nvCxnSpPr>
        <p:spPr>
          <a:xfrm flipH="1">
            <a:off x="10504695" y="3928540"/>
            <a:ext cx="0" cy="33505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正文"/>
          <p:cNvSpPr txBox="1"/>
          <p:nvPr>
            <p:custDataLst>
              <p:tags r:id="rId11"/>
            </p:custDataLst>
          </p:nvPr>
        </p:nvSpPr>
        <p:spPr>
          <a:xfrm>
            <a:off x="9445365" y="4510829"/>
            <a:ext cx="2118660" cy="7230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治疗方案：抗生素治疗、引流、手术等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2"/>
            </p:custDataLst>
          </p:nvPr>
        </p:nvCxnSpPr>
        <p:spPr>
          <a:xfrm flipH="1">
            <a:off x="2784229" y="2894121"/>
            <a:ext cx="0" cy="91671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3"/>
            </p:custDataLst>
          </p:nvPr>
        </p:nvSpPr>
        <p:spPr>
          <a:xfrm>
            <a:off x="1724899" y="1876517"/>
            <a:ext cx="2118660" cy="7454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主诉：疼痛、肿胀、发热等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4" name="正文"/>
          <p:cNvSpPr txBox="1"/>
          <p:nvPr>
            <p:custDataLst>
              <p:tags r:id="rId14"/>
            </p:custDataLst>
          </p:nvPr>
        </p:nvSpPr>
        <p:spPr>
          <a:xfrm>
            <a:off x="3930747" y="2537897"/>
            <a:ext cx="2118660" cy="7454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既往史：是否有类似疾病、手术史等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7" name="直接连接符 96"/>
          <p:cNvCxnSpPr/>
          <p:nvPr>
            <p:custDataLst>
              <p:tags r:id="rId15"/>
            </p:custDataLst>
          </p:nvPr>
        </p:nvCxnSpPr>
        <p:spPr>
          <a:xfrm flipV="1">
            <a:off x="7194055" y="2498663"/>
            <a:ext cx="3737" cy="130656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正文"/>
          <p:cNvSpPr txBox="1"/>
          <p:nvPr>
            <p:custDataLst>
              <p:tags r:id="rId16"/>
            </p:custDataLst>
          </p:nvPr>
        </p:nvSpPr>
        <p:spPr>
          <a:xfrm>
            <a:off x="6136594" y="1490400"/>
            <a:ext cx="2118660" cy="7454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体格检查：体温、脉搏、呼吸、血压等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01" name="直接连接符 100"/>
          <p:cNvCxnSpPr/>
          <p:nvPr>
            <p:custDataLst>
              <p:tags r:id="rId17"/>
            </p:custDataLst>
          </p:nvPr>
        </p:nvCxnSpPr>
        <p:spPr>
          <a:xfrm flipV="1">
            <a:off x="9399903" y="3369294"/>
            <a:ext cx="3737" cy="51627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正文"/>
          <p:cNvSpPr txBox="1"/>
          <p:nvPr>
            <p:custDataLst>
              <p:tags r:id="rId18"/>
            </p:custDataLst>
          </p:nvPr>
        </p:nvSpPr>
        <p:spPr>
          <a:xfrm>
            <a:off x="8342441" y="2357294"/>
            <a:ext cx="2118660" cy="7454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诊断：根据病史、体格检查和辅助检查，初步诊断为布罗迪脓肿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19"/>
            </p:custDataLst>
          </p:nvPr>
        </p:nvCxnSpPr>
        <p:spPr>
          <a:xfrm>
            <a:off x="648754" y="3870000"/>
            <a:ext cx="1075085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椭圆 19"/>
          <p:cNvSpPr/>
          <p:nvPr>
            <p:custDataLst>
              <p:tags r:id="rId20"/>
            </p:custDataLst>
          </p:nvPr>
        </p:nvSpPr>
        <p:spPr>
          <a:xfrm>
            <a:off x="1615292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21"/>
            </p:custDataLst>
          </p:nvPr>
        </p:nvSpPr>
        <p:spPr>
          <a:xfrm>
            <a:off x="3821139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2"/>
            </p:custDataLst>
          </p:nvPr>
        </p:nvSpPr>
        <p:spPr>
          <a:xfrm>
            <a:off x="6026987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3"/>
            </p:custDataLst>
          </p:nvPr>
        </p:nvSpPr>
        <p:spPr>
          <a:xfrm>
            <a:off x="8232834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4"/>
            </p:custDataLst>
          </p:nvPr>
        </p:nvSpPr>
        <p:spPr>
          <a:xfrm>
            <a:off x="10438681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25"/>
            </p:custDataLst>
          </p:nvPr>
        </p:nvSpPr>
        <p:spPr>
          <a:xfrm>
            <a:off x="2718216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6"/>
            </p:custDataLst>
          </p:nvPr>
        </p:nvSpPr>
        <p:spPr>
          <a:xfrm>
            <a:off x="4924063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6" name="直接连接符 5"/>
          <p:cNvCxnSpPr/>
          <p:nvPr>
            <p:custDataLst>
              <p:tags r:id="rId27"/>
            </p:custDataLst>
          </p:nvPr>
        </p:nvCxnSpPr>
        <p:spPr>
          <a:xfrm flipH="1">
            <a:off x="4988208" y="3546783"/>
            <a:ext cx="3737" cy="2621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椭圆 13"/>
          <p:cNvSpPr/>
          <p:nvPr>
            <p:custDataLst>
              <p:tags r:id="rId28"/>
            </p:custDataLst>
          </p:nvPr>
        </p:nvSpPr>
        <p:spPr>
          <a:xfrm>
            <a:off x="7129910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9"/>
            </p:custDataLst>
          </p:nvPr>
        </p:nvSpPr>
        <p:spPr>
          <a:xfrm>
            <a:off x="9335758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既往史和家族史</a:t>
            </a:r>
            <a:endParaRPr lang="zh-CN" altLang="en-US"/>
          </a:p>
        </p:txBody>
      </p:sp>
      <p:sp>
        <p:nvSpPr>
          <p:cNvPr id="4" name="任意多边形 3"/>
          <p:cNvSpPr/>
          <p:nvPr>
            <p:custDataLst>
              <p:tags r:id="rId2"/>
            </p:custDataLst>
          </p:nvPr>
        </p:nvSpPr>
        <p:spPr>
          <a:xfrm>
            <a:off x="769011" y="2602368"/>
            <a:ext cx="10401433" cy="1797515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>
            <a:off x="1358958" y="2530040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4"/>
            </p:custDataLst>
          </p:nvPr>
        </p:nvSpPr>
        <p:spPr>
          <a:xfrm>
            <a:off x="2002994" y="3355211"/>
            <a:ext cx="205035" cy="205035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5"/>
            </p:custDataLst>
          </p:nvPr>
        </p:nvSpPr>
        <p:spPr>
          <a:xfrm>
            <a:off x="1035682" y="1490400"/>
            <a:ext cx="2139659" cy="9075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患者年龄：35岁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6"/>
            </p:custDataLst>
          </p:nvPr>
        </p:nvSpPr>
        <p:spPr>
          <a:xfrm>
            <a:off x="3659626" y="3310557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4303033" y="4148307"/>
            <a:ext cx="206922" cy="206922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6" name="正文"/>
          <p:cNvSpPr txBox="1"/>
          <p:nvPr>
            <p:custDataLst>
              <p:tags r:id="rId8"/>
            </p:custDataLst>
          </p:nvPr>
        </p:nvSpPr>
        <p:spPr>
          <a:xfrm>
            <a:off x="3336350" y="2260224"/>
            <a:ext cx="2139659" cy="9075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职业：公司职员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9"/>
            </p:custDataLst>
          </p:nvPr>
        </p:nvSpPr>
        <p:spPr>
          <a:xfrm>
            <a:off x="6063440" y="3412445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8" name="椭圆 7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6706847" y="4250195"/>
            <a:ext cx="206922" cy="206922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3" name="正文"/>
          <p:cNvSpPr txBox="1"/>
          <p:nvPr>
            <p:custDataLst>
              <p:tags r:id="rId11"/>
            </p:custDataLst>
          </p:nvPr>
        </p:nvSpPr>
        <p:spPr>
          <a:xfrm>
            <a:off x="5740164" y="2376578"/>
            <a:ext cx="2139659" cy="9075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家族史：无特殊家族史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2"/>
            </p:custDataLst>
          </p:nvPr>
        </p:nvSpPr>
        <p:spPr>
          <a:xfrm>
            <a:off x="8429518" y="2828158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39" name="椭圆 38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9072925" y="3665908"/>
            <a:ext cx="206922" cy="206922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7" name="正文"/>
          <p:cNvSpPr txBox="1"/>
          <p:nvPr>
            <p:custDataLst>
              <p:tags r:id="rId14"/>
            </p:custDataLst>
          </p:nvPr>
        </p:nvSpPr>
        <p:spPr>
          <a:xfrm>
            <a:off x="8106242" y="1752669"/>
            <a:ext cx="2139659" cy="9075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心理状况：焦虑、抑郁等心理问题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29" name="椭圆 28"/>
          <p:cNvSpPr/>
          <p:nvPr>
            <p:custDataLst>
              <p:tags r:id="rId15"/>
            </p:custDataLst>
          </p:nvPr>
        </p:nvSpPr>
        <p:spPr>
          <a:xfrm>
            <a:off x="3063389" y="3823773"/>
            <a:ext cx="206922" cy="206922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16"/>
            </p:custDataLst>
          </p:nvPr>
        </p:nvSpPr>
        <p:spPr>
          <a:xfrm>
            <a:off x="2419353" y="4547684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55" name="正文"/>
          <p:cNvSpPr txBox="1"/>
          <p:nvPr>
            <p:custDataLst>
              <p:tags r:id="rId17"/>
            </p:custDataLst>
          </p:nvPr>
        </p:nvSpPr>
        <p:spPr>
          <a:xfrm>
            <a:off x="2096706" y="5070964"/>
            <a:ext cx="2139659" cy="8276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性别：男性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4" name="椭圆 13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>
            <a:off x="5504940" y="4290447"/>
            <a:ext cx="206922" cy="206922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5" name="圆角矩形 14"/>
          <p:cNvSpPr/>
          <p:nvPr>
            <p:custDataLst>
              <p:tags r:id="rId19"/>
            </p:custDataLst>
          </p:nvPr>
        </p:nvSpPr>
        <p:spPr>
          <a:xfrm>
            <a:off x="4861533" y="5026938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50" name="正文"/>
          <p:cNvSpPr txBox="1"/>
          <p:nvPr>
            <p:custDataLst>
              <p:tags r:id="rId20"/>
            </p:custDataLst>
          </p:nvPr>
        </p:nvSpPr>
        <p:spPr>
          <a:xfrm>
            <a:off x="4538257" y="5547701"/>
            <a:ext cx="2139659" cy="7025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既往病史：无特殊病史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3" name="椭圆 32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>
            <a:off x="7908754" y="4052078"/>
            <a:ext cx="206922" cy="206922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4" name="圆角矩形 33"/>
          <p:cNvSpPr/>
          <p:nvPr>
            <p:custDataLst>
              <p:tags r:id="rId22"/>
            </p:custDataLst>
          </p:nvPr>
        </p:nvSpPr>
        <p:spPr>
          <a:xfrm>
            <a:off x="7265347" y="4757122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54" name="正文"/>
          <p:cNvSpPr txBox="1"/>
          <p:nvPr>
            <p:custDataLst>
              <p:tags r:id="rId23"/>
            </p:custDataLst>
          </p:nvPr>
        </p:nvSpPr>
        <p:spPr>
          <a:xfrm>
            <a:off x="6942071" y="5292351"/>
            <a:ext cx="2139659" cy="8276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生活习惯：吸烟、饮酒、熬夜等不良生活习惯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0" name="椭圆 9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10244014" y="3098603"/>
            <a:ext cx="206922" cy="206922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25"/>
            </p:custDataLst>
          </p:nvPr>
        </p:nvSpPr>
        <p:spPr>
          <a:xfrm>
            <a:off x="9599978" y="3835094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62" name="正文"/>
          <p:cNvSpPr txBox="1"/>
          <p:nvPr>
            <p:custDataLst>
              <p:tags r:id="rId26"/>
            </p:custDataLst>
          </p:nvPr>
        </p:nvSpPr>
        <p:spPr>
          <a:xfrm>
            <a:off x="9277331" y="4351455"/>
            <a:ext cx="2139659" cy="8276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社会支持：家庭、朋友等社会支持情况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诊断过程和结果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22016" y="3584093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22016" y="3456529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927828" y="3457164"/>
            <a:ext cx="76157" cy="1269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960829" y="3593612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辅助检查：血常规、尿常规、影像学检查等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22016" y="1617964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22016" y="1490400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927828" y="1491035"/>
            <a:ext cx="76157" cy="1269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960829" y="162113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病史采集：患者年龄、性别、职业、生活习惯等基本信息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22016" y="2601028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22016" y="2473464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927828" y="2474099"/>
            <a:ext cx="76157" cy="1269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960829" y="2610548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临床表现：局部红肿、疼痛、发热等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22016" y="4567157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22016" y="4439593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927828" y="4440228"/>
            <a:ext cx="76157" cy="1269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960829" y="457667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诊断结果：布罗迪脓肿，可能合并其他感染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8"/>
            </p:custDataLst>
          </p:nvPr>
        </p:nvSpPr>
        <p:spPr>
          <a:xfrm>
            <a:off x="1422016" y="5550221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9"/>
            </p:custDataLst>
          </p:nvPr>
        </p:nvSpPr>
        <p:spPr>
          <a:xfrm>
            <a:off x="1422016" y="5422658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20"/>
            </p:custDataLst>
          </p:nvPr>
        </p:nvSpPr>
        <p:spPr>
          <a:xfrm>
            <a:off x="1927828" y="5423293"/>
            <a:ext cx="76157" cy="1269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21"/>
            </p:custDataLst>
          </p:nvPr>
        </p:nvSpPr>
        <p:spPr>
          <a:xfrm>
            <a:off x="1960829" y="5559741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治疗方案：抗生素治疗、局部引流、支持治疗等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6"/>
            <p:custDataLst>
              <p:tags r:id="rId2"/>
            </p:custDataLst>
          </p:nvPr>
        </p:nvSpPr>
        <p:spPr>
          <a:xfrm>
            <a:off x="3124200" y="1438910"/>
            <a:ext cx="1717040" cy="3496310"/>
          </a:xfrm>
        </p:spPr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4" name="标题 3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布罗迪脓肿的护理诊断</a:t>
            </a:r>
            <a:endParaRPr lang="zh-CN" altLang="en-US">
              <a:latin typeface="+mj-ea"/>
              <a:ea typeface="+mj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87228" y="1997349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305643" y="4301173"/>
            <a:ext cx="675868" cy="185636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4"/>
            </p:custDataLst>
          </p:nvPr>
        </p:nvSpPr>
        <p:spPr>
          <a:xfrm>
            <a:off x="71508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5"/>
            </p:custDataLst>
          </p:nvPr>
        </p:nvSpPr>
        <p:spPr>
          <a:xfrm flipV="1">
            <a:off x="608400" y="2142132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15082" y="3262293"/>
            <a:ext cx="1856368" cy="1672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疼痛部位：布罗迪脓肿周围组织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37393" y="1996714"/>
            <a:ext cx="710962" cy="2068749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55174" y="4301173"/>
            <a:ext cx="675868" cy="185636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9"/>
            </p:custDataLst>
          </p:nvPr>
        </p:nvSpPr>
        <p:spPr>
          <a:xfrm>
            <a:off x="516461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10"/>
            </p:custDataLst>
          </p:nvPr>
        </p:nvSpPr>
        <p:spPr>
          <a:xfrm flipV="1">
            <a:off x="5058565" y="2142132"/>
            <a:ext cx="2068749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164612" y="3262293"/>
            <a:ext cx="1856368" cy="1672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疼痛持续时间：持续存在，活动时加重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963111" y="2028465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81526" y="4331654"/>
            <a:ext cx="675868" cy="185757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4"/>
            </p:custDataLst>
          </p:nvPr>
        </p:nvSpPr>
        <p:spPr>
          <a:xfrm>
            <a:off x="7390330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5"/>
            </p:custDataLst>
          </p:nvPr>
        </p:nvSpPr>
        <p:spPr>
          <a:xfrm flipV="1">
            <a:off x="7284918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90330" y="3293409"/>
            <a:ext cx="1856368" cy="1672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疼痛影响：影响日常生活和睡眠质量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511676" y="2008144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530091" y="4312603"/>
            <a:ext cx="675868" cy="185636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9"/>
            </p:custDataLst>
          </p:nvPr>
        </p:nvSpPr>
        <p:spPr>
          <a:xfrm>
            <a:off x="2940165" y="268316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20"/>
            </p:custDataLst>
          </p:nvPr>
        </p:nvSpPr>
        <p:spPr>
          <a:xfrm flipV="1">
            <a:off x="2833483" y="215292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938895" y="3272453"/>
            <a:ext cx="1856368" cy="1672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疼痛程度：轻度至中度疼痛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188194" y="2028465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7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205974" y="4331654"/>
            <a:ext cx="675868" cy="185757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1" name="任意多边形 25"/>
          <p:cNvSpPr/>
          <p:nvPr>
            <p:custDataLst>
              <p:tags r:id="rId24"/>
            </p:custDataLst>
          </p:nvPr>
        </p:nvSpPr>
        <p:spPr>
          <a:xfrm>
            <a:off x="9614778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2" name="任意多边形 26"/>
          <p:cNvSpPr/>
          <p:nvPr>
            <p:custDataLst>
              <p:tags r:id="rId25"/>
            </p:custDataLst>
          </p:nvPr>
        </p:nvSpPr>
        <p:spPr>
          <a:xfrm flipV="1">
            <a:off x="9510001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614778" y="3293409"/>
            <a:ext cx="1856368" cy="1672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疼痛原因：感染、炎症、组织损伤等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感染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感染症状：红肿、疼痛、发热、乏力等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感染原因：细菌、病毒、真菌等微生物入侵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感染部位：皮肤、肌肉、骨骼、关节等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感染治疗：抗生素、抗病毒药物、抗真菌药物等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发热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原因：感染、炎症反应、体温调节中枢异常等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预防措施：保持伤口清洁、避免感染、监测体温等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护理措施：物理降温、药物降温、保持水分平衡等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症状：体温升高、寒战、出汗、乏力等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https://d.book118.com/618066030066006025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YPE" val="b"/>
  <p:tag name="KSO_WM_UNIT_VALUE" val="17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SLIDE_CONTENT_AREA" val="{&quot;left&quot;:&quot;65.09985&quot;,&quot;top&quot;:&quot;78.39992&quot;,&quot;width&quot;:&quot;624.25&quot;,&quot;height&quot;:&quot;395.05&quot;}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1"/>
  <p:tag name="KSO_WM_UNIT_INDEX" val="1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PLACING_PICTURE_USER_VIEWPORT" val="{&quot;height&quot;:10800,&quot;width&quot;:18115.069291338583}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耐心观看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28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341.05&quot;,&quot;top&quot;:&quot;66.6&quot;,&quot;width&quot;:&quot;566.35&quot;,&quot;height&quot;:&quot;313&quot;}"/>
  <p:tag name="KSO_WM_SLIDE_ID" val="custom2023022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28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具体内容"/>
  <p:tag name="KSO_WM_UNIT_TEXT_FILL_FORE_SCHEMECOLOR_INDEX" val="13"/>
  <p:tag name="KSO_WM_UNIT_TEXT_FILL_TYPE" val="1"/>
  <p:tag name="KSO_WM_UNIT_TYPE" val="l_h_a"/>
  <p:tag name="KSO_WM_UNIT_USESOURCEFORMAT_APPLY" val="0"/>
  <p:tag name="KSO_WM_UNIT_VALUE" val="1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1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i*1_1_2"/>
  <p:tag name="KSO_WM_UNIT_INDEX" val="1_1_2"/>
  <p:tag name="KSO_WM_UNIT_LAYERLEVEL" val="1_1_1"/>
  <p:tag name="KSO_WM_UNIT_LINE_FILL_TYPE" val="2"/>
  <p:tag name="KSO_WM_UNIT_LINE_FORE_SCHEMECOLOR_INDEX" val="15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具体内容"/>
  <p:tag name="KSO_WM_UNIT_TEXT_FILL_FORE_SCHEMECOLOR_INDEX" val="13"/>
  <p:tag name="KSO_WM_UNIT_TEXT_FILL_TYPE" val="1"/>
  <p:tag name="KSO_WM_UNIT_TYPE" val="l_h_a"/>
  <p:tag name="KSO_WM_UNIT_USESOURCEFORMAT_APPLY" val="0"/>
  <p:tag name="KSO_WM_UNIT_VALUE" val="1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1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i*1_3_2"/>
  <p:tag name="KSO_WM_UNIT_INDEX" val="1_3_2"/>
  <p:tag name="KSO_WM_UNIT_LAYERLEVEL" val="1_1_1"/>
  <p:tag name="KSO_WM_UNIT_LINE_FILL_TYPE" val="2"/>
  <p:tag name="KSO_WM_UNIT_LINE_FORE_SCHEMECOLOR_INDEX" val="15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具体内容"/>
  <p:tag name="KSO_WM_UNIT_TEXT_FILL_FORE_SCHEMECOLOR_INDEX" val="13"/>
  <p:tag name="KSO_WM_UNIT_TEXT_FILL_TYPE" val="1"/>
  <p:tag name="KSO_WM_UNIT_TYPE" val="l_h_a"/>
  <p:tag name="KSO_WM_UNIT_USESOURCEFORMAT_APPLY" val="0"/>
  <p:tag name="KSO_WM_UNIT_VALUE" val="1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1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i*1_4_2"/>
  <p:tag name="KSO_WM_UNIT_INDEX" val="1_4_2"/>
  <p:tag name="KSO_WM_UNIT_LAYERLEVEL" val="1_1_1"/>
  <p:tag name="KSO_WM_UNIT_LINE_FILL_TYPE" val="2"/>
  <p:tag name="KSO_WM_UNIT_LINE_FORE_SCHEMECOLOR_INDEX" val="15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i*1_5_1"/>
  <p:tag name="KSO_WM_UNIT_INDEX" val="1_5_1"/>
  <p:tag name="KSO_WM_UNIT_LAYERLEVEL" val="1_1_1"/>
  <p:tag name="KSO_WM_UNIT_PRESET_TEXT" val="05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具体内容"/>
  <p:tag name="KSO_WM_UNIT_TEXT_FILL_FORE_SCHEMECOLOR_INDEX" val="13"/>
  <p:tag name="KSO_WM_UNIT_TEXT_FILL_TYPE" val="1"/>
  <p:tag name="KSO_WM_UNIT_TYPE" val="l_h_a"/>
  <p:tag name="KSO_WM_UNIT_USESOURCEFORMAT_APPLY" val="0"/>
  <p:tag name="KSO_WM_UNIT_VALUE" val="1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1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i*1_5_2"/>
  <p:tag name="KSO_WM_UNIT_INDEX" val="1_5_2"/>
  <p:tag name="KSO_WM_UNIT_LAYERLEVEL" val="1_1_1"/>
  <p:tag name="KSO_WM_UNIT_LINE_FILL_TYPE" val="2"/>
  <p:tag name="KSO_WM_UNIT_LINE_FORE_SCHEMECOLOR_INDEX" val="15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具体内容"/>
  <p:tag name="KSO_WM_UNIT_TEXT_FILL_FORE_SCHEMECOLOR_INDEX" val="13"/>
  <p:tag name="KSO_WM_UNIT_TEXT_FILL_TYPE" val="1"/>
  <p:tag name="KSO_WM_UNIT_TYPE" val="l_h_a"/>
  <p:tag name="KSO_WM_UNIT_USESOURCEFORMAT_APPLY" val="0"/>
  <p:tag name="KSO_WM_UNIT_VALUE" val="1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1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i*1_2_2"/>
  <p:tag name="KSO_WM_UNIT_INDEX" val="1_2_2"/>
  <p:tag name="KSO_WM_UNIT_LAYERLEVEL" val="1_1_1"/>
  <p:tag name="KSO_WM_UNIT_LINE_FILL_TYPE" val="2"/>
  <p:tag name="KSO_WM_UNIT_LINE_FORE_SCHEMECOLOR_INDEX" val="15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28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28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239.35&quot;,&quot;top&quot;:&quot;108.25&quot;,&quot;width&quot;:&quot;631.05&quot;,&quot;height&quot;:&quot;301&quot;}"/>
  <p:tag name="KSO_WM_SLIDE_ID" val="custom2023022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28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0.xml><?xml version="1.0" encoding="utf-8"?>
<p:tagLst xmlns:p="http://schemas.openxmlformats.org/presentationml/2006/main">
  <p:tag name="KSO_WM_TEMPLATE_CATEGORY" val="custom"/>
  <p:tag name="KSO_WM_TEMPLATE_INDEX" val="20230228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SLIDE_CONTENT_AREA" val="{&quot;left&quot;:&quot;239.35&quot;,&quot;top&quot;:&quot;108.25&quot;,&quot;width&quot;:&quot;631.05&quot;,&quot;height&quot;:&quot;301&quot;}"/>
  <p:tag name="KSO_WM_SLIDE_ID" val="custom2023022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28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0.xml><?xml version="1.0" encoding="utf-8"?>
<p:tagLst xmlns:p="http://schemas.openxmlformats.org/presentationml/2006/main">
  <p:tag name="KSO_WM_TEMPLATE_CATEGORY" val="custom"/>
  <p:tag name="KSO_WM_TEMPLATE_INDEX" val="20230228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4_2"/>
  <p:tag name="KSO_WM_UNIT_INDEX" val="1_4_2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m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1_1"/>
  <p:tag name="KSO_WM_UNIT_INDEX" val="1_1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3_1"/>
  <p:tag name="KSO_WM_UNIT_INDEX" val="1_3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14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5_1"/>
  <p:tag name="KSO_WM_UNIT_INDEX" val="1_5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7_1"/>
  <p:tag name="KSO_WM_UNIT_INDEX" val="1_7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7_1"/>
  <p:tag name="KSO_WM_UNIT_INDEX" val="1_7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2_1"/>
  <p:tag name="KSO_WM_UNIT_INDEX" val="1_2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2_1"/>
  <p:tag name="KSO_WM_UNIT_INDEX" val="1_2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4_1"/>
  <p:tag name="KSO_WM_UNIT_INDEX" val="1_4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4_1"/>
  <p:tag name="KSO_WM_UNIT_INDEX" val="1_4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6_1"/>
  <p:tag name="KSO_WM_UNIT_INDEX" val="1_6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6_1"/>
  <p:tag name="KSO_WM_UNIT_INDEX" val="1_6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8_1"/>
  <p:tag name="KSO_WM_UNIT_INDEX" val="1_8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8_1"/>
  <p:tag name="KSO_WM_UNIT_INDEX" val="1_8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14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8_1"/>
  <p:tag name="KSO_WM_UNIT_INDEX" val="1_8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4*l_h_i*1_3_2"/>
  <p:tag name="KSO_WM_UNIT_INDEX" val="1_3_2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4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4*l_h_i*1_2_2"/>
  <p:tag name="KSO_WM_UNIT_INDEX" val="1_2_2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4*l_h_i*1_4_2"/>
  <p:tag name="KSO_WM_UNIT_INDEX" val="1_4_2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4*l_h_i*1_5_2"/>
  <p:tag name="KSO_WM_UNIT_INDEX" val="1_5_2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6.xml><?xml version="1.0" encoding="utf-8"?>
<p:tagLst xmlns:p="http://schemas.openxmlformats.org/presentationml/2006/main">
  <p:tag name="KSO_WM_BEAUTIFY_FLAG" val="#wm#"/>
  <p:tag name="KSO_WM_SLIDE_CONTENT_AREA" val="{&quot;left&quot;:&quot;239.35&quot;,&quot;top&quot;:&quot;108.25&quot;,&quot;width&quot;:&quot;631.05&quot;,&quot;height&quot;:&quot;301&quot;}"/>
  <p:tag name="KSO_WM_SLIDE_ID" val="custom2023022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28"/>
  <p:tag name="KSO_WM_TEMPLATE_MASTER_TYPE" val="0"/>
  <p:tag name="KSO_WM_TEMPLATE_SUBCATEGORY" val="29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1_3"/>
  <p:tag name="KSO_WM_UNIT_INDEX" val="1_1_3"/>
  <p:tag name="KSO_WM_UNIT_LAYERLEVEL" val="1_1_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1_4"/>
  <p:tag name="KSO_WM_UNIT_INDEX" val="1_1_4"/>
  <p:tag name="KSO_WM_UNIT_LAYERLEVEL" val="1_1_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1_1"/>
  <p:tag name="KSO_WM_UNIT_INDEX" val="1_1_1"/>
  <p:tag name="KSO_WM_UNIT_LAYERLEVEL" val="1_1_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1_2"/>
  <p:tag name="KSO_WM_UNIT_INDEX" val="1_1_2"/>
  <p:tag name="KSO_WM_UNIT_LAYERLEVEL" val="1_1_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3_3"/>
  <p:tag name="KSO_WM_UNIT_INDEX" val="1_3_3"/>
  <p:tag name="KSO_WM_UNIT_LAYERLEVEL" val="1_1_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3_4"/>
  <p:tag name="KSO_WM_UNIT_INDEX" val="1_3_4"/>
  <p:tag name="KSO_WM_UNIT_LAYERLEVEL" val="1_1_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3_1"/>
  <p:tag name="KSO_WM_UNIT_INDEX" val="1_3_1"/>
  <p:tag name="KSO_WM_UNIT_LAYERLEVEL" val="1_1_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3_2"/>
  <p:tag name="KSO_WM_UNIT_INDEX" val="1_3_2"/>
  <p:tag name="KSO_WM_UNIT_LAYERLEVEL" val="1_1_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4_3"/>
  <p:tag name="KSO_WM_UNIT_INDEX" val="1_4_3"/>
  <p:tag name="KSO_WM_UNIT_LAYERLEVEL" val="1_1_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4_4"/>
  <p:tag name="KSO_WM_UNIT_INDEX" val="1_4_4"/>
  <p:tag name="KSO_WM_UNIT_LAYERLEVEL" val="1_1_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4_1"/>
  <p:tag name="KSO_WM_UNIT_INDEX" val="1_4_1"/>
  <p:tag name="KSO_WM_UNIT_LAYERLEVEL" val="1_1_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4_2"/>
  <p:tag name="KSO_WM_UNIT_INDEX" val="1_4_2"/>
  <p:tag name="KSO_WM_UNIT_LAYERLEVEL" val="1_1_1"/>
  <p:tag name="KSO_WM_UNIT_TYPE" val="l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2_3"/>
  <p:tag name="KSO_WM_UNIT_INDEX" val="1_2_3"/>
  <p:tag name="KSO_WM_UNIT_LAYERLEVEL" val="1_1_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2_4"/>
  <p:tag name="KSO_WM_UNIT_INDEX" val="1_2_4"/>
  <p:tag name="KSO_WM_UNIT_LAYERLEVEL" val="1_1_1"/>
  <p:tag name="KSO_WM_UNIT_TYPE" val="l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2_1"/>
  <p:tag name="KSO_WM_UNIT_INDEX" val="1_2_1"/>
  <p:tag name="KSO_WM_UNIT_LAYERLEVEL" val="1_1_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2_2"/>
  <p:tag name="KSO_WM_UNIT_INDEX" val="1_2_2"/>
  <p:tag name="KSO_WM_UNIT_LAYERLEVEL" val="1_1_1"/>
  <p:tag name="KSO_WM_UNIT_TYPE" val="l_h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5_3"/>
  <p:tag name="KSO_WM_UNIT_INDEX" val="1_5_3"/>
  <p:tag name="KSO_WM_UNIT_LAYERLEVEL" val="1_1_1"/>
  <p:tag name="KSO_WM_UNIT_TYPE" val="l_h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5_4"/>
  <p:tag name="KSO_WM_UNIT_INDEX" val="1_5_4"/>
  <p:tag name="KSO_WM_UNIT_LAYERLEVEL" val="1_1_1"/>
  <p:tag name="KSO_WM_UNIT_TYPE" val="l_h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5_1"/>
  <p:tag name="KSO_WM_UNIT_INDEX" val="1_5_1"/>
  <p:tag name="KSO_WM_UNIT_LAYERLEVEL" val="1_1_1"/>
  <p:tag name="KSO_WM_UNIT_TYPE" val="l_h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5_2"/>
  <p:tag name="KSO_WM_UNIT_INDEX" val="1_5_2"/>
  <p:tag name="KSO_WM_UNIT_LAYERLEVEL" val="1_1_1"/>
  <p:tag name="KSO_WM_UNIT_TYPE" val="l_h_i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2.xml><?xml version="1.0" encoding="utf-8"?>
<p:tagLst xmlns:p="http://schemas.openxmlformats.org/presentationml/2006/main">
  <p:tag name="KSO_WM_TEMPLATE_CATEGORY" val="custom"/>
  <p:tag name="KSO_WM_TEMPLATE_INDEX" val="20230228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3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0">
      <a:dk1>
        <a:srgbClr val="000000"/>
      </a:dk1>
      <a:lt1>
        <a:srgbClr val="FFFFFF"/>
      </a:lt1>
      <a:dk2>
        <a:srgbClr val="44546A"/>
      </a:dk2>
      <a:lt2>
        <a:srgbClr val="E6EDFE"/>
      </a:lt2>
      <a:accent1>
        <a:srgbClr val="014EFE"/>
      </a:accent1>
      <a:accent2>
        <a:srgbClr val="166AF5"/>
      </a:accent2>
      <a:accent3>
        <a:srgbClr val="2A86EC"/>
      </a:accent3>
      <a:accent4>
        <a:srgbClr val="3FA1E4"/>
      </a:accent4>
      <a:accent5>
        <a:srgbClr val="53BDDB"/>
      </a:accent5>
      <a:accent6>
        <a:srgbClr val="68D9D2"/>
      </a:accent6>
      <a:hlink>
        <a:srgbClr val="0563C1"/>
      </a:hlink>
      <a:folHlink>
        <a:srgbClr val="954F72"/>
      </a:folHlink>
    </a:clrScheme>
    <a:fontScheme name="自定义 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MiSans Heavy</vt:lpstr>
      <vt:lpstr>MiSans Normal</vt:lpstr>
      <vt:lpstr>Wingdings</vt:lpstr>
      <vt:lpstr>Calibri Light</vt:lpstr>
      <vt:lpstr>MiSans Demibold</vt:lpstr>
      <vt:lpstr>MiSans</vt:lpstr>
      <vt:lpstr>宋体</vt:lpstr>
      <vt:lpstr>微软雅黑</vt:lpstr>
      <vt:lpstr>Office Theme</vt:lpstr>
      <vt:lpstr>布罗迪脓肿的护理查房</vt:lpstr>
      <vt:lpstr>目录</vt:lpstr>
      <vt:lpstr>布罗迪脓肿的概述</vt:lpstr>
      <vt:lpstr>定义和疾病类型</vt:lpstr>
      <vt:lpstr>病因和发病机制</vt:lpstr>
      <vt:lpstr>诊断方法和标准</vt:lpstr>
      <vt:lpstr>病例汇报</vt:lpstr>
      <vt:lpstr>患者基本信息</vt:lpstr>
      <vt:lpstr>主诉和现病史</vt:lpstr>
      <vt:lpstr>既往史和家族史</vt:lpstr>
      <vt:lpstr>诊断过程和结果</vt:lpstr>
      <vt:lpstr>布罗迪脓肿的护理诊断</vt:lpstr>
      <vt:lpstr>疼痛</vt:lpstr>
      <vt:lpstr>感染</vt:lpstr>
      <vt:lpstr>发热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2024-09-02T04:55:36.092</cp:lastPrinted>
  <dcterms:created xsi:type="dcterms:W3CDTF">2024-09-01T20:55:36Z</dcterms:created>
  <dcterms:modified xsi:type="dcterms:W3CDTF">2024-09-01T20:55:38Z</dcterms:modified>
</cp:coreProperties>
</file>