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02B77D-E60E-45F6-8235-561ECADE99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B3E78E-F6B2-4416-AA1F-E892C8491C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877552-7083-4C5A-8E63-C642B8FBFC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08ADEDF-5EFD-4A69-ACDE-66EC34B4F6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CE5AC54-2E26-4F07-8EDF-59E27B272B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38BBAAC-913B-4933-8E80-B5113DAB09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A5D8449-0833-4B73-86C3-D89D849FE2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E6FC0DD-56FF-43CB-8418-59342D6602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2787E30-11D2-4383-AF10-441A15F517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466CAE-BB9C-4445-9EF5-085BF0E20E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AD4414-51AF-42D5-AD96-AAC54CA6F0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png" /><Relationship Id="rId3" Type="http://schemas.openxmlformats.org/officeDocument/2006/relationships/image" Target="../media/image10.jpeg" /><Relationship Id="rId4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18067025117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</p:spPr>
        <p:txBody>
          <a:bodyPr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供给侧改革视角下京津冀工业能源强度及其影响因素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838648" y="4167778"/>
            <a:ext cx="2333375" cy="341448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587678" y="4167778"/>
            <a:ext cx="2820047" cy="341448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日期: 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</p:spPr>
        <p:txBody>
          <a:bodyPr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供给侧改革与能源强度概述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京津冀工业能源强度现状分析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供给侧改革视角下京津冀工业能源强度影响因素分析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</p:spPr>
        <p:txBody>
          <a:bodyPr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供给侧改革视角下京津冀工业能源强度优化路径与政策建议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研究结论与展望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参考文献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5" name="Connector 5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904945" y="1398355"/>
            <a:ext cx="2590123" cy="150638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218874" y="2592503"/>
            <a:ext cx="2871893" cy="3142827"/>
          </a:xfrm>
          <a:prstGeom prst="roundRect">
            <a:avLst/>
          </a:prstGeom>
          <a:solidFill>
            <a:schemeClr val="accent2">
              <a:lumMod val="20000"/>
              <a:lumOff val="80000"/>
              <a:alpha val="90000"/>
            </a:schemeClr>
          </a:solidFill>
          <a:ln w="19050">
            <a:solidFill>
              <a:schemeClr val="accent2">
                <a:alpha val="9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503089" y="1424901"/>
            <a:ext cx="2590123" cy="150638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817018" y="2619049"/>
            <a:ext cx="2871893" cy="3142827"/>
          </a:xfrm>
          <a:prstGeom prst="roundRect">
            <a:avLst/>
          </a:prstGeom>
          <a:solidFill>
            <a:schemeClr val="accent1">
              <a:lumMod val="20000"/>
              <a:lumOff val="80000"/>
              <a:alpha val="90000"/>
            </a:schemeClr>
          </a:solidFill>
          <a:ln w="19050">
            <a:solidFill>
              <a:schemeClr val="accent1">
                <a:alpha val="9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8201329" y="1424901"/>
            <a:ext cx="2590123" cy="150638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8515258" y="2619049"/>
            <a:ext cx="2871893" cy="3142827"/>
          </a:xfrm>
          <a:prstGeom prst="roundRect">
            <a:avLst/>
          </a:prstGeom>
          <a:solidFill>
            <a:schemeClr val="accent2">
              <a:lumMod val="20000"/>
              <a:lumOff val="80000"/>
              <a:alpha val="90000"/>
            </a:schemeClr>
          </a:solidFill>
          <a:ln w="19050">
            <a:solidFill>
              <a:schemeClr val="accent2">
                <a:alpha val="9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1414251" y="2980276"/>
            <a:ext cx="2506259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071D40"/>
                </a:solidFill>
                <a:latin typeface="Microsoft Yahei"/>
                <a:ea typeface="Microsoft Yahei"/>
                <a:cs typeface="Microsoft Yahei"/>
              </a:rPr>
              <a:t>中国政府近年来开始重视供给侧结构性改革，旨在调整经济结构，提高经济增长质量。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999835" y="2980276"/>
            <a:ext cx="2506259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071D40"/>
                </a:solidFill>
                <a:latin typeface="Microsoft Yahei"/>
                <a:ea typeface="Microsoft Yahei"/>
                <a:cs typeface="Microsoft Yahei"/>
              </a:rPr>
              <a:t>京津冀地区作为中国的重要经济区域之一，研究其工业能源强度及影响因素对推进供给侧改革具有重要意义。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731942" y="2980276"/>
            <a:ext cx="2506259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071D40"/>
                </a:solidFill>
                <a:latin typeface="Microsoft Yahei"/>
                <a:ea typeface="Microsoft Yahei"/>
                <a:cs typeface="Microsoft Yahei"/>
              </a:rPr>
              <a:t>降低工业能源强度，提高能源利用效率，有助于实现节能减排，促进经济可持续发展。</a:t>
            </a:r>
          </a:p>
        </p:txBody>
      </p:sp>
      <p:sp>
        <p:nvSpPr>
          <p:cNvPr id="15" name="Freeform 15"/>
          <p:cNvSpPr/>
          <p:nvPr/>
        </p:nvSpPr>
        <p:spPr>
          <a:xfrm>
            <a:off x="3734987" y="1845395"/>
            <a:ext cx="509355" cy="50935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7434234" y="1784900"/>
            <a:ext cx="509355" cy="50935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1622109" y="1191768"/>
            <a:ext cx="1155795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74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5220252" y="1252051"/>
            <a:ext cx="1155795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74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8918492" y="1215599"/>
            <a:ext cx="1155795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74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研究背景与意义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31" r="25031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研究内容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本研究将探讨供给侧改革视角下京津冀工业能源强度及其影响因素。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研究方法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采用文献综述、实证分析和案例研究相结合的方法，对相关数据进行采集和分析。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具体研究计划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首先梳理相关文献，了解研究现状；其次采集京津冀地区工业能源强度数据，进行实证分析；最后结合案例研究，探讨影响工业能源强度的关键因素。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研究内容与方法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供给侧改革与能源强度概述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7605" b="17605"/>
          <a:stretch>
            <a:fillRect/>
          </a:stretch>
        </p:blipFill>
        <p:spPr>
          <a:xfrm>
            <a:off x="1040081" y="1665908"/>
            <a:ext cx="5058967" cy="21633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7605" b="17605"/>
          <a:stretch>
            <a:fillRect/>
          </a:stretch>
        </p:blipFill>
        <p:spPr>
          <a:xfrm>
            <a:off x="6099049" y="3829217"/>
            <a:ext cx="5058967" cy="2163307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6099048" y="1666037"/>
            <a:ext cx="5058949" cy="2163348"/>
            <a:chOff x="6099048" y="1666037"/>
            <a:chExt cx="5058949" cy="2163348"/>
          </a:xfrm>
        </p:grpSpPr>
        <p:sp>
          <p:nvSpPr>
            <p:cNvPr id="5" name="AutoShape 5"/>
            <p:cNvSpPr/>
            <p:nvPr/>
          </p:nvSpPr>
          <p:spPr>
            <a:xfrm>
              <a:off x="6099048" y="1666037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40100" y="3829263"/>
            <a:ext cx="5058949" cy="2163348"/>
            <a:chOff x="1040100" y="3829263"/>
            <a:chExt cx="5058949" cy="2163348"/>
          </a:xfrm>
        </p:grpSpPr>
        <p:sp>
          <p:nvSpPr>
            <p:cNvPr id="7" name="AutoShape 7"/>
            <p:cNvSpPr/>
            <p:nvPr/>
          </p:nvSpPr>
          <p:spPr>
            <a:xfrm>
              <a:off x="1040100" y="3829263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199338" y="3902273"/>
            <a:ext cx="4740456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京津冀地区实践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1199338" y="4309545"/>
            <a:ext cx="4740456" cy="1610282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通过综合施策，推动产业升级、优化布局，积极发展新兴产业，促进区域协同发展，实现产业结构调整和转型升级。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258305" y="1738966"/>
            <a:ext cx="4740456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供给侧改革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258305" y="2146237"/>
            <a:ext cx="4740456" cy="1610282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是指通过调整经济结构，优化资源配置，提高供给质量，推动经济发展方式转变。在京津冀地区，供给侧改革主要涉及去产能、去库存、去杠杆、降成本、补短板等方面。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供给侧改革概念及其在京津冀地区的实践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96051" y="2418153"/>
            <a:ext cx="4102999" cy="2920344"/>
          </a:xfrm>
          <a:prstGeom prst="frame">
            <a:avLst>
              <a:gd name="adj1" fmla="val 1535"/>
            </a:avLst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t="17568" b="17568"/>
          <a:stretch>
            <a:fillRect/>
          </a:stretch>
        </p:blipFill>
        <p:spPr>
          <a:xfrm>
            <a:off x="1204668" y="1898647"/>
            <a:ext cx="4472212" cy="2920343"/>
          </a:xfrm>
          <a:prstGeom prst="rect">
            <a:avLst/>
          </a:prstGeom>
          <a:effectLst>
            <a:outerShdw blurRad="63500">
              <a:srgbClr val="000000">
                <a:alpha val="40000"/>
              </a:srgbClr>
            </a:outerShdw>
          </a:effectLst>
        </p:spPr>
      </p:pic>
      <p:sp>
        <p:nvSpPr>
          <p:cNvPr id="4" name="AutoShape 4"/>
          <p:cNvSpPr/>
          <p:nvPr/>
        </p:nvSpPr>
        <p:spPr>
          <a:xfrm>
            <a:off x="8529912" y="2090440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8555446" y="2167006"/>
            <a:ext cx="390525" cy="295275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8529912" y="404833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8531634" y="4134414"/>
            <a:ext cx="438150" cy="295275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8" name="AutoShape 8"/>
          <p:cNvSpPr/>
          <p:nvPr/>
        </p:nvSpPr>
        <p:spPr>
          <a:xfrm>
            <a:off x="6612352" y="2531996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能源强度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612352" y="2883800"/>
            <a:ext cx="4276714" cy="968645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是指单位国内生产总值所消耗的能源量，是衡量经济发展与能源消耗之间关系的重要指标。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612352" y="4489877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影响因素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612352" y="4841681"/>
            <a:ext cx="4276714" cy="968645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包括产业结构、技术水平、能源消费结构、企业规模结构等。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能源强度概念及其影响因素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67764" y="1600641"/>
            <a:ext cx="9862567" cy="409766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127391" y="2241399"/>
            <a:ext cx="8135183" cy="1244966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通过去产能、去库存等措施，淘汰高耗能、高污染产业，推动产业转型升级，从而降低能源强度。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552790" y="1859908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27391" y="4182260"/>
            <a:ext cx="8135183" cy="1133298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450"/>
              </a:spcBef>
              <a:defRPr/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降低能源强度意味着提高能源利用效率，可以降低企业成本，提高市场竞争力，有利于化解过剩产能，促进经济发展方式转变。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127391" y="1747914"/>
            <a:ext cx="4740456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供给侧改革可以促进能源强度下降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2127391" y="3718013"/>
            <a:ext cx="4740456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能源强度下降对供给侧改革有积极影响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1552790" y="3813832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8927447" y="1235878"/>
            <a:ext cx="5386942" cy="5386942"/>
            <a:chOff x="8927447" y="1235878"/>
            <a:chExt cx="5386942" cy="5386942"/>
          </a:xfrm>
        </p:grpSpPr>
        <p:sp>
          <p:nvSpPr>
            <p:cNvPr id="10" name="AutoShape 10"/>
            <p:cNvSpPr/>
            <p:nvPr/>
          </p:nvSpPr>
          <p:spPr>
            <a:xfrm>
              <a:off x="11148379" y="3456810"/>
              <a:ext cx="945078" cy="945078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10926285" y="3234717"/>
              <a:ext cx="1389264" cy="1389264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0704193" y="3012624"/>
              <a:ext cx="1833451" cy="1833451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0482100" y="2790531"/>
              <a:ext cx="2277637" cy="2277637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0260006" y="2568437"/>
              <a:ext cx="2721823" cy="272182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10037913" y="2346344"/>
              <a:ext cx="3166010" cy="3166010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815819" y="2124251"/>
              <a:ext cx="3610196" cy="361019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593727" y="1902158"/>
              <a:ext cx="4054383" cy="405438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371633" y="1680064"/>
              <a:ext cx="4498569" cy="4498569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149540" y="1457971"/>
              <a:ext cx="4942756" cy="494275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8927447" y="1235878"/>
              <a:ext cx="5386942" cy="5386942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供给侧改革与能源强度的关系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京津冀工业能源强度现状分析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36424" y="1665910"/>
            <a:ext cx="5058967" cy="4264973"/>
          </a:xfrm>
          <a:prstGeom prst="rect">
            <a:avLst/>
          </a:prstGeom>
          <a:solidFill>
            <a:schemeClr val="accent1">
              <a:alpha val="11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l="10519" r="10519"/>
          <a:stretch>
            <a:fillRect/>
          </a:stretch>
        </p:blipFill>
        <p:spPr>
          <a:xfrm>
            <a:off x="6099052" y="1665911"/>
            <a:ext cx="5058968" cy="4260571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1352702" y="5392034"/>
            <a:ext cx="382463" cy="382463"/>
            <a:chOff x="1352702" y="5392034"/>
            <a:chExt cx="382463" cy="382463"/>
          </a:xfrm>
        </p:grpSpPr>
        <p:sp>
          <p:nvSpPr>
            <p:cNvPr id="5" name="AutoShape 5"/>
            <p:cNvSpPr/>
            <p:nvPr/>
          </p:nvSpPr>
          <p:spPr>
            <a:xfrm>
              <a:off x="1352702" y="5392034"/>
              <a:ext cx="382463" cy="382463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2204679" y="5392034"/>
            <a:ext cx="382463" cy="382463"/>
            <a:chOff x="2204679" y="5392034"/>
            <a:chExt cx="382463" cy="382463"/>
          </a:xfrm>
        </p:grpSpPr>
        <p:sp>
          <p:nvSpPr>
            <p:cNvPr id="7" name="AutoShape 7"/>
            <p:cNvSpPr/>
            <p:nvPr/>
          </p:nvSpPr>
          <p:spPr>
            <a:xfrm>
              <a:off x="2204679" y="5392034"/>
              <a:ext cx="382463" cy="382463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3056534" y="5392034"/>
            <a:ext cx="382463" cy="382463"/>
            <a:chOff x="3056534" y="5392034"/>
            <a:chExt cx="382463" cy="382463"/>
          </a:xfrm>
        </p:grpSpPr>
        <p:sp>
          <p:nvSpPr>
            <p:cNvPr id="9" name="AutoShape 9"/>
            <p:cNvSpPr/>
            <p:nvPr/>
          </p:nvSpPr>
          <p:spPr>
            <a:xfrm>
              <a:off x="3056534" y="5392034"/>
              <a:ext cx="382463" cy="382463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908511" y="5392034"/>
            <a:ext cx="382463" cy="382463"/>
            <a:chOff x="3908511" y="5392034"/>
            <a:chExt cx="382463" cy="382463"/>
          </a:xfrm>
        </p:grpSpPr>
        <p:sp>
          <p:nvSpPr>
            <p:cNvPr id="11" name="AutoShape 11"/>
            <p:cNvSpPr/>
            <p:nvPr/>
          </p:nvSpPr>
          <p:spPr>
            <a:xfrm>
              <a:off x="3908511" y="5392034"/>
              <a:ext cx="382463" cy="382463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" name="AutoShape 12"/>
          <p:cNvSpPr/>
          <p:nvPr/>
        </p:nvSpPr>
        <p:spPr>
          <a:xfrm>
            <a:off x="1352704" y="1933035"/>
            <a:ext cx="4276714" cy="1597135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京津冀地区作为中国的重要工业基地之一，涵盖了钢铁、化工、机械制造等多个行业，工业发展较为集中。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1352704" y="3640012"/>
            <a:ext cx="4276714" cy="1561578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随着供给侧结构性改革的推进，京津冀地区的工业结构逐渐向高端化、智能化方向发展，但仍然存在一些传统产业的过剩和落后产能问题。</a:t>
            </a:r>
            <a:endParaRPr lang="en-US" sz="1100"/>
          </a:p>
        </p:txBody>
      </p:sp>
      <p:sp>
        <p:nvSpPr>
          <p:cNvPr id="14" name="Freeform 14"/>
          <p:cNvSpPr/>
          <p:nvPr/>
        </p:nvSpPr>
        <p:spPr>
          <a:xfrm>
            <a:off x="1422013" y="5461304"/>
            <a:ext cx="243840" cy="243840"/>
          </a:xfrm>
          <a:custGeom>
            <a:rect l="l" t="t" r="r" b="b"/>
            <a:pathLst>
              <a:path w="304800" h="304800">
                <a:moveTo>
                  <a:pt x="242888" y="85725"/>
                </a:moveTo>
                <a:cubicBezTo>
                  <a:pt x="240078" y="85725"/>
                  <a:pt x="237363" y="86077"/>
                  <a:pt x="234725" y="86649"/>
                </a:cubicBezTo>
                <a:cubicBezTo>
                  <a:pt x="233553" y="69304"/>
                  <a:pt x="219256" y="55559"/>
                  <a:pt x="201616" y="55559"/>
                </a:cubicBezTo>
                <a:cubicBezTo>
                  <a:pt x="197663" y="55559"/>
                  <a:pt x="193919" y="56369"/>
                  <a:pt x="190405" y="57636"/>
                </a:cubicBezTo>
                <a:cubicBezTo>
                  <a:pt x="179451" y="40224"/>
                  <a:pt x="160191" y="28575"/>
                  <a:pt x="138113" y="28575"/>
                </a:cubicBezTo>
                <a:cubicBezTo>
                  <a:pt x="104565" y="28575"/>
                  <a:pt x="77410" y="55312"/>
                  <a:pt x="76391" y="88611"/>
                </a:cubicBezTo>
                <a:cubicBezTo>
                  <a:pt x="71923" y="86773"/>
                  <a:pt x="67046" y="85725"/>
                  <a:pt x="61913" y="85725"/>
                </a:cubicBezTo>
                <a:cubicBezTo>
                  <a:pt x="40872" y="85725"/>
                  <a:pt x="23813" y="102784"/>
                  <a:pt x="23813" y="123825"/>
                </a:cubicBezTo>
                <a:cubicBezTo>
                  <a:pt x="23813" y="144323"/>
                  <a:pt x="40034" y="160915"/>
                  <a:pt x="60322" y="161754"/>
                </a:cubicBezTo>
                <a:lnTo>
                  <a:pt x="75600" y="146475"/>
                </a:lnTo>
                <a:lnTo>
                  <a:pt x="91049" y="161925"/>
                </a:lnTo>
                <a:lnTo>
                  <a:pt x="98269" y="161925"/>
                </a:lnTo>
                <a:lnTo>
                  <a:pt x="113709" y="146475"/>
                </a:lnTo>
                <a:lnTo>
                  <a:pt x="129149" y="161925"/>
                </a:lnTo>
                <a:lnTo>
                  <a:pt x="136369" y="161925"/>
                </a:lnTo>
                <a:lnTo>
                  <a:pt x="151809" y="146475"/>
                </a:lnTo>
                <a:lnTo>
                  <a:pt x="167249" y="161925"/>
                </a:lnTo>
                <a:lnTo>
                  <a:pt x="174469" y="161925"/>
                </a:lnTo>
                <a:lnTo>
                  <a:pt x="189909" y="146475"/>
                </a:lnTo>
                <a:lnTo>
                  <a:pt x="205349" y="161925"/>
                </a:lnTo>
                <a:lnTo>
                  <a:pt x="212569" y="161925"/>
                </a:lnTo>
                <a:lnTo>
                  <a:pt x="228009" y="146475"/>
                </a:lnTo>
                <a:lnTo>
                  <a:pt x="243402" y="161868"/>
                </a:lnTo>
                <a:cubicBezTo>
                  <a:pt x="264195" y="161592"/>
                  <a:pt x="280988" y="144694"/>
                  <a:pt x="280988" y="123825"/>
                </a:cubicBezTo>
                <a:cubicBezTo>
                  <a:pt x="280988" y="102784"/>
                  <a:pt x="263928" y="85725"/>
                  <a:pt x="242888" y="85725"/>
                </a:cubicBezTo>
                <a:close/>
                <a:moveTo>
                  <a:pt x="228600" y="157791"/>
                </a:moveTo>
                <a:lnTo>
                  <a:pt x="214941" y="171450"/>
                </a:lnTo>
                <a:lnTo>
                  <a:pt x="202959" y="171450"/>
                </a:lnTo>
                <a:lnTo>
                  <a:pt x="189900" y="158391"/>
                </a:lnTo>
                <a:lnTo>
                  <a:pt x="176841" y="171450"/>
                </a:lnTo>
                <a:lnTo>
                  <a:pt x="164859" y="171450"/>
                </a:lnTo>
                <a:lnTo>
                  <a:pt x="151800" y="158391"/>
                </a:lnTo>
                <a:lnTo>
                  <a:pt x="138741" y="171450"/>
                </a:lnTo>
                <a:lnTo>
                  <a:pt x="126759" y="171450"/>
                </a:lnTo>
                <a:lnTo>
                  <a:pt x="113700" y="158391"/>
                </a:lnTo>
                <a:lnTo>
                  <a:pt x="100641" y="171450"/>
                </a:lnTo>
                <a:lnTo>
                  <a:pt x="88668" y="171450"/>
                </a:lnTo>
                <a:lnTo>
                  <a:pt x="75609" y="158391"/>
                </a:lnTo>
                <a:lnTo>
                  <a:pt x="62541" y="171450"/>
                </a:lnTo>
                <a:lnTo>
                  <a:pt x="61913" y="171450"/>
                </a:lnTo>
                <a:lnTo>
                  <a:pt x="87154" y="276225"/>
                </a:lnTo>
                <a:lnTo>
                  <a:pt x="216932" y="276225"/>
                </a:lnTo>
                <a:lnTo>
                  <a:pt x="242888" y="171450"/>
                </a:lnTo>
                <a:lnTo>
                  <a:pt x="242259" y="171450"/>
                </a:lnTo>
                <a:lnTo>
                  <a:pt x="228600" y="157791"/>
                </a:lnTo>
                <a:close/>
                <a:moveTo>
                  <a:pt x="109538" y="266700"/>
                </a:moveTo>
                <a:lnTo>
                  <a:pt x="89697" y="180975"/>
                </a:lnTo>
                <a:lnTo>
                  <a:pt x="99222" y="180975"/>
                </a:lnTo>
                <a:lnTo>
                  <a:pt x="119063" y="266700"/>
                </a:lnTo>
                <a:lnTo>
                  <a:pt x="109538" y="266700"/>
                </a:lnTo>
                <a:close/>
                <a:moveTo>
                  <a:pt x="128588" y="266700"/>
                </a:moveTo>
                <a:lnTo>
                  <a:pt x="118472" y="180975"/>
                </a:lnTo>
                <a:lnTo>
                  <a:pt x="127997" y="180975"/>
                </a:lnTo>
                <a:lnTo>
                  <a:pt x="138113" y="266700"/>
                </a:lnTo>
                <a:lnTo>
                  <a:pt x="128588" y="266700"/>
                </a:lnTo>
                <a:close/>
                <a:moveTo>
                  <a:pt x="157163" y="266700"/>
                </a:moveTo>
                <a:lnTo>
                  <a:pt x="147638" y="266700"/>
                </a:lnTo>
                <a:lnTo>
                  <a:pt x="147638" y="180975"/>
                </a:lnTo>
                <a:lnTo>
                  <a:pt x="157163" y="180975"/>
                </a:lnTo>
                <a:lnTo>
                  <a:pt x="157163" y="266700"/>
                </a:lnTo>
                <a:close/>
                <a:moveTo>
                  <a:pt x="166688" y="266700"/>
                </a:moveTo>
                <a:lnTo>
                  <a:pt x="176803" y="180975"/>
                </a:lnTo>
                <a:lnTo>
                  <a:pt x="186328" y="180975"/>
                </a:lnTo>
                <a:lnTo>
                  <a:pt x="176213" y="266700"/>
                </a:lnTo>
                <a:lnTo>
                  <a:pt x="166688" y="266700"/>
                </a:lnTo>
                <a:close/>
                <a:moveTo>
                  <a:pt x="195263" y="266700"/>
                </a:moveTo>
                <a:lnTo>
                  <a:pt x="185738" y="266700"/>
                </a:lnTo>
                <a:lnTo>
                  <a:pt x="205378" y="180975"/>
                </a:lnTo>
                <a:lnTo>
                  <a:pt x="214903" y="180975"/>
                </a:lnTo>
                <a:lnTo>
                  <a:pt x="195263" y="2667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2273990" y="5461304"/>
            <a:ext cx="243840" cy="243840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089453" y="5461304"/>
            <a:ext cx="243840" cy="243840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3977823" y="5461304"/>
            <a:ext cx="243840" cy="243840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京津冀工业发展现状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67054" y="172053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8776" y="1788932"/>
            <a:ext cx="438150" cy="304800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AutoShape 4"/>
          <p:cNvSpPr/>
          <p:nvPr/>
        </p:nvSpPr>
        <p:spPr>
          <a:xfrm>
            <a:off x="1804696" y="1549847"/>
            <a:ext cx="4276714" cy="1199992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京津冀地区的工业能源消费结构以煤炭、石油等传统能源为主，清洁能源消费相对较少。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1267054" y="332962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78301" y="3398024"/>
            <a:ext cx="419100" cy="304800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" name="AutoShape 7"/>
          <p:cNvSpPr/>
          <p:nvPr/>
        </p:nvSpPr>
        <p:spPr>
          <a:xfrm>
            <a:off x="1804696" y="3158939"/>
            <a:ext cx="4276714" cy="1212169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工业能源消费中，煤炭消费所占比例最大，石油、天然气等也有一定比例的消费。</a:t>
            </a:r>
            <a:endParaRPr lang="en-US" sz="1100"/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5965" b="5965"/>
          <a:stretch>
            <a:fillRect/>
          </a:stretch>
        </p:blipFill>
        <p:spPr>
          <a:xfrm>
            <a:off x="6907441" y="1792193"/>
            <a:ext cx="4502196" cy="2732629"/>
          </a:xfrm>
          <a:prstGeom prst="rect">
            <a:avLst/>
          </a:prstGeom>
        </p:spPr>
      </p:pic>
      <p:grpSp>
        <p:nvGrpSpPr>
          <p:cNvPr id="10" name="Group 10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11" name="AutoShape 11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2" name="AutoShape 22"/>
          <p:cNvSpPr/>
          <p:nvPr/>
        </p:nvSpPr>
        <p:spPr>
          <a:xfrm>
            <a:off x="1804696" y="4750369"/>
            <a:ext cx="4276714" cy="1199992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清洁能源消费方面，太阳能、风能等新能源在工业能源消费中的比例逐渐提高。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262116" y="4828813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京津冀工业能源消费结构与特点</a:t>
              </a:r>
            </a:p>
          </p:txBody>
        </p:sp>
      </p:grpSp>
      <p:sp>
        <p:nvSpPr>
          <p:cNvPr id="46" name="TextBox 46"/>
          <p:cNvSpPr txBox="1"/>
          <p:nvPr/>
        </p:nvSpPr>
        <p:spPr>
          <a:xfrm>
            <a:off x="1273363" y="4897210"/>
            <a:ext cx="419100" cy="304800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7929" b="17929"/>
          <a:stretch>
            <a:fillRect/>
          </a:stretch>
        </p:blipFill>
        <p:spPr>
          <a:xfrm>
            <a:off x="6230112" y="1739062"/>
            <a:ext cx="5058969" cy="2163307"/>
          </a:xfrm>
          <a:prstGeom prst="rect">
            <a:avLst/>
          </a:prstGeom>
          <a:ln w="19050">
            <a:solidFill>
              <a:schemeClr val="dk1"/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8167" b="18167"/>
          <a:stretch>
            <a:fillRect/>
          </a:stretch>
        </p:blipFill>
        <p:spPr>
          <a:xfrm>
            <a:off x="6233164" y="3914561"/>
            <a:ext cx="5058969" cy="2163307"/>
          </a:xfrm>
          <a:prstGeom prst="rect">
            <a:avLst/>
          </a:prstGeom>
          <a:ln w="19050">
            <a:solidFill>
              <a:schemeClr val="dk1"/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852480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89066" y="1938594"/>
            <a:ext cx="391119" cy="269367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467193"/>
            <a:ext cx="4276714" cy="1212169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京津冀地区的工业能源强度呈现下降趋势，但与全国平均水平相比仍较高。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763829" y="3650029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74314" y="3736142"/>
            <a:ext cx="416357" cy="269367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9" name="AutoShape 9"/>
          <p:cNvSpPr/>
          <p:nvPr/>
        </p:nvSpPr>
        <p:spPr>
          <a:xfrm>
            <a:off x="1306341" y="3264741"/>
            <a:ext cx="4276714" cy="1212169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能源强度下降的主要原因是技术进步和设备更新换代，以及产业结构调整和优化。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63829" y="544148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773583" y="5527602"/>
            <a:ext cx="441594" cy="269367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2" name="AutoShape 12"/>
          <p:cNvSpPr/>
          <p:nvPr/>
        </p:nvSpPr>
        <p:spPr>
          <a:xfrm>
            <a:off x="1306341" y="5062289"/>
            <a:ext cx="4276714" cy="1199992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影响京津冀工业能源强度的主要因素包括产业结构、技术水平、能源消费结构、政策措施等。</a:t>
            </a:r>
            <a:endParaRPr lang="en-US" sz="1100"/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京津冀工业能源强度变化趋势及影响因素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供给侧改革视角下京津冀工业能源强度影响因素分析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https://d.book118.com/618067025117006036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2024-09-16T05:32:17.775</cp:lastPrinted>
  <dcterms:created xsi:type="dcterms:W3CDTF">2024-09-15T21:32:17Z</dcterms:created>
  <dcterms:modified xsi:type="dcterms:W3CDTF">2024-09-15T21:32:19Z</dcterms:modified>
</cp:coreProperties>
</file>