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9AC426-A7F0-4C9A-BD7C-4BF12EF699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DFB0E3-EA67-4A04-ABA9-A13CCDD8F9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E3B757-1B3C-42A7-8D45-F6D79AAA20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FBA76B-7D53-472A-B8EE-E1BB0B611C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D79131-1766-4A07-A28E-7149D9ADF6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FDC394B-FB44-4E39-A6B4-9379F782B2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6606EE7-384A-41FE-8299-91F46260B7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0B2DCC-96C6-4FAB-AB14-ED4D8733C4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68CFAD-1FC6-440E-847F-B4A6DC7322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E6F748-9650-4FBA-A730-BB7D95EA6F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5E7453-77EE-465B-895F-C6502162ED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8072016061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第二商事组织法企业法课件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商事组织法概述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商事组织设立与登记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商事组织内部治理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商事组织变更与终止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商事组织法律责任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商事组织法案例分析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商事组织法概述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商事组织是指依法设立，以营利为目的，独立从事商业经营活动的经济组织。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商事组织的定义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根据不同的标准，商事组织可以分为个人独资企业、合伙企业、公司制企业等类型。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商事组织的分类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商事组织的定义与分类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118" b="1011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商事组织法的立法目的是规范商事组织的设立、运营和管理，保护商事组织的合法权益，促进市场经济的发展。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商事组织法的立法原则包括合法性原则、公平竞争原则、保护投资者和消费者利益原则等。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商事组织法的立法目的和原则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立法原则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立法目的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商事组织法起源于中世纪欧洲的商人习惯法。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商事组织法的起源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8667" r="8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商事组织法的发展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现代商事组织法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随着商业经济的发展和商业实践的演变，商事组织法逐渐完善和发展。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现代商事组织法更加注重公平竞争、保护投资者和消费者利益等方面，不断完善相关法律法规。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商事组织法的历史发展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商事组织设立与登记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主体条件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资本条件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章程条件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经营条件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商事组织的设立条件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商事组织必须具备法律规定的主体资格，如公司、合伙企业、个人独资企业等。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商事组织必须具备最低注册资本要求，以满足其经营和承担风险的需要。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商事组织必须制定章程，明确其组织架构、经营范围、股东权利义务等事项。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商事组织必须具备经营场所、设施和人员等必要的经营条件。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商事组织在设立前需向工商行政管理部门申请名称预先核准，以确保名称的合法性和唯一性。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申请名称预先核准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商事组织需向工商行政管理部门提交设立申请，并附上相关证明文件和资料。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提交设立申请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工商行政管理部门对商事组织的设立申请进行审查，符合条件的，准予设立登记；不符合条件的，驳回申请并说明理由。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审查与审批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商事组织在获得设立登记后，需领取营业执照，方可开展经营活动。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领取营业执照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商事组织的设立程序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26880" y="4327928"/>
            <a:ext cx="816835" cy="816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15503" y="3252517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418023" y="2978511"/>
            <a:ext cx="741863" cy="7418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25419" y="2137218"/>
            <a:ext cx="951888" cy="9518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663043" y="2098623"/>
            <a:ext cx="684020" cy="684020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93287" y="4394336"/>
            <a:ext cx="684020" cy="68402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85811" y="3035533"/>
            <a:ext cx="617053" cy="61705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15209" y="4346502"/>
            <a:ext cx="923188" cy="9231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327263" y="3523107"/>
            <a:ext cx="536304" cy="536304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782217" y="3324986"/>
            <a:ext cx="536304" cy="53630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92083" y="2027663"/>
            <a:ext cx="825939" cy="82593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34516" y="4265809"/>
            <a:ext cx="1084575" cy="10845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60548" y="3456392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23341" y="2059085"/>
            <a:ext cx="1139031" cy="11390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5413642" y="2493745"/>
            <a:ext cx="1309700" cy="1348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7" name="Connector 17"/>
          <p:cNvCxnSpPr/>
          <p:nvPr/>
        </p:nvCxnSpPr>
        <p:spPr>
          <a:xfrm flipV="1">
            <a:off x="6102864" y="2883378"/>
            <a:ext cx="679174" cy="1521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V="1">
            <a:off x="6825419" y="3126459"/>
            <a:ext cx="191610" cy="44232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 flipV="1">
            <a:off x="7301364" y="3163040"/>
            <a:ext cx="133934" cy="116488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 flipH="1">
            <a:off x="5567348" y="4736345"/>
            <a:ext cx="1459532" cy="9172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1" name="Connector 21"/>
          <p:cNvCxnSpPr/>
          <p:nvPr/>
        </p:nvCxnSpPr>
        <p:spPr>
          <a:xfrm flipV="1">
            <a:off x="5576003" y="4059411"/>
            <a:ext cx="751260" cy="50081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>
            <a:off x="4269332" y="3861290"/>
            <a:ext cx="443212" cy="5858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 flipV="1">
            <a:off x="4318522" y="2782643"/>
            <a:ext cx="344521" cy="542343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 flipV="1">
            <a:off x="4385236" y="3349442"/>
            <a:ext cx="1032786" cy="237941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 flipV="1">
            <a:off x="5428529" y="3720374"/>
            <a:ext cx="360425" cy="686184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5322679" y="2733875"/>
            <a:ext cx="236458" cy="296514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 flipH="1" flipV="1">
            <a:off x="6863567" y="4059411"/>
            <a:ext cx="334699" cy="36126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 flipH="1" flipV="1">
            <a:off x="6126369" y="3484076"/>
            <a:ext cx="200894" cy="39031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TextBox 29"/>
          <p:cNvSpPr txBox="1"/>
          <p:nvPr/>
        </p:nvSpPr>
        <p:spPr>
          <a:xfrm>
            <a:off x="183453" y="134826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统一登记制度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51179" y="189924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商事组织需在工商行政管理部门进行统一登记，领取营业执照后方可开展经营活动。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83453" y="432792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信息公示制度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51179" y="487890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商事组织的基本信息、变更信息等需在工商行政管理部门进行公示，以便公众查询和监督。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966477" y="1432892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年度报告制度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966477" y="2006039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商事组织每年需向工商行政管理部门提交年度报告，包括财务报告、经营情况等，以便监管部门了解其经营状况。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966477" y="4251066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信用监管制度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966477" y="4824213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工商行政管理部门对商事组织进行信用监管，对违法违规行为进行记录和公示，并采取相应的惩戒措施。</a:t>
            </a:r>
          </a:p>
        </p:txBody>
      </p:sp>
      <p:sp>
        <p:nvSpPr>
          <p:cNvPr id="37" name="Freeform 37"/>
          <p:cNvSpPr/>
          <p:nvPr/>
        </p:nvSpPr>
        <p:spPr>
          <a:xfrm>
            <a:off x="6996367" y="2295973"/>
            <a:ext cx="585610" cy="585610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809097" y="2221251"/>
            <a:ext cx="391912" cy="391912"/>
          </a:xfrm>
          <a:custGeom>
            <a:rect l="l" t="t" r="r" b="b"/>
            <a:pathLst>
              <a:path w="304800" h="304800">
                <a:moveTo>
                  <a:pt x="95545" y="304800"/>
                </a:moveTo>
                <a:cubicBezTo>
                  <a:pt x="75228" y="262528"/>
                  <a:pt x="86049" y="238306"/>
                  <a:pt x="101660" y="215494"/>
                </a:cubicBezTo>
                <a:cubicBezTo>
                  <a:pt x="118758" y="190500"/>
                  <a:pt x="123168" y="165764"/>
                  <a:pt x="123168" y="165764"/>
                </a:cubicBezTo>
                <a:cubicBezTo>
                  <a:pt x="123168" y="165764"/>
                  <a:pt x="136608" y="183232"/>
                  <a:pt x="131235" y="210560"/>
                </a:cubicBezTo>
                <a:cubicBezTo>
                  <a:pt x="154981" y="184128"/>
                  <a:pt x="159458" y="142018"/>
                  <a:pt x="155877" y="125892"/>
                </a:cubicBezTo>
                <a:cubicBezTo>
                  <a:pt x="209550" y="163401"/>
                  <a:pt x="232486" y="244612"/>
                  <a:pt x="201578" y="304800"/>
                </a:cubicBezTo>
                <a:cubicBezTo>
                  <a:pt x="365998" y="211769"/>
                  <a:pt x="242478" y="72581"/>
                  <a:pt x="220970" y="56893"/>
                </a:cubicBezTo>
                <a:cubicBezTo>
                  <a:pt x="228143" y="72571"/>
                  <a:pt x="229495" y="99117"/>
                  <a:pt x="215017" y="111995"/>
                </a:cubicBezTo>
                <a:cubicBezTo>
                  <a:pt x="190510" y="19040"/>
                  <a:pt x="129892" y="-10"/>
                  <a:pt x="129892" y="-10"/>
                </a:cubicBezTo>
                <a:cubicBezTo>
                  <a:pt x="137065" y="47930"/>
                  <a:pt x="103908" y="100346"/>
                  <a:pt x="71942" y="139513"/>
                </a:cubicBezTo>
                <a:cubicBezTo>
                  <a:pt x="70818" y="120396"/>
                  <a:pt x="69628" y="107204"/>
                  <a:pt x="59579" y="88916"/>
                </a:cubicBezTo>
                <a:cubicBezTo>
                  <a:pt x="57321" y="123644"/>
                  <a:pt x="30785" y="151943"/>
                  <a:pt x="23603" y="186738"/>
                </a:cubicBezTo>
                <a:cubicBezTo>
                  <a:pt x="13868" y="233848"/>
                  <a:pt x="30890" y="268348"/>
                  <a:pt x="95564" y="3047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874749" y="4606042"/>
            <a:ext cx="404108" cy="404108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610694" y="3160417"/>
            <a:ext cx="367285" cy="3672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7251892" y="4540748"/>
            <a:ext cx="366812" cy="36681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6447722" y="3652586"/>
            <a:ext cx="295387" cy="295387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3896106" y="3429803"/>
            <a:ext cx="308527" cy="308527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5" name="AutoShape 4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TextBox 6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商事组织的登记制度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https://d.book118.com/618072016061006025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2024-09-02T03:10:52.826</cp:lastPrinted>
  <dcterms:created xsi:type="dcterms:W3CDTF">2024-09-01T19:10:52Z</dcterms:created>
  <dcterms:modified xsi:type="dcterms:W3CDTF">2024-09-01T19:10:54Z</dcterms:modified>
</cp:coreProperties>
</file>