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6BEC1F-DFEF-457D-8214-45B71625E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D6D03-EE81-4088-A57E-F007E891E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CF7660-A4AA-4FAC-BCFF-F5D30C81F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1C1D8C-1167-453E-8E47-3E2FEEADE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F1E31D-D5D2-4AD2-BAFE-B4EE77DF87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912A8C-EE34-4812-AA93-1A0FCB00B2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460F85-F571-4A16-8B02-6F34C352F8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DD932D-7DAB-425E-A223-C3174A412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28178-5183-4CCE-9622-E80A40371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D7A9B-98DB-4A03-8251-226483F8C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7C85A5-7E43-4E68-BB94-51AA49D74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00056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护理人员应急预案培训护理院内骚乱与暴力事件的处理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应急预案培训背景与意义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院内骚乱与暴力事件识别与评估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应急处理措施与方法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沟通协调与团队协作能力培养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心理干预与辅导工作部署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总结回顾与展望未来工作方向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应急预案培训背景与意义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01" r="560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院内骚乱与暴力事件频发</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事件类型多样化</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处理难度加大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近年来，医院内骚乱与暴力事件不断增多，严重干扰了医院的正常秩序和医疗工作。</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院内骚乱与暴力事件包括患者或家属的冲突、医闹、打砸抢等，形式多样，对医院和医护人员造成极大的威胁和伤害。</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随着医疗纠纷的增多和患者维权意识的提高，院内骚乱与暴力事件的处理难度不断加大，需要医护人员具备更高的应对能力和素质。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院内骚乱与暴力事件现状分析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护理人员是医院内骚乱与暴力事件的第一线应对者</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在院内骚乱与暴力事件发生时，护理人员往往是最先接触到事件的人员之一，需要迅速做出反应和处理。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833" r="20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护理人员的职责包括保护患者和自身安全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在应对院内骚乱与暴力事件时，护理人员需要首先保护患者和自身的安全，同时积极采取措施防止事态扩大。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护理人员需要协助医生和医院管理部门处理事件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护理人员需要与医生和医院管理部门紧密合作，协助处理院内骚乱与暴力事件，确保事件得到及时有效的解决。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护理人员角色定位及职责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提高护理人员应对院内骚乱与暴力事件的能力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通过应急预案培训，护理人员可以掌握应对院内骚乱与暴力事件的基本技能和方法，提高应对能力。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减少院内骚乱与暴力事件对医院和医护人员的影响</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通过有效的应急预案培训，可以最大程度地减少院内骚乱与暴力事件对医院和医护人员的影响，保障医院的正常秩序和医疗工作的顺利进行。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提升医院整体安全水平和社会形象</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医院内骚乱与暴力事件的有效处理不仅关系到医护人员和患者的安全，也关系到医院的整体安全水平和社会形象。通过应急预案培训，可以提升医院的安全管理水平和社会形象。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应急预案培训目的和意义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院内骚乱与暴力事件识别与评估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院内骚乱事件</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院内暴力事件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事件类型及特点识别</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包括患者或家属集体抗议、示威、静坐或聚众闹事等，特点为人数多、情绪激动、诉求明确。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涉及患者、家属或医护人员之间的肢体冲突、言语威胁或恐吓行为，特点为突发性、危险性高、可能造成人身伤害。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风险等级评估标准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事件规模较小，参与者情绪相对稳定，诉求合理，未对医院正常秩序造成严重影响。</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事件规模较大，参与者情绪激动，诉求较为复杂，已对医院正常秩序造成一定干扰。</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事件规模巨大，参与者情绪极端激动，诉求难以满足，已对医院正常秩序造成严重干扰或威胁到医护人员及患者安全。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低风险</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中风险</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高风险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50833" y="1607909"/>
            <a:ext cx="2035112" cy="2035112"/>
            <a:chOff x="1150833" y="1607909"/>
            <a:chExt cx="2035112" cy="2035112"/>
          </a:xfrm>
        </p:grpSpPr>
        <p:sp>
          <p:nvSpPr>
            <p:cNvPr id="3" name="AutoShape 3"/>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784686" y="1607814"/>
            <a:ext cx="2035112" cy="2035112"/>
            <a:chOff x="3784686" y="1607814"/>
            <a:chExt cx="2035112" cy="2035112"/>
          </a:xfrm>
        </p:grpSpPr>
        <p:sp>
          <p:nvSpPr>
            <p:cNvPr id="6" name="AutoShape 6"/>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03157" y="2261800"/>
            <a:ext cx="595503" cy="1060133"/>
            <a:chOff x="4503157" y="2261800"/>
            <a:chExt cx="595503" cy="1060133"/>
          </a:xfrm>
        </p:grpSpPr>
        <p:sp>
          <p:nvSpPr>
            <p:cNvPr id="8" name="Freeform 8"/>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675749" y="2077968"/>
            <a:ext cx="261747" cy="541878"/>
            <a:chOff x="4675749" y="2077968"/>
            <a:chExt cx="261747" cy="541878"/>
          </a:xfrm>
        </p:grpSpPr>
        <p:sp>
          <p:nvSpPr>
            <p:cNvPr id="10" name="Freeform 10"/>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26064" y="1607814"/>
            <a:ext cx="2035112" cy="2035112"/>
            <a:chOff x="6426064" y="1607814"/>
            <a:chExt cx="2035112" cy="2035112"/>
          </a:xfrm>
        </p:grpSpPr>
        <p:sp>
          <p:nvSpPr>
            <p:cNvPr id="61" name="AutoShape 61"/>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050487" y="1607909"/>
            <a:ext cx="2035112" cy="2035112"/>
            <a:chOff x="9050487" y="1607909"/>
            <a:chExt cx="2035112" cy="2035112"/>
          </a:xfrm>
        </p:grpSpPr>
        <p:sp>
          <p:nvSpPr>
            <p:cNvPr id="64" name="AutoShape 64"/>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07862" y="2998750"/>
            <a:ext cx="653320" cy="651796"/>
            <a:chOff x="1007862" y="2998750"/>
            <a:chExt cx="653320" cy="651796"/>
          </a:xfrm>
        </p:grpSpPr>
        <p:sp>
          <p:nvSpPr>
            <p:cNvPr id="67" name="AutoShape 67"/>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42096" y="2998750"/>
            <a:ext cx="653320" cy="651796"/>
            <a:chOff x="3642096" y="2998750"/>
            <a:chExt cx="653320" cy="651796"/>
          </a:xfrm>
        </p:grpSpPr>
        <p:sp>
          <p:nvSpPr>
            <p:cNvPr id="69" name="AutoShape 69"/>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283760" y="2998750"/>
            <a:ext cx="653320" cy="651796"/>
            <a:chOff x="6283760" y="2998750"/>
            <a:chExt cx="653320" cy="651796"/>
          </a:xfrm>
        </p:grpSpPr>
        <p:sp>
          <p:nvSpPr>
            <p:cNvPr id="71" name="AutoShape 71"/>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08945" y="2998750"/>
            <a:ext cx="651796" cy="651796"/>
            <a:chOff x="8908945" y="2998750"/>
            <a:chExt cx="651796" cy="651796"/>
          </a:xfrm>
        </p:grpSpPr>
        <p:sp>
          <p:nvSpPr>
            <p:cNvPr id="73" name="AutoShape 73"/>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75" name="TextBox 75"/>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76" name="TextBox 76"/>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77" name="TextBox 77"/>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04</a:t>
            </a:r>
          </a:p>
        </p:txBody>
      </p:sp>
      <p:sp>
        <p:nvSpPr>
          <p:cNvPr id="78" name="TextBox 78"/>
          <p:cNvSpPr txBox="1"/>
          <p:nvPr/>
        </p:nvSpPr>
        <p:spPr>
          <a:xfrm>
            <a:off x="6257058"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现场护理人员应立即向所在科室护士长报告，同时启动应急预案。</a:t>
            </a:r>
          </a:p>
        </p:txBody>
      </p:sp>
      <p:grpSp>
        <p:nvGrpSpPr>
          <p:cNvPr id="79" name="Group 79"/>
          <p:cNvGrpSpPr/>
          <p:nvPr/>
        </p:nvGrpSpPr>
        <p:grpSpPr>
          <a:xfrm>
            <a:off x="454963" y="93878"/>
            <a:ext cx="10641129" cy="914400"/>
            <a:chOff x="454963" y="93878"/>
            <a:chExt cx="10641129" cy="914400"/>
          </a:xfrm>
        </p:grpSpPr>
        <p:sp>
          <p:nvSpPr>
            <p:cNvPr id="80" name="AutoShape 8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TextBox 10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信息报告与传递流程</a:t>
              </a:r>
            </a:p>
          </p:txBody>
        </p:sp>
      </p:grpSp>
      <p:sp>
        <p:nvSpPr>
          <p:cNvPr id="101" name="TextBox 101"/>
          <p:cNvSpPr txBox="1"/>
          <p:nvPr/>
        </p:nvSpPr>
        <p:spPr>
          <a:xfrm>
            <a:off x="3600742"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现场护理人员应立即向所在科室护士长报告，同时启动应急预案。</a:t>
            </a:r>
          </a:p>
        </p:txBody>
      </p:sp>
      <p:sp>
        <p:nvSpPr>
          <p:cNvPr id="102" name="TextBox 102"/>
          <p:cNvSpPr txBox="1"/>
          <p:nvPr/>
        </p:nvSpPr>
        <p:spPr>
          <a:xfrm>
            <a:off x="944426"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现场护理人员应立即向所在科室护士长报告，同时启动应急预案。</a:t>
            </a:r>
          </a:p>
        </p:txBody>
      </p:sp>
      <p:sp>
        <p:nvSpPr>
          <p:cNvPr id="103" name="TextBox 103"/>
          <p:cNvSpPr txBox="1"/>
          <p:nvPr/>
        </p:nvSpPr>
        <p:spPr>
          <a:xfrm>
            <a:off x="8913375"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现场护理人员应立即向所在科室护士长报告，同时启动应急预案。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应急处理措施与方法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保持冷静</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观察分析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报警求助</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现场处置原则及策略</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迅速观察现场情况，分析事件性质、参与人数、暴力程度及有无武器等，为采取应对措施提供依据。</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在保障自身安全的前提下，尽快报警并通知医院安保部门，请求警方和安保人员到场处置。</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面对骚乱与暴力事件，护理人员首先要保持冷静，不被情绪左右，以便做出正确的判断和应对。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将患者疏散到安全区域，远离骚乱与暴力事件现场，确保患者生命安全。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疏散转移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维持秩序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667" r="18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心理安抚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协助警方和安保人员维持现场秩序，防止事态扩大和暴力升级。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对患者进行心理安抚，减轻其恐惧和焦虑情绪，保持情绪稳定。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患者安全保障措施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https://d.book118.com/618100056015006032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2024-09-09T09:13:14.700</cp:lastPrinted>
  <dcterms:created xsi:type="dcterms:W3CDTF">2024-09-09T01:13:14Z</dcterms:created>
  <dcterms:modified xsi:type="dcterms:W3CDTF">2024-09-09T01:13:16Z</dcterms:modified>
</cp:coreProperties>
</file>