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9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5EDF3-7107-4153-91C8-9FB67D1ED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FD650-5644-41A0-807F-6810C3300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B34AC-5240-4AFD-84A3-4AD57ACFE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FCFE2B-AE3D-456F-8918-8FDA05CA8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9804FE-D4DE-4C00-B412-F847120B5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538CC6-9601-49FA-9EA4-43FD072CF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BF924C-9FCC-44E7-937B-A533D5006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C04CEB-CE02-475A-856E-F8F3EF5F8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282FF6-AD3C-47EF-970A-C13531660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322DF-3722-4ABF-BD8E-05CEB3F0C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EC52D-FE6B-4A06-BBA8-9A733F26E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5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10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1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0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0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9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4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2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18" Type="http://schemas.openxmlformats.org/officeDocument/2006/relationships/tags" Target="../tags/tag159.xml" /><Relationship Id="rId19" Type="http://schemas.openxmlformats.org/officeDocument/2006/relationships/tags" Target="../tags/tag160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18" Type="http://schemas.openxmlformats.org/officeDocument/2006/relationships/tags" Target="../tags/tag195.xml" /><Relationship Id="rId19" Type="http://schemas.openxmlformats.org/officeDocument/2006/relationships/tags" Target="../tags/tag196.xml" /><Relationship Id="rId2" Type="http://schemas.openxmlformats.org/officeDocument/2006/relationships/tags" Target="../tags/tag179.xml" /><Relationship Id="rId20" Type="http://schemas.openxmlformats.org/officeDocument/2006/relationships/tags" Target="../tags/tag197.xml" /><Relationship Id="rId21" Type="http://schemas.openxmlformats.org/officeDocument/2006/relationships/tags" Target="../tags/tag198.xml" /><Relationship Id="rId22" Type="http://schemas.openxmlformats.org/officeDocument/2006/relationships/tags" Target="../tags/tag199.xml" /><Relationship Id="rId23" Type="http://schemas.openxmlformats.org/officeDocument/2006/relationships/tags" Target="../tags/tag200.xml" /><Relationship Id="rId24" Type="http://schemas.openxmlformats.org/officeDocument/2006/relationships/tags" Target="../tags/tag201.xml" /><Relationship Id="rId25" Type="http://schemas.openxmlformats.org/officeDocument/2006/relationships/tags" Target="../tags/tag202.xml" /><Relationship Id="rId26" Type="http://schemas.openxmlformats.org/officeDocument/2006/relationships/tags" Target="../tags/tag203.xml" /><Relationship Id="rId27" Type="http://schemas.openxmlformats.org/officeDocument/2006/relationships/tags" Target="../tags/tag204.xml" /><Relationship Id="rId28" Type="http://schemas.openxmlformats.org/officeDocument/2006/relationships/tags" Target="../tags/tag205.xml" /><Relationship Id="rId29" Type="http://schemas.openxmlformats.org/officeDocument/2006/relationships/tags" Target="../tags/tag206.xml" /><Relationship Id="rId3" Type="http://schemas.openxmlformats.org/officeDocument/2006/relationships/tags" Target="../tags/tag180.xml" /><Relationship Id="rId30" Type="http://schemas.openxmlformats.org/officeDocument/2006/relationships/tags" Target="../tags/tag207.xml" /><Relationship Id="rId31" Type="http://schemas.openxmlformats.org/officeDocument/2006/relationships/tags" Target="../tags/tag208.xml" /><Relationship Id="rId32" Type="http://schemas.openxmlformats.org/officeDocument/2006/relationships/tags" Target="../tags/tag209.xml" /><Relationship Id="rId33" Type="http://schemas.openxmlformats.org/officeDocument/2006/relationships/tags" Target="../tags/tag21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tags" Target="../tags/tag226.xml" /><Relationship Id="rId18" Type="http://schemas.openxmlformats.org/officeDocument/2006/relationships/tags" Target="../tags/tag227.xml" /><Relationship Id="rId19" Type="http://schemas.openxmlformats.org/officeDocument/2006/relationships/tags" Target="../tags/tag228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14" Type="http://schemas.openxmlformats.org/officeDocument/2006/relationships/tags" Target="../tags/tag241.xml" /><Relationship Id="rId15" Type="http://schemas.openxmlformats.org/officeDocument/2006/relationships/tags" Target="../tags/tag242.xml" /><Relationship Id="rId16" Type="http://schemas.openxmlformats.org/officeDocument/2006/relationships/tags" Target="../tags/tag243.xml" /><Relationship Id="rId17" Type="http://schemas.openxmlformats.org/officeDocument/2006/relationships/tags" Target="../tags/tag244.xml" /><Relationship Id="rId18" Type="http://schemas.openxmlformats.org/officeDocument/2006/relationships/tags" Target="../tags/tag245.xml" /><Relationship Id="rId19" Type="http://schemas.openxmlformats.org/officeDocument/2006/relationships/tags" Target="../tags/tag246.xml" /><Relationship Id="rId2" Type="http://schemas.openxmlformats.org/officeDocument/2006/relationships/tags" Target="../tags/tag229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ags" Target="../tags/tag252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1.xml" /><Relationship Id="rId11" Type="http://schemas.openxmlformats.org/officeDocument/2006/relationships/tags" Target="../tags/tag262.xml" /><Relationship Id="rId12" Type="http://schemas.openxmlformats.org/officeDocument/2006/relationships/tags" Target="../tags/tag263.xml" /><Relationship Id="rId13" Type="http://schemas.openxmlformats.org/officeDocument/2006/relationships/tags" Target="../tags/tag264.xml" /><Relationship Id="rId14" Type="http://schemas.openxmlformats.org/officeDocument/2006/relationships/tags" Target="../tags/tag265.xml" /><Relationship Id="rId15" Type="http://schemas.openxmlformats.org/officeDocument/2006/relationships/tags" Target="../tags/tag266.xml" /><Relationship Id="rId16" Type="http://schemas.openxmlformats.org/officeDocument/2006/relationships/tags" Target="../tags/tag267.xml" /><Relationship Id="rId17" Type="http://schemas.openxmlformats.org/officeDocument/2006/relationships/tags" Target="../tags/tag268.xml" /><Relationship Id="rId18" Type="http://schemas.openxmlformats.org/officeDocument/2006/relationships/tags" Target="../tags/tag269.xml" /><Relationship Id="rId19" Type="http://schemas.openxmlformats.org/officeDocument/2006/relationships/tags" Target="../tags/tag270.xml" /><Relationship Id="rId2" Type="http://schemas.openxmlformats.org/officeDocument/2006/relationships/tags" Target="../tags/tag253.xml" /><Relationship Id="rId3" Type="http://schemas.openxmlformats.org/officeDocument/2006/relationships/tags" Target="../tags/tag254.xml" /><Relationship Id="rId4" Type="http://schemas.openxmlformats.org/officeDocument/2006/relationships/tags" Target="../tags/tag255.xml" /><Relationship Id="rId5" Type="http://schemas.openxmlformats.org/officeDocument/2006/relationships/tags" Target="../tags/tag256.xml" /><Relationship Id="rId6" Type="http://schemas.openxmlformats.org/officeDocument/2006/relationships/tags" Target="../tags/tag257.xml" /><Relationship Id="rId7" Type="http://schemas.openxmlformats.org/officeDocument/2006/relationships/tags" Target="../tags/tag258.xml" /><Relationship Id="rId8" Type="http://schemas.openxmlformats.org/officeDocument/2006/relationships/tags" Target="../tags/tag259.xml" /><Relationship Id="rId9" Type="http://schemas.openxmlformats.org/officeDocument/2006/relationships/tags" Target="../tags/tag26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2.xml" /><Relationship Id="rId11" Type="http://schemas.openxmlformats.org/officeDocument/2006/relationships/tags" Target="../tags/tag283.xml" /><Relationship Id="rId12" Type="http://schemas.openxmlformats.org/officeDocument/2006/relationships/tags" Target="../tags/tag284.xml" /><Relationship Id="rId13" Type="http://schemas.openxmlformats.org/officeDocument/2006/relationships/tags" Target="../tags/tag285.xml" /><Relationship Id="rId14" Type="http://schemas.openxmlformats.org/officeDocument/2006/relationships/tags" Target="../tags/tag286.xml" /><Relationship Id="rId15" Type="http://schemas.openxmlformats.org/officeDocument/2006/relationships/tags" Target="../tags/tag287.xml" /><Relationship Id="rId16" Type="http://schemas.openxmlformats.org/officeDocument/2006/relationships/tags" Target="../tags/tag288.xml" /><Relationship Id="rId17" Type="http://schemas.openxmlformats.org/officeDocument/2006/relationships/tags" Target="../tags/tag289.xml" /><Relationship Id="rId18" Type="http://schemas.openxmlformats.org/officeDocument/2006/relationships/tags" Target="../tags/tag290.xml" /><Relationship Id="rId2" Type="http://schemas.openxmlformats.org/officeDocument/2006/relationships/tags" Target="../tags/tag274.xml" /><Relationship Id="rId3" Type="http://schemas.openxmlformats.org/officeDocument/2006/relationships/tags" Target="../tags/tag275.xml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tags" Target="../tags/tag278.xml" /><Relationship Id="rId7" Type="http://schemas.openxmlformats.org/officeDocument/2006/relationships/tags" Target="../tags/tag279.xml" /><Relationship Id="rId8" Type="http://schemas.openxmlformats.org/officeDocument/2006/relationships/tags" Target="../tags/tag280.xml" /><Relationship Id="rId9" Type="http://schemas.openxmlformats.org/officeDocument/2006/relationships/tags" Target="../tags/tag28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02027067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汇报人：刀客特万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放射性黏膜炎（口腔）（口咽）的护理查房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标题 6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" name="圆角矩形 1"/>
          <p:cNvSpPr/>
          <p:nvPr>
            <p:custDataLst>
              <p:tags r:id="rId5"/>
            </p:custDataLst>
          </p:nvPr>
        </p:nvSpPr>
        <p:spPr>
          <a:xfrm>
            <a:off x="4404995" y="94234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序号"/>
          <p:cNvSpPr txBox="1"/>
          <p:nvPr>
            <p:custDataLst>
              <p:tags r:id="rId6"/>
            </p:custDataLst>
          </p:nvPr>
        </p:nvSpPr>
        <p:spPr>
          <a:xfrm>
            <a:off x="4404995" y="94615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5392420" y="961390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放射性黏膜炎（口腔）（口咽）的相关知识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8"/>
            </p:custDataLst>
          </p:nvPr>
        </p:nvSpPr>
        <p:spPr>
          <a:xfrm>
            <a:off x="4404995" y="208661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序号"/>
          <p:cNvSpPr txBox="1"/>
          <p:nvPr>
            <p:custDataLst>
              <p:tags r:id="rId9"/>
            </p:custDataLst>
          </p:nvPr>
        </p:nvSpPr>
        <p:spPr>
          <a:xfrm>
            <a:off x="4404995" y="2090420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4" name="标题"/>
          <p:cNvSpPr txBox="1"/>
          <p:nvPr>
            <p:custDataLst>
              <p:tags r:id="rId10"/>
            </p:custDataLst>
          </p:nvPr>
        </p:nvSpPr>
        <p:spPr>
          <a:xfrm>
            <a:off x="5392420" y="2082165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病例汇报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1"/>
            </p:custDataLst>
          </p:nvPr>
        </p:nvSpPr>
        <p:spPr>
          <a:xfrm>
            <a:off x="4404995" y="3226435"/>
            <a:ext cx="4888230" cy="73723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序号"/>
          <p:cNvSpPr txBox="1"/>
          <p:nvPr>
            <p:custDataLst>
              <p:tags r:id="rId12"/>
            </p:custDataLst>
          </p:nvPr>
        </p:nvSpPr>
        <p:spPr>
          <a:xfrm>
            <a:off x="4404995" y="323024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13"/>
            </p:custDataLst>
          </p:nvPr>
        </p:nvSpPr>
        <p:spPr>
          <a:xfrm>
            <a:off x="5392420" y="3234055"/>
            <a:ext cx="3803650" cy="73279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护理诊断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4"/>
            </p:custDataLst>
          </p:nvPr>
        </p:nvSpPr>
        <p:spPr>
          <a:xfrm>
            <a:off x="4404995" y="4373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序号"/>
          <p:cNvSpPr txBox="1"/>
          <p:nvPr>
            <p:custDataLst>
              <p:tags r:id="rId15"/>
            </p:custDataLst>
          </p:nvPr>
        </p:nvSpPr>
        <p:spPr>
          <a:xfrm>
            <a:off x="4404995" y="4377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9" name="标题"/>
          <p:cNvSpPr txBox="1"/>
          <p:nvPr>
            <p:custDataLst>
              <p:tags r:id="rId16"/>
            </p:custDataLst>
          </p:nvPr>
        </p:nvSpPr>
        <p:spPr>
          <a:xfrm>
            <a:off x="5392420" y="4368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护理措施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1" name="圆角矩形 20"/>
          <p:cNvSpPr/>
          <p:nvPr>
            <p:custDataLst>
              <p:tags r:id="rId17"/>
            </p:custDataLst>
          </p:nvPr>
        </p:nvSpPr>
        <p:spPr>
          <a:xfrm>
            <a:off x="4404995" y="551307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2" name="序号"/>
          <p:cNvSpPr txBox="1"/>
          <p:nvPr>
            <p:custDataLst>
              <p:tags r:id="rId18"/>
            </p:custDataLst>
          </p:nvPr>
        </p:nvSpPr>
        <p:spPr>
          <a:xfrm>
            <a:off x="4404995" y="551688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3" name="标题"/>
          <p:cNvSpPr txBox="1"/>
          <p:nvPr>
            <p:custDataLst>
              <p:tags r:id="rId19"/>
            </p:custDataLst>
          </p:nvPr>
        </p:nvSpPr>
        <p:spPr>
          <a:xfrm>
            <a:off x="5392420" y="5516880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健康宣教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放射性黏膜炎（口腔）（口咽）的相关知识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疾病定义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放射性黏膜炎：由于放射治疗引起的口腔或口咽黏膜炎症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病因：放射治疗对黏膜细胞的损伤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症状：口腔或口咽疼痛、溃疡、出血、感染等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治疗：对症治疗、口腔护理、营养支持等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病因分析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放射性损伤：放射治疗过程中，放射线对黏膜组织的损伤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免疫系统紊乱：放射治疗导致免疫系统功能下降，引发炎症反应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口腔卫生不良：口腔卫生不良，导致细菌滋生，引发炎症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营养不良：放射治疗导致营养不良，影响黏膜组织的修复和再生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疾病发展过程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放射性损伤：放射线照射导致口腔或口咽黏膜损伤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炎症反应：损伤引起炎症反应，出现红肿、疼痛等症状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溃疡形成：炎症进一步发展，形成溃疡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愈合过程：溃疡逐渐愈合，但可能留下瘢痕或纤维化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并发症：可能并发感染、出血、组织坏死等并发症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8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长期影响：可能导致口腔或口咽功能障碍，影响生活质量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诊断标准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702559" y="-2340097"/>
            <a:ext cx="780882" cy="104313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556454" y="2806651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702559" y="-3334355"/>
            <a:ext cx="780882" cy="104306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556454" y="1811750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6"/>
            </p:custDataLst>
          </p:nvPr>
        </p:nvSpPr>
        <p:spPr>
          <a:xfrm rot="16200000">
            <a:off x="5702559" y="-350938"/>
            <a:ext cx="780882" cy="104313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7"/>
            </p:custDataLst>
          </p:nvPr>
        </p:nvSpPr>
        <p:spPr>
          <a:xfrm rot="16200000">
            <a:off x="556454" y="4795811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8"/>
            </p:custDataLst>
          </p:nvPr>
        </p:nvSpPr>
        <p:spPr>
          <a:xfrm rot="16200000">
            <a:off x="5702559" y="-1345196"/>
            <a:ext cx="780882" cy="104306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9"/>
            </p:custDataLst>
          </p:nvPr>
        </p:nvSpPr>
        <p:spPr>
          <a:xfrm rot="16200000">
            <a:off x="556454" y="3800910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0"/>
            </p:custDataLst>
          </p:nvPr>
        </p:nvSpPr>
        <p:spPr>
          <a:xfrm rot="16200000">
            <a:off x="5702559" y="642678"/>
            <a:ext cx="780882" cy="104313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 rot="16200000">
            <a:off x="556454" y="5789426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2"/>
            </p:custDataLst>
          </p:nvPr>
        </p:nvSpPr>
        <p:spPr>
          <a:xfrm>
            <a:off x="1315483" y="5469361"/>
            <a:ext cx="9992637" cy="78023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病理检查：黏膜活检显示炎症细胞浸润、组织坏死等改变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3"/>
            </p:custDataLst>
          </p:nvPr>
        </p:nvSpPr>
        <p:spPr>
          <a:xfrm>
            <a:off x="1316126" y="3479559"/>
            <a:ext cx="9992637" cy="7808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实验室检查：血常规、生化指标等无明显异常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4"/>
            </p:custDataLst>
          </p:nvPr>
        </p:nvSpPr>
        <p:spPr>
          <a:xfrm>
            <a:off x="1315483" y="4475103"/>
            <a:ext cx="9992637" cy="78023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影像学检查：X线、CT等显示放射性损伤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5"/>
            </p:custDataLst>
          </p:nvPr>
        </p:nvSpPr>
        <p:spPr>
          <a:xfrm>
            <a:off x="1316126" y="1490400"/>
            <a:ext cx="9992637" cy="7808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病史：接受放射治疗，尤其是头颈部放射治疗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6"/>
            </p:custDataLst>
          </p:nvPr>
        </p:nvSpPr>
        <p:spPr>
          <a:xfrm>
            <a:off x="1315483" y="2485944"/>
            <a:ext cx="9992637" cy="78023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临床表现：口腔、口咽黏膜充血、水肿、溃疡、疼痛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84536" y="2619200"/>
            <a:ext cx="3081" cy="116330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55371" y="3858909"/>
            <a:ext cx="616" cy="33334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04640" y="3307448"/>
            <a:ext cx="3697" cy="51079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79788" y="3797910"/>
            <a:ext cx="1848" cy="142763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9815" y="2446060"/>
            <a:ext cx="3697" cy="129269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0791" y="3844121"/>
            <a:ext cx="0" cy="54345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30676" y="3483053"/>
            <a:ext cx="3697" cy="2594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97198" y="3797910"/>
            <a:ext cx="3697" cy="10869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853244" y="2837320"/>
            <a:ext cx="616" cy="90513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08059" y="3818243"/>
            <a:ext cx="616" cy="17868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1980149" y="1877347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年龄：50岁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859429" y="252431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职业：教师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48568" y="1490400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家庭状况：有一子一女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33394" y="2341313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病史：有吸烟史，无其他疾病史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512674" y="166169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治疗方案：药物治疗，口腔护理，饮食调整等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1034964" y="425140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925951" y="5124496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807696" y="461863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婚姻状况：已婚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07309" y="5458454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居住地：北京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582276" y="4434400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诊断：放射性黏膜炎（口腔）（口咽）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774946" y="3800990"/>
            <a:ext cx="10636725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32107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1570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390675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44179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56967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16094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6782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734350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78854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84336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病情发展及治疗过程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915988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263094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1067686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患者主诉：口腔疼痛、吞咽困难、味觉改变等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4487317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485370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4639014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检查发现：口腔黏膜充血、水肿、溃疡等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8" name="矩形 7"/>
          <p:cNvSpPr/>
          <p:nvPr>
            <p:custDataLst>
              <p:tags r:id="rId8"/>
            </p:custDataLst>
          </p:nvPr>
        </p:nvSpPr>
        <p:spPr>
          <a:xfrm>
            <a:off x="8058002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3" name="矩形 12"/>
          <p:cNvSpPr/>
          <p:nvPr>
            <p:custDataLst>
              <p:tags r:id="rId9"/>
            </p:custDataLst>
          </p:nvPr>
        </p:nvSpPr>
        <p:spPr>
          <a:xfrm>
            <a:off x="844367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20" name="TextBox 2"/>
          <p:cNvSpPr txBox="1"/>
          <p:nvPr>
            <p:custDataLst>
              <p:tags r:id="rId10"/>
            </p:custDataLst>
          </p:nvPr>
        </p:nvSpPr>
        <p:spPr>
          <a:xfrm>
            <a:off x="8209700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诊断：放射性黏膜炎（口腔）（口咽）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11"/>
            </p:custDataLst>
          </p:nvPr>
        </p:nvSpPr>
        <p:spPr>
          <a:xfrm>
            <a:off x="915346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12"/>
            </p:custDataLst>
          </p:nvPr>
        </p:nvSpPr>
        <p:spPr>
          <a:xfrm>
            <a:off x="1262451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3"/>
            </p:custDataLst>
          </p:nvPr>
        </p:nvSpPr>
        <p:spPr>
          <a:xfrm>
            <a:off x="1067043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治疗方案：局部治疗（如漱口水、口腔护理等）、全身治疗（如抗生素、激素等）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4"/>
            </p:custDataLst>
          </p:nvPr>
        </p:nvSpPr>
        <p:spPr>
          <a:xfrm>
            <a:off x="4486674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5"/>
            </p:custDataLst>
          </p:nvPr>
        </p:nvSpPr>
        <p:spPr>
          <a:xfrm>
            <a:off x="4853063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6"/>
            </p:custDataLst>
          </p:nvPr>
        </p:nvSpPr>
        <p:spPr>
          <a:xfrm>
            <a:off x="4638372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治疗效果：病情逐渐好转，口腔黏膜损伤逐渐恢复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6" name="矩形 35"/>
          <p:cNvSpPr/>
          <p:nvPr>
            <p:custDataLst>
              <p:tags r:id="rId17"/>
            </p:custDataLst>
          </p:nvPr>
        </p:nvSpPr>
        <p:spPr>
          <a:xfrm>
            <a:off x="8057359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0" name="矩形 39"/>
          <p:cNvSpPr/>
          <p:nvPr>
            <p:custDataLst>
              <p:tags r:id="rId18"/>
            </p:custDataLst>
          </p:nvPr>
        </p:nvSpPr>
        <p:spPr>
          <a:xfrm>
            <a:off x="8443032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4" name="TextBox 2"/>
          <p:cNvSpPr txBox="1"/>
          <p:nvPr>
            <p:custDataLst>
              <p:tags r:id="rId19"/>
            </p:custDataLst>
          </p:nvPr>
        </p:nvSpPr>
        <p:spPr>
          <a:xfrm>
            <a:off x="8209057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护理要点：保持口腔清洁、避免刺激性食物、定期复查等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当前症状及体征</a:t>
            </a:r>
            <a:endParaRPr lang="zh-CN" altLang="en-US"/>
          </a:p>
        </p:txBody>
      </p:sp>
      <p:sp>
        <p:nvSpPr>
          <p:cNvPr id="53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口腔黏膜充血、水肿、溃疡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味觉异常、食欲减退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口咽部疼痛、吞咽困难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9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0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淋巴结肿大、发热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6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唾液分泌减少、口干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3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4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5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体重下降、疲劳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实验室及辅助检查结果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血常规检查：白细胞计数、血红蛋白、血小板计数等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生化检查：肝功能、肾功能、血糖、血脂等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影像学检查：X线片、CT、MRI等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病理学检查：组织活检、细胞学检查等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免疫学检查：抗体检测、细胞因子检测等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8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其他检查：心电图、肺功能等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口腔疼痛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护理措施：保持口腔清洁、使用止痛药、口腔护理等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原因：放射性损伤、口腔溃疡、感染等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症状：疼痛、吞咽困难、口腔黏膜红肿等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预防措施：保持口腔卫生、避免刺激性食物等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https://d.book118.com/618102027067006033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TYPE" val="1"/>
  <p:tag name="KSO_WM_UNIT_TYPE" val="b"/>
  <p:tag name="KSO_WM_UNIT_USESOURCEFORMAT_APPLY" val="0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TEMPLATE_CATEGORY" val="custom"/>
  <p:tag name="KSO_WM_TEMPLATE_INDEX" val="20230314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5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5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5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5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5*l_h_i*1_5_2"/>
  <p:tag name="KSO_WM_UNIT_INDEX" val="1_5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6_1"/>
  <p:tag name="KSO_WM_UNIT_INDEX" val="1_6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5*l_h_i*1_6_2"/>
  <p:tag name="KSO_WM_UNIT_INDEX" val="1_6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4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4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4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4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4*l_h_i*1_5_2"/>
  <p:tag name="KSO_WM_UNIT_INDEX" val="1_5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8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0.xml><?xml version="1.0" encoding="utf-8"?>
<p:tagLst xmlns:p="http://schemas.openxmlformats.org/presentationml/2006/main">
  <p:tag name="KSO_WM_TEMPLATE_CATEGORY" val="custom"/>
  <p:tag name="KSO_WM_TEMPLATE_INDEX" val="20230314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5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5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5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5*l_h_i*1_5_3"/>
  <p:tag name="KSO_WM_UNIT_INDEX" val="1_5_3"/>
  <p:tag name="KSO_WM_UNIT_LAYERLEVEL" val="1_1_1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5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1_5*l_h_i*1_6_3"/>
  <p:tag name="KSO_WM_UNIT_INDEX" val="1_6_3"/>
  <p:tag name="KSO_WM_UNIT_LAYERLEVEL" val="1_1_1"/>
  <p:tag name="KSO_WM_UNIT_SHADOW_SCHEMECOLOR_INDEX" val="10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1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90.xml><?xml version="1.0" encoding="utf-8"?>
<p:tagLst xmlns:p="http://schemas.openxmlformats.org/presentationml/2006/main">
  <p:tag name="KSO_WM_TEMPLATE_CATEGORY" val="custom"/>
  <p:tag name="KSO_WM_TEMPLATE_INDEX" val="20230314"/>
</p:tagLst>
</file>

<file path=ppt/tags/tag29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放射性黏膜炎（口腔）（口咽）的护理查房</vt:lpstr>
      <vt:lpstr>目录</vt:lpstr>
      <vt:lpstr>放射性黏膜炎（口腔）（口咽）的相关知识</vt:lpstr>
      <vt:lpstr>疾病定义</vt:lpstr>
      <vt:lpstr>病因分析</vt:lpstr>
      <vt:lpstr>疾病发展过程</vt:lpstr>
      <vt:lpstr>诊断标准</vt:lpstr>
      <vt:lpstr>病例汇报</vt:lpstr>
      <vt:lpstr>患者基本信息</vt:lpstr>
      <vt:lpstr>病情发展及治疗过程</vt:lpstr>
      <vt:lpstr>当前症状及体征</vt:lpstr>
      <vt:lpstr>实验室及辅助检查结果</vt:lpstr>
      <vt:lpstr>护理诊断</vt:lpstr>
      <vt:lpstr>口腔疼痛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2024-09-11T13:21:52.480</cp:lastPrinted>
  <dcterms:created xsi:type="dcterms:W3CDTF">2024-09-11T05:21:52Z</dcterms:created>
  <dcterms:modified xsi:type="dcterms:W3CDTF">2024-09-11T05:21:55Z</dcterms:modified>
</cp:coreProperties>
</file>