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BBA527-9BA1-42F0-B750-1C492B789162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9FCA8-6E98-43B9-A8BA-AFC1B67D755C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疼痛(pain)是机体对损伤组织或潜在损伤产生一个不愉快反应，是一个复杂生理心理活动，是临床上最常见症状之一。疼痛被认为继呼吸、脉搏、血压、体温之后第五个生命体征。疼痛是医务人员在临床工作中，尤其是外科术后经常面临一个问题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1.精神、情绪反应</a:t>
            </a:r>
          </a:p>
          <a:p>
            <a:r>
              <a:t>     2.神经内分泌及代谢</a:t>
            </a:r>
          </a:p>
          <a:p>
            <a:r>
              <a:t>     3.心血管系统</a:t>
            </a:r>
          </a:p>
          <a:p>
            <a:r>
              <a:t>     4.呼吸系统</a:t>
            </a:r>
          </a:p>
          <a:p>
            <a:r>
              <a:t>     5.消化系统</a:t>
            </a:r>
          </a:p>
          <a:p>
            <a:r>
              <a:t>     6.泌尿系统</a:t>
            </a:r>
          </a:p>
          <a:p>
            <a:r>
              <a:t>     7.骨骼、肌系统</a:t>
            </a:r>
          </a:p>
          <a:p>
            <a:r>
              <a:t>     8.免疫系统</a:t>
            </a:r>
          </a:p>
          <a:p/>
          <a:p/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　疼痛刺激可引发应激反应，促使体内释放各种激素，如儿茶酚胺、促肾上腺皮质激素、皮质醇、醛固酮、抗利尿激素等。因为促进分解代谢激素分泌增加，合成代谢激素分泌降低，使糖原分解和异生作用加强，从而造成水钠潴留，血糖水平升高，酮体和乳酸生成增加，机体呈负氮平衡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　腹部或胸部手术后疼痛对呼吸功效影响较大。疼痛引发肌张力增加及膈肌功效降低，使肺顺应性下降；病人呼吸浅快，肺活量、潮气量、残气量和功效残气量均降低，{通气／血流百分比下降，易产生低氧血症等。因为病人不敢用力呼吸和咳嗽，积聚于肺泡和支气管内分泌物不易排出，易并发肺不张和肺炎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　疼痛本身可引发膀胱或尿道排尿无力，同时因为反射性肾血管收缩，垂体抗利尿激素分泌增加，造成尿量降低。较长时间排尿不畅可引发尿路感染。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　疼痛可诱发肌痉挛而深入加重疼痛。同时，因为疼痛时交感神经活性增加，可深入增加末梢伤害感受器敏感性，形成痛觉过敏或异常疼痛。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疼痛可引发机体免疫力下降，对预防或控制感染以及控制肿瘤扩散不利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　害怕成瘾</a:t>
            </a:r>
          </a:p>
          <a:p>
            <a:r>
              <a:t>2、疼痛评定不重视、不准确、不及时</a:t>
            </a:r>
          </a:p>
          <a:p>
            <a:r>
              <a:t>3、　疼痛评定缺乏常规性</a:t>
            </a:r>
          </a:p>
          <a:p>
            <a:r>
              <a:t>4、　疼痛评定方法不正确</a:t>
            </a:r>
          </a:p>
          <a:p>
            <a:r>
              <a:t>5、　害怕药品副作用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5768E-9BFE-4897-957D-3851EB15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D5B47-C879-484E-B18F-8FB52E911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688F7-ADCE-4D3A-A0BB-609DACA3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86B65-E6BA-427A-833B-B0F2B4FFC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3C42F-504F-43A8-8C99-F74953FB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D01E0-EE16-448D-BEB4-DFD47D19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28703-9238-4A84-B1B6-D67DF5F5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26DC8-F6ED-4E00-8CE7-1991AB422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B9FCA-CAE4-4022-BD68-483ECF913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3E57C-8506-4174-80A0-E83FFC1D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5002A-98EE-47CF-82EE-BE17E7D2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F327B80-97A5-45B5-AA03-7B167D185D63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26A35DF-89E1-41EC-B9D2-809EC97CA192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57369EA4-80B1-4A95-B33D-6C184B19E07C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942305C0-1B95-4451-AD07-5618116336DC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302607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588"/>
            <a:ext cx="8838443" cy="662729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331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FF0066"/>
                </a:solidFill>
              </a:rPr>
              <a:t>疼痛定义</a:t>
            </a:r>
            <a:endParaRPr b="1">
              <a:solidFill>
                <a:srgbClr val="FF0066"/>
              </a:solidFill>
            </a:endParaRPr>
          </a:p>
        </p:txBody>
      </p:sp>
      <p:sp>
        <p:nvSpPr>
          <p:cNvPr id="13315" name=""/>
          <p:cNvSpPr/>
          <p:nvPr>
            <p:ph type="body" idx="4294967295"/>
          </p:nvPr>
        </p:nvSpPr>
        <p:spPr>
          <a:xfrm>
            <a:off x="1295400" y="1600200"/>
            <a:ext cx="66294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</a:t>
            </a: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行楷" pitchFamily="2" charset="-122"/>
                <a:ea typeface="华文行楷" pitchFamily="2" charset="-122"/>
              </a:rPr>
              <a:t>疼痛</a:t>
            </a:r>
            <a:r>
              <a:rPr>
                <a:latin typeface="华文行楷" pitchFamily="2" charset="-122"/>
                <a:ea typeface="华文行楷" pitchFamily="2" charset="-122"/>
              </a:rPr>
              <a:t>(pain)是机体对损伤组织或潜在损伤产生一个不愉快反应，是一个复杂生理心理活动，是临床上最常见症状之一。疼痛被认为继呼吸、脉搏、血压、体温之后第五个生命体征。疼痛是医务人员在临床工作中，尤其是外科术后经常面临一个问题。</a:t>
            </a:r>
            <a:endParaRPr>
              <a:latin typeface="华文行楷" pitchFamily="2" charset="-122"/>
              <a:ea typeface="华文行楷" pitchFamily="2" charset="-122"/>
            </a:endParaRPr>
          </a:p>
          <a:p>
            <a:pPr lvl="0">
              <a:buNone/>
            </a:pPr>
            <a:endParaRPr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331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5B807AA-96CE-4DD5-9449-0217BB205D66}" type="footer">
              <a:rPr sz="1400"/>
              <a:t/>
            </a:fld>
            <a:endParaRPr sz="1400"/>
          </a:p>
        </p:txBody>
      </p:sp>
      <p:sp>
        <p:nvSpPr>
          <p:cNvPr id="13319" name="TextBox 1331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3320" name="TextBox 1331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-304800" y="0"/>
            <a:ext cx="9803632" cy="6634036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5842" name=""/>
          <p:cNvSpPr/>
          <p:nvPr>
            <p:ph type="title"/>
          </p:nvPr>
        </p:nvSpPr>
        <p:spPr>
          <a:xfrm>
            <a:off x="381000" y="6858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/>
              <a:t>疼痛对机体影响</a:t>
            </a:r>
            <a:endParaRPr b="1"/>
          </a:p>
        </p:txBody>
      </p:sp>
      <p:sp>
        <p:nvSpPr>
          <p:cNvPr id="3584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/>
              <a:t>     1.精神、情绪反应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2.神经内分泌及代谢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3.心血管系统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4.呼吸系统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5.消化系统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6.泌尿系统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7.骨骼、肌系统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     8.免疫系统</a:t>
            </a:r>
          </a:p>
          <a:p>
            <a:pPr lvl="0">
              <a:lnSpc>
                <a:spcPct val="90000"/>
              </a:lnSpc>
            </a:pPr>
            <a:endParaRPr b="1"/>
          </a:p>
          <a:p>
            <a:pPr lvl="0">
              <a:lnSpc>
                <a:spcPct val="90000"/>
              </a:lnSpc>
            </a:pPr>
            <a:endParaRPr b="1"/>
          </a:p>
          <a:p>
            <a:pPr lvl="0">
              <a:lnSpc>
                <a:spcPct val="90000"/>
              </a:lnSpc>
            </a:pPr>
            <a:endParaRPr b="1"/>
          </a:p>
        </p:txBody>
      </p:sp>
      <p:sp>
        <p:nvSpPr>
          <p:cNvPr id="358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F65B609-F000-49A0-B018-E18D175230CF}" type="footer">
              <a:rPr sz="1400"/>
              <a:t/>
            </a:fld>
            <a:endParaRPr sz="1400"/>
          </a:p>
        </p:txBody>
      </p:sp>
      <p:sp>
        <p:nvSpPr>
          <p:cNvPr id="35851" name="TextBox 3585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35852" name="TextBox 3585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40" name=""/>
          <p:cNvPicPr/>
          <p:nvPr/>
        </p:nvPicPr>
        <p:blipFill>
          <a:blip r:embed="rId2"/>
          <a:srcRect r="41" b="24"/>
          <a:stretch>
            <a:fillRect/>
          </a:stretch>
        </p:blipFill>
        <p:spPr>
          <a:xfrm>
            <a:off x="0" y="0"/>
            <a:ext cx="8850738" cy="666110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38" name=""/>
          <p:cNvSpPr/>
          <p:nvPr>
            <p:ph type="title"/>
          </p:nvPr>
        </p:nvSpPr>
        <p:spPr>
          <a:xfrm>
            <a:off x="457200" y="6858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 b="1"/>
            </a:br>
            <a:r>
              <a:rPr b="1">
                <a:ea typeface="楷体_GB2312" pitchFamily="49" charset="-122"/>
              </a:rPr>
              <a:t>精神、情绪反应</a:t>
            </a:r>
            <a:br>
              <a:rPr b="1">
                <a:ea typeface="楷体_GB2312" pitchFamily="49" charset="-122"/>
              </a:rPr>
            </a:br>
            <a:endParaRPr b="1">
              <a:ea typeface="楷体_GB2312" pitchFamily="49" charset="-122"/>
            </a:endParaRPr>
          </a:p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457200" y="23320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     短期急性疼痛可造成病人情绪处于兴奋、焦虑状态；长久慢性疼痛可造成抑郁，对环境冷淡，反应迟钝。</a:t>
            </a:r>
          </a:p>
        </p:txBody>
      </p:sp>
      <p:pic>
        <p:nvPicPr>
          <p:cNvPr id="1434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33400" y="685800"/>
            <a:ext cx="1258171" cy="116720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4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45C0318-70DA-4853-BBC2-7D1A4740E0C7}" type="footer">
              <a:rPr sz="1400"/>
              <a:t/>
            </a:fld>
            <a:endParaRPr sz="1400"/>
          </a:p>
        </p:txBody>
      </p:sp>
      <p:sp>
        <p:nvSpPr>
          <p:cNvPr id="14344" name="TextBox 1434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4345" name="TextBox 1434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4" name=""/>
          <p:cNvPicPr/>
          <p:nvPr/>
        </p:nvPicPr>
        <p:blipFill>
          <a:blip r:embed="rId3"/>
          <a:srcRect r="41" b="24"/>
          <a:stretch>
            <a:fillRect/>
          </a:stretch>
        </p:blipFill>
        <p:spPr>
          <a:xfrm>
            <a:off x="0" y="0"/>
            <a:ext cx="8714404" cy="6558496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/>
              <a:t>神经内分泌及代谢</a:t>
            </a:r>
            <a:endParaRPr b="1"/>
          </a:p>
        </p:txBody>
      </p:sp>
      <p:sp>
        <p:nvSpPr>
          <p:cNvPr id="1536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　疼痛刺激可引发应激反应，促使体内释放各种激素，如儿茶酚胺、促肾上腺皮质激素、皮质醇、醛固酮、抗利尿激素等。因为促进分解代谢激素分泌增加，合成代谢激素分泌降低，使糖原分解和异生作用加强，从而造成水钠潴留，血糖水平升高，酮体和乳酸生成增加，机体呈负氮平衡。</a:t>
            </a:r>
          </a:p>
        </p:txBody>
      </p:sp>
      <p:pic>
        <p:nvPicPr>
          <p:cNvPr id="1536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39750" y="404812"/>
            <a:ext cx="1268116" cy="117642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7B2FA45-FFAA-4000-9034-B527A17A86C6}" type="footer">
              <a:rPr sz="1400"/>
              <a:t/>
            </a:fld>
            <a:endParaRPr sz="1400"/>
          </a:p>
        </p:txBody>
      </p:sp>
      <p:sp>
        <p:nvSpPr>
          <p:cNvPr id="15368" name="TextBox 1536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5369" name="TextBox 153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-304800" y="0"/>
            <a:ext cx="9734829" cy="658747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6386" name=""/>
          <p:cNvSpPr/>
          <p:nvPr>
            <p:ph type="title"/>
          </p:nvPr>
        </p:nvSpPr>
        <p:spPr>
          <a:xfrm>
            <a:off x="457200" y="762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/>
              <a:t>心血管系统</a:t>
            </a:r>
            <a:endParaRPr b="1"/>
          </a:p>
        </p:txBody>
      </p:sp>
      <p:sp>
        <p:nvSpPr>
          <p:cNvPr id="1638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2800"/>
          </a:p>
          <a:p>
            <a:pPr lvl="0"/>
            <a:r>
              <a:rPr sz="2800"/>
              <a:t>　　疼痛可兴奋交感神经，使病人血压升高，心率加紧，心律失常，增加心肌耗氧量。这些改变对伴有高血压、冠脉供血不足病人极为不利。猛烈深部疼痛有时可引发副交感神经兴奋，引发血压下降，心率减慢，甚至发生虚脱、休克。疼痛常限制病人活动，使皿流迟缓，血液粘滞度增加，对于深静脉血栓病人，可能深入加重原发疾病。</a:t>
            </a:r>
            <a:endParaRPr sz="2800"/>
          </a:p>
        </p:txBody>
      </p:sp>
      <p:sp>
        <p:nvSpPr>
          <p:cNvPr id="1639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39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5AF716A-2D05-4C6A-BCC3-097C9FD56A86}" type="footer">
              <a:rPr sz="1400"/>
              <a:t/>
            </a:fld>
            <a:endParaRPr sz="1400"/>
          </a:p>
        </p:txBody>
      </p:sp>
      <p:sp>
        <p:nvSpPr>
          <p:cNvPr id="16392" name="TextBox 1639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6393" name="TextBox 1639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-304800" y="0"/>
            <a:ext cx="9741446" cy="6591956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7410" name=""/>
          <p:cNvSpPr/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 b="1"/>
            </a:br>
            <a:r>
              <a:rPr sz="4000" b="1"/>
              <a:t>呼吸系统</a:t>
            </a:r>
            <a:br>
              <a:rPr sz="4000"/>
            </a:br>
            <a:endParaRPr sz="4000"/>
          </a:p>
        </p:txBody>
      </p:sp>
      <p:sp>
        <p:nvSpPr>
          <p:cNvPr id="174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　腹部或胸部手术后疼痛对呼吸功效</a:t>
            </a:r>
            <a:r>
              <a:rPr b="1"/>
              <a:t>影响</a:t>
            </a:r>
            <a:r>
              <a:t>较大。疼痛引发肌张力增加及膈肌功效降低，使肺顺应性下降；病人呼吸浅快，肺活量、潮气量、残气量和功效残气量均降低，{通气／血流百分比下降，易产生低氧血症等。因为病人不敢用力呼吸和咳嗽，积聚于肺泡和支气管内分泌物不易排出，易并发肺不张和肺炎。</a:t>
            </a:r>
          </a:p>
        </p:txBody>
      </p:sp>
      <p:sp>
        <p:nvSpPr>
          <p:cNvPr id="1741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1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8D70F7A-A19B-43CE-BFF9-76B63E7B7291}" type="footer">
              <a:rPr sz="1400"/>
              <a:t/>
            </a:fld>
            <a:endParaRPr sz="1400"/>
          </a:p>
        </p:txBody>
      </p:sp>
      <p:sp>
        <p:nvSpPr>
          <p:cNvPr id="17416" name="TextBox 1741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7417" name="TextBox 1741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99823" cy="667486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4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 b="1"/>
            </a:br>
            <a:r>
              <a:rPr sz="4000" b="1"/>
              <a:t>消化系统</a:t>
            </a:r>
            <a:br>
              <a:rPr sz="4000"/>
            </a:br>
            <a:endParaRPr sz="4000"/>
          </a:p>
        </p:txBody>
      </p:sp>
      <p:sp>
        <p:nvSpPr>
          <p:cNvPr id="18435" name=""/>
          <p:cNvSpPr/>
          <p:nvPr>
            <p:ph type="body" idx="4294967295"/>
          </p:nvPr>
        </p:nvSpPr>
        <p:spPr>
          <a:xfrm>
            <a:off x="457200" y="20574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　</a:t>
            </a:r>
            <a:r>
              <a:rPr b="1"/>
              <a:t>疼痛可造成恶心、呕吐等胃肠道症状。慢性疼痛常引发消化功效障碍，食欲不振。</a:t>
            </a:r>
            <a:endParaRPr b="1"/>
          </a:p>
        </p:txBody>
      </p:sp>
      <p:sp>
        <p:nvSpPr>
          <p:cNvPr id="1843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43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D9A6CBC-026E-4068-A5FB-915E2A283D79}" type="footer">
              <a:rPr sz="1400"/>
              <a:t/>
            </a:fld>
            <a:endParaRPr sz="1400"/>
          </a:p>
        </p:txBody>
      </p:sp>
      <p:sp>
        <p:nvSpPr>
          <p:cNvPr id="18440" name="TextBox 1843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8441" name="TextBox 1844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6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781637" cy="658622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/>
              <a:t>　</a:t>
            </a:r>
            <a:br>
              <a:rPr sz="4000" b="1"/>
            </a:br>
            <a:r>
              <a:rPr sz="4000" b="1"/>
              <a:t>泌尿系统</a:t>
            </a:r>
            <a:br>
              <a:rPr sz="4000"/>
            </a:br>
            <a:endParaRPr sz="4000"/>
          </a:p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　疼痛本身可引发膀胱或尿道排尿无力，同时因为反射性肾血管收缩，垂体抗利尿激素分泌增加，造成尿量降低。较长时间排尿不畅可引发尿路感染。</a:t>
            </a:r>
          </a:p>
        </p:txBody>
      </p:sp>
      <p:sp>
        <p:nvSpPr>
          <p:cNvPr id="1946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DCF0973-1446-4936-AE42-75740D8075D9}" type="footer">
              <a:rPr sz="1400"/>
              <a:t/>
            </a:fld>
            <a:endParaRPr sz="1400"/>
          </a:p>
        </p:txBody>
      </p:sp>
      <p:sp>
        <p:nvSpPr>
          <p:cNvPr id="19465" name="TextBox 1946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19466" name="TextBox 194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4" name=""/>
          <p:cNvPicPr/>
          <p:nvPr/>
        </p:nvPicPr>
        <p:blipFill>
          <a:blip r:embed="rId3"/>
          <a:srcRect r="41" b="24"/>
          <a:stretch>
            <a:fillRect/>
          </a:stretch>
        </p:blipFill>
        <p:spPr>
          <a:xfrm>
            <a:off x="0" y="0"/>
            <a:ext cx="8952547" cy="673772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482" name=""/>
          <p:cNvSpPr/>
          <p:nvPr>
            <p:ph type="title"/>
          </p:nvPr>
        </p:nvSpPr>
        <p:spPr>
          <a:xfrm>
            <a:off x="457200" y="762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/>
              <a:t>　</a:t>
            </a:r>
            <a:br>
              <a:rPr sz="4000" b="1"/>
            </a:br>
            <a:r>
              <a:rPr sz="4000" b="1"/>
              <a:t>骨骼、肌系统</a:t>
            </a:r>
            <a:br>
              <a:rPr sz="4000"/>
            </a:br>
            <a:endParaRPr sz="4000"/>
          </a:p>
        </p:txBody>
      </p:sp>
      <p:sp>
        <p:nvSpPr>
          <p:cNvPr id="20483" name=""/>
          <p:cNvSpPr/>
          <p:nvPr>
            <p:ph type="body" idx="4294967295"/>
          </p:nvPr>
        </p:nvSpPr>
        <p:spPr>
          <a:xfrm>
            <a:off x="457200" y="23320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　</a:t>
            </a:r>
            <a:r>
              <a:rPr b="1"/>
              <a:t>疼痛可诱发肌痉挛而深入加重疼痛。同时，因为疼痛时交感神经活性增加，可深入增加末梢伤害感受器敏感性，形成痛觉过敏或异常疼痛。</a:t>
            </a:r>
            <a:endParaRPr b="1"/>
          </a:p>
        </p:txBody>
      </p:sp>
      <p:sp>
        <p:nvSpPr>
          <p:cNvPr id="2048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4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82CF72B-DA98-4B75-8F7D-7C730E5A1F50}" type="footer">
              <a:rPr sz="1400"/>
              <a:t/>
            </a:fld>
            <a:endParaRPr sz="1400"/>
          </a:p>
        </p:txBody>
      </p:sp>
      <p:sp>
        <p:nvSpPr>
          <p:cNvPr id="20487" name="TextBox 2048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20488" name="TextBox 2048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8" name=""/>
          <p:cNvPicPr/>
          <p:nvPr/>
        </p:nvPicPr>
        <p:blipFill>
          <a:blip r:embed="rId3"/>
          <a:srcRect r="41" b="24"/>
          <a:stretch>
            <a:fillRect/>
          </a:stretch>
        </p:blipFill>
        <p:spPr>
          <a:xfrm>
            <a:off x="0" y="0"/>
            <a:ext cx="8883362" cy="668565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06" name=""/>
          <p:cNvSpPr/>
          <p:nvPr>
            <p:ph type="title"/>
          </p:nvPr>
        </p:nvSpPr>
        <p:spPr>
          <a:xfrm>
            <a:off x="457200" y="10668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 b="1"/>
            </a:br>
            <a:r>
              <a:rPr sz="4000" b="1"/>
              <a:t>免疫系统</a:t>
            </a:r>
            <a:br>
              <a:rPr sz="4000"/>
            </a:br>
            <a:endParaRPr sz="4000"/>
          </a:p>
        </p:txBody>
      </p:sp>
      <p:sp>
        <p:nvSpPr>
          <p:cNvPr id="21507" name=""/>
          <p:cNvSpPr/>
          <p:nvPr>
            <p:ph type="body" idx="4294967295"/>
          </p:nvPr>
        </p:nvSpPr>
        <p:spPr>
          <a:xfrm>
            <a:off x="457200" y="23320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t>       </a:t>
            </a:r>
            <a:r>
              <a:rPr b="1"/>
              <a:t>疼痛可引发机体免疫力下降，对预防或控制感染以及控制肿瘤扩散不利</a:t>
            </a:r>
            <a:endParaRPr b="1"/>
          </a:p>
        </p:txBody>
      </p:sp>
      <p:sp>
        <p:nvSpPr>
          <p:cNvPr id="2150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15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9FBE6E-5C9B-4D9B-BC6E-432A3FA77A01}" type="footer">
              <a:rPr sz="1400"/>
              <a:t/>
            </a:fld>
            <a:endParaRPr sz="1400"/>
          </a:p>
        </p:txBody>
      </p:sp>
      <p:sp>
        <p:nvSpPr>
          <p:cNvPr id="21511" name="TextBox 2151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21512" name="TextBox 2151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/>
            </a:br>
            <a:br>
              <a:rPr sz="4000"/>
            </a:br>
            <a:r>
              <a:rPr sz="5400" b="1">
                <a:solidFill>
                  <a:srgbClr val="FF0000"/>
                </a:solidFill>
                <a:ea typeface="华文行楷" pitchFamily="2" charset="-122"/>
              </a:rPr>
              <a:t>手术后疼痛原因</a:t>
            </a:r>
            <a:br>
              <a:rPr sz="4000" b="1">
                <a:ea typeface="华文行楷" pitchFamily="2" charset="-122"/>
              </a:rPr>
            </a:br>
            <a:br>
              <a:rPr sz="4000"/>
            </a:br>
            <a:endParaRPr sz="4000"/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1、 </a:t>
            </a:r>
            <a:r>
              <a:rPr>
                <a:solidFill>
                  <a:srgbClr val="0000FF"/>
                </a:solidFill>
                <a:ea typeface="黑体" pitchFamily="2" charset="-122"/>
              </a:rPr>
              <a:t>内脏受伤所致疼痛</a:t>
            </a:r>
            <a:r>
              <a:t>：内脏手术操作刺激引发内脏痛，开腹手术后，胃和胸管内气体扩张或引流不畅，刺激腹膜，引发疼痛。</a:t>
            </a:r>
            <a:br/>
            <a:r>
              <a:t> 2 、</a:t>
            </a:r>
            <a:r>
              <a:rPr>
                <a:solidFill>
                  <a:srgbClr val="0000FF"/>
                </a:solidFill>
                <a:ea typeface="黑体" pitchFamily="2" charset="-122"/>
              </a:rPr>
              <a:t>手术中所致疼痛</a:t>
            </a:r>
            <a:r>
              <a:t>：麻醉消失以后自皮肤缝合疼痛，皮下血肿，创面有验证或面部缺血时疼痛加强。</a:t>
            </a:r>
            <a:br/>
            <a:br/>
          </a:p>
        </p:txBody>
      </p:sp>
      <p:pic>
        <p:nvPicPr>
          <p:cNvPr id="2253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19739" cy="653980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253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253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8C55AAA-1F14-41E3-8EC2-8FFF7238ED65}" type="footer">
              <a:rPr sz="1400"/>
              <a:t/>
            </a:fld>
            <a:endParaRPr sz="1400"/>
          </a:p>
        </p:txBody>
      </p:sp>
      <p:sp>
        <p:nvSpPr>
          <p:cNvPr id="22536" name="TextBox 2253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22537" name="TextBox 2253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99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-609600" y="-457200"/>
            <a:ext cx="9459237" cy="709442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6" name=""/>
          <p:cNvSpPr/>
          <p:nvPr>
            <p:ph type="title"/>
          </p:nvPr>
        </p:nvSpPr>
        <p:spPr>
          <a:xfrm>
            <a:off x="1143000" y="990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ea typeface="华文新魏" pitchFamily="2" charset="-122"/>
              </a:rPr>
              <a:t>术后疼痛中存在障碍分析</a:t>
            </a:r>
            <a:endParaRPr b="1">
              <a:ea typeface="华文新魏" pitchFamily="2" charset="-122"/>
            </a:endParaRPr>
          </a:p>
        </p:txBody>
      </p:sp>
      <p:sp>
        <p:nvSpPr>
          <p:cNvPr id="41987" name=""/>
          <p:cNvSpPr/>
          <p:nvPr>
            <p:ph type="body" idx="4294967295"/>
          </p:nvPr>
        </p:nvSpPr>
        <p:spPr>
          <a:xfrm>
            <a:off x="1219200" y="21336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1、　</a:t>
            </a:r>
            <a:r>
              <a:rPr b="1"/>
              <a:t>害怕成瘾</a:t>
            </a:r>
            <a:endParaRPr b="1"/>
          </a:p>
          <a:p>
            <a:pPr lvl="0"/>
            <a:r>
              <a:rPr b="1"/>
              <a:t>2、疼痛评定不重视、不准确、不及时</a:t>
            </a:r>
            <a:endParaRPr b="1"/>
          </a:p>
          <a:p>
            <a:pPr lvl="0"/>
            <a:r>
              <a:rPr b="1"/>
              <a:t>3、　疼痛评定缺乏常规性</a:t>
            </a:r>
            <a:endParaRPr b="1"/>
          </a:p>
          <a:p>
            <a:pPr lvl="0"/>
            <a:r>
              <a:rPr b="1"/>
              <a:t>4、　疼痛评定方法不正确</a:t>
            </a:r>
            <a:endParaRPr b="1"/>
          </a:p>
          <a:p>
            <a:pPr lvl="0"/>
            <a:r>
              <a:rPr b="1"/>
              <a:t>5、　害怕药品副作用</a:t>
            </a:r>
            <a:endParaRPr b="1"/>
          </a:p>
          <a:p>
            <a:pPr lvl="0"/>
            <a:endParaRPr b="1"/>
          </a:p>
        </p:txBody>
      </p:sp>
      <p:sp>
        <p:nvSpPr>
          <p:cNvPr id="4199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99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8584B5-2595-4679-85C4-C8AF87D4A72C}" type="footer">
              <a:rPr sz="1400"/>
              <a:t/>
            </a:fld>
            <a:endParaRPr sz="1400"/>
          </a:p>
        </p:txBody>
      </p:sp>
      <p:sp>
        <p:nvSpPr>
          <p:cNvPr id="41995" name="TextBox 4199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无痛护理专题知识讲座</a:t>
            </a:r>
          </a:p>
        </p:txBody>
      </p:sp>
      <p:sp>
        <p:nvSpPr>
          <p:cNvPr id="41996" name="TextBox 4199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https://d.book118.com/618113026075006022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宋体</vt:lpstr>
      <vt:lpstr>华文行楷</vt:lpstr>
      <vt:lpstr>楷体_GB2312</vt:lpstr>
      <vt:lpstr>黑体</vt:lpstr>
      <vt:lpstr>华文新魏</vt:lpstr>
      <vt:lpstr>Office Theme</vt:lpstr>
      <vt:lpstr>疼痛定义</vt:lpstr>
      <vt:lpstr>疼痛对机体影响</vt:lpstr>
      <vt:lpstr>精神、情绪反应</vt:lpstr>
      <vt:lpstr>神经内分泌及代谢</vt:lpstr>
      <vt:lpstr>心血管系统</vt:lpstr>
      <vt:lpstr>呼吸系统</vt:lpstr>
      <vt:lpstr>消化系统</vt:lpstr>
      <vt:lpstr>　泌尿系统</vt:lpstr>
      <vt:lpstr>　骨骼、肌系统</vt:lpstr>
      <vt:lpstr>免疫系统</vt:lpstr>
      <vt:lpstr>手术后疼痛原因</vt:lpstr>
      <vt:lpstr>术后疼痛中存在障碍分析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2024-08-28T18:27:02.966</cp:lastPrinted>
  <dcterms:created xsi:type="dcterms:W3CDTF">2024-08-28T10:27:02Z</dcterms:created>
  <dcterms:modified xsi:type="dcterms:W3CDTF">2024-08-28T10:27:04Z</dcterms:modified>
</cp:coreProperties>
</file>