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JTRQRD+FVSCBV+ArialMT"/>
      <p:regular r:id="rId19"/>
    </p:embeddedFont>
    <p:embeddedFont>
      <p:font typeface="RPPNIF+MS-UIGothic"/>
      <p:regular r:id="rId20"/>
    </p:embeddedFont>
    <p:embeddedFont>
      <p:font typeface="LTHROK+CEOFRK+MicrosoftYaHei-Bold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8EED2-C888-4A0D-8DD8-8A4DF6FC8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EFF3A-6951-4030-9484-BE81B8CCB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808E2-DB1E-42EF-AD6F-024AC4C3E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12162-B0E8-4A05-9903-24C5438B0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24A410-C09E-4D60-98F2-39580A9B7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F3CE9F-E579-484A-8AE9-D7403599A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30AE19-6A55-4048-9A2B-D1E1A9C8F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01979-C254-414C-9D6F-EF153D721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CE1C9-AA34-446F-8630-70C08E487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81CD0-DF19-4CC7-A864-3A06CEE93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C6BB9-9A11-4E1A-A64B-3FDFF2BC4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1414011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491930"/>
            <a:ext cx="4089341" cy="13321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TRQRD+FVSCBV+ArialMT"/>
                <a:cs typeface="JTRQRD+FVSCBV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对话</a:t>
            </a:r>
            <a:r>
              <a:rPr sz="2400">
                <a:solidFill>
                  <a:srgbClr val="FFFFFF"/>
                </a:solidFill>
                <a:latin typeface="RPPNIF+MS-UIGothic"/>
                <a:cs typeface="RPPNIF+MS-UIGothic"/>
              </a:rPr>
              <a:t>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FFFFFF"/>
                </a:solidFill>
                <a:latin typeface="RPPNIF+MS-UIGothic"/>
                <a:cs typeface="RPPNIF+MS-UIGothic"/>
              </a:rPr>
              <a:t>的定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FFFFFF"/>
                </a:solidFill>
                <a:latin typeface="RPPNIF+MS-UIGothic"/>
                <a:cs typeface="RPPNIF+MS-UIGothic"/>
              </a:rPr>
              <a:t>与重要性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TRQRD+FVSCBV+ArialMT"/>
                <a:cs typeface="JTRQRD+FVSCBV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PPNIF+MS-UIGothic"/>
                <a:cs typeface="RPPNIF+MS-UIGothic"/>
              </a:rPr>
              <a:t>培养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对话</a:t>
            </a:r>
            <a:r>
              <a:rPr sz="2400">
                <a:solidFill>
                  <a:srgbClr val="FFFFFF"/>
                </a:solidFill>
                <a:latin typeface="RPPNIF+MS-UIGothic"/>
                <a:cs typeface="RPPNIF+MS-UIGothic"/>
              </a:rPr>
              <a:t>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FFFFFF"/>
                </a:solidFill>
                <a:latin typeface="RPPNIF+MS-UIGothic"/>
                <a:cs typeface="RPPNIF+MS-UIGothic"/>
              </a:rPr>
              <a:t>的途径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3589210"/>
            <a:ext cx="5140901" cy="13319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TRQRD+FVSCBV+ArialMT"/>
                <a:cs typeface="JTRQRD+FVSCBV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对话</a:t>
            </a:r>
            <a:r>
              <a:rPr sz="2400">
                <a:solidFill>
                  <a:srgbClr val="FFFFFF"/>
                </a:solidFill>
                <a:latin typeface="RPPNIF+MS-UIGothic"/>
                <a:cs typeface="RPPNIF+MS-UIGothic"/>
              </a:rPr>
              <a:t>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FFFFFF"/>
                </a:solidFill>
                <a:latin typeface="RPPNIF+MS-UIGothic"/>
                <a:cs typeface="RPPNIF+MS-UIGothic"/>
              </a:rPr>
              <a:t>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FFFFFF"/>
                </a:solidFill>
                <a:latin typeface="RPPNIF+MS-UIGothic"/>
                <a:cs typeface="RPPNIF+MS-UIGothic"/>
              </a:rPr>
              <a:t>文写作中的运用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TRQRD+FVSCBV+ArialMT"/>
                <a:cs typeface="JTRQRD+FVSCBV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对话</a:t>
            </a:r>
            <a:r>
              <a:rPr sz="2400">
                <a:solidFill>
                  <a:srgbClr val="FFFFFF"/>
                </a:solidFill>
                <a:latin typeface="RPPNIF+MS-UIGothic"/>
                <a:cs typeface="RPPNIF+MS-UIGothic"/>
              </a:rPr>
              <a:t>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FFFFFF"/>
                </a:solidFill>
                <a:latin typeface="RPPNIF+MS-UIGothic"/>
                <a:cs typeface="RPPNIF+MS-UIGothic"/>
              </a:rPr>
              <a:t>与其他写作技巧的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FFFFFF"/>
                </a:solidFill>
                <a:latin typeface="RPPNIF+MS-UIGothic"/>
                <a:cs typeface="RPPNIF+MS-UIGothic"/>
              </a:rPr>
              <a:t>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2766250"/>
            <a:ext cx="5491421" cy="7832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TRQRD+FVSCBV+ArialMT"/>
                <a:cs typeface="JTRQRD+FVSCBV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FFFFFF"/>
                </a:solidFill>
                <a:latin typeface="RPPNIF+MS-UIGothic"/>
                <a:cs typeface="RPPNIF+MS-UIGothic"/>
              </a:rPr>
              <a:t>文写作中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对话</a:t>
            </a:r>
            <a:r>
              <a:rPr sz="2400">
                <a:solidFill>
                  <a:srgbClr val="FFFFFF"/>
                </a:solidFill>
                <a:latin typeface="RPPNIF+MS-UIGothic"/>
                <a:cs typeface="RPPNIF+MS-UIGothic"/>
              </a:rPr>
              <a:t>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FFFFFF"/>
                </a:solidFill>
                <a:latin typeface="RPPNIF+MS-UIGothic"/>
                <a:cs typeface="RPPNIF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2400">
                <a:solidFill>
                  <a:srgbClr val="FFFFFF"/>
                </a:solidFill>
                <a:latin typeface="RPPNIF+MS-UIGothic"/>
                <a:cs typeface="RPPNIF+MS-UIGothic"/>
              </a:rPr>
              <a:t>区与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对话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的含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对话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议论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文写作中的作用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8304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RPPNIF+MS-UIGothic"/>
                <a:cs typeface="RPPNIF+MS-UIGothic"/>
              </a:rPr>
              <a:t>提高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说</a:t>
            </a:r>
            <a:r>
              <a:rPr sz="2000" spc="23">
                <a:solidFill>
                  <a:srgbClr val="00B6FF"/>
                </a:solidFill>
                <a:latin typeface="RPPNIF+MS-UIGothic"/>
                <a:cs typeface="RPPNIF+MS-UIGothic"/>
              </a:rPr>
              <a:t>服力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52745" y="34104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RPPNIF+MS-UIGothic"/>
                <a:cs typeface="RPPNIF+MS-UIGothic"/>
              </a:rPr>
              <a:t>增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强逻辑</a:t>
            </a:r>
            <a:r>
              <a:rPr sz="2000">
                <a:solidFill>
                  <a:srgbClr val="00B6FF"/>
                </a:solidFill>
                <a:latin typeface="RPPNIF+MS-UIGothic"/>
                <a:cs typeface="RPPNIF+MS-UIGothic"/>
              </a:rPr>
              <a:t>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RPPNIF+MS-UIGothic"/>
                <a:cs typeface="RPPNIF+MS-UIGothic"/>
              </a:rPr>
              <a:t>促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00B6FF"/>
                </a:solidFill>
                <a:latin typeface="RPPNIF+MS-UIGothic"/>
                <a:cs typeface="RPPNIF+MS-UIGothic"/>
              </a:rPr>
              <a:t>交流与沟通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过对话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的运用，作者能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更好地理解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者的需求和疑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从而更有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性地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阐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述自己的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点，提高文章的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服力。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对话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要求作者在写作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，要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清晰地表达自己的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点，并且要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注意文章的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逻辑结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构，以确保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者能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理解并接受自己的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点。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212529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对话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有助于作者与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者之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建立良好的交流与沟通机制，使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作者能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更好地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达自己的思想，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也能更好地了解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者的反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和意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RPPNIF+MS-UIGothic"/>
                <a:cs typeface="RPPNI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对话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识对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于提高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议论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文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量的意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PPNIF+MS-UIGothic"/>
                <a:cs typeface="RPPNIF+MS-UIGothic"/>
              </a:rPr>
              <a:t>提高文章的可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2000">
                <a:solidFill>
                  <a:srgbClr val="FFFDFD"/>
                </a:solidFill>
                <a:latin typeface="RPPNIF+MS-UIGothic"/>
                <a:cs typeface="RPPNIF+MS-UIGothic"/>
              </a:rPr>
              <a:t>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PPNIF+MS-UIGothic"/>
                <a:cs typeface="RPPNIF+MS-UIGothic"/>
              </a:rPr>
              <a:t>提升作者的思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2000" spc="25">
                <a:solidFill>
                  <a:srgbClr val="FFFDFD"/>
                </a:solidFill>
                <a:latin typeface="RPPNIF+MS-UIGothic"/>
                <a:cs typeface="RPPNIF+MS-UIGothic"/>
              </a:rPr>
              <a:t>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过对话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的运用，作者可以采用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更清晰、更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言和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逻辑结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构，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使文章更加易于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和理解。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对话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有助于作者更好地理解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的反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和意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，从而促使作者不断反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思和完善自己的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点和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论证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方式。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RPPNIF+MS-UIGothic"/>
                <a:cs typeface="RPPNIF+MS-UIGothic"/>
              </a:rPr>
              <a:t>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RPPNIF+MS-UIGothic"/>
                <a:cs typeface="RPPNIF+MS-UIGothic"/>
              </a:rPr>
              <a:t>文章的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说</a:t>
            </a:r>
            <a:r>
              <a:rPr sz="2000" spc="23">
                <a:solidFill>
                  <a:srgbClr val="FFFDFD"/>
                </a:solidFill>
                <a:latin typeface="RPPNIF+MS-UIGothic"/>
                <a:cs typeface="RPPNIF+MS-UIGothic"/>
              </a:rPr>
              <a:t>服力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对话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要求作者充分考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虑读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者的需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求和疑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，从而更有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性地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阐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述自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己的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点，使文章更具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FFFDFD"/>
                </a:solidFill>
                <a:latin typeface="RPPNIF+MS-UIGothic"/>
                <a:cs typeface="RPPNIF+MS-UIGothic"/>
              </a:rPr>
              <a:t>服力。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强读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者意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THROK+CEOFRK+MicrosoftYaHei-Bold"/>
                <a:cs typeface="LTHROK+CEOFR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THROK+CEOFRK+MicrosoftYaHei-Bold"/>
                <a:cs typeface="LTHROK+CEOFR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THROK+CEOFRK+MicrosoftYaHei-Bold"/>
                <a:cs typeface="LTHROK+CEOFR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RPPNIF+MS-UIGothic"/>
                <a:cs typeface="RPPNIF+MS-UIGothic"/>
              </a:rPr>
              <a:t>明确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读</a:t>
            </a:r>
            <a:r>
              <a:rPr sz="2000" spc="25">
                <a:solidFill>
                  <a:srgbClr val="00B6FF"/>
                </a:solidFill>
                <a:latin typeface="RPPNIF+MS-UIGothic"/>
                <a:cs typeface="RPPNIF+MS-UIGothic"/>
              </a:rPr>
              <a:t>者群体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换</a:t>
            </a:r>
            <a:r>
              <a:rPr sz="2000" spc="25">
                <a:solidFill>
                  <a:srgbClr val="00B6FF"/>
                </a:solidFill>
                <a:latin typeface="RPPNIF+MS-UIGothic"/>
                <a:cs typeface="RPPNIF+MS-UIGothic"/>
              </a:rPr>
              <a:t>位思考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针对</a:t>
            </a:r>
            <a:r>
              <a:rPr sz="2000" spc="25">
                <a:solidFill>
                  <a:srgbClr val="00B6FF"/>
                </a:solidFill>
                <a:latin typeface="RPPNIF+MS-UIGothic"/>
                <a:cs typeface="RPPNIF+MS-UIGothic"/>
              </a:rPr>
              <a:t>性写作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善于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换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位思考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PPNIF+MS-UIGothic"/>
                <a:cs typeface="RPPNIF+MS-UIGothic"/>
              </a:rPr>
              <a:t>理解不同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观</a:t>
            </a:r>
            <a:r>
              <a:rPr sz="2300">
                <a:solidFill>
                  <a:srgbClr val="00B6FF"/>
                </a:solidFill>
                <a:latin typeface="RPPNIF+MS-UIGothic"/>
                <a:cs typeface="RPPNIF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预测</a:t>
            </a:r>
            <a:r>
              <a:rPr sz="2300" spc="25">
                <a:solidFill>
                  <a:srgbClr val="00B6FF"/>
                </a:solidFill>
                <a:latin typeface="RPPNIF+MS-UIGothic"/>
                <a:cs typeface="RPPNIF+MS-UIGothic"/>
              </a:rPr>
              <a:t>反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PPNIF+MS-UIGothic"/>
                <a:cs typeface="RPPNIF+MS-UIGothic"/>
              </a:rPr>
              <a:t>保持开放心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掌握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对话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式的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论证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PPNIF+MS-UIGothic"/>
                <a:cs typeface="RPPNIF+MS-UIGothic"/>
              </a:rPr>
              <a:t>提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问</a:t>
            </a:r>
            <a:r>
              <a:rPr sz="2300" spc="23">
                <a:solidFill>
                  <a:srgbClr val="00B6FF"/>
                </a:solidFill>
                <a:latin typeface="RPPNIF+MS-UIGothic"/>
                <a:cs typeface="RPPNIF+MS-UIGothic"/>
              </a:rPr>
              <a:t>与回答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PPNIF+MS-UIGothic"/>
                <a:cs typeface="RPPNIF+MS-UIGothic"/>
              </a:rPr>
              <a:t>引用他人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观</a:t>
            </a:r>
            <a:r>
              <a:rPr sz="2300">
                <a:solidFill>
                  <a:srgbClr val="00B6FF"/>
                </a:solidFill>
                <a:latin typeface="RPPNIF+MS-UIGothic"/>
                <a:cs typeface="RPPNIF+MS-UIGothic"/>
              </a:rPr>
              <a:t>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PPNIF+MS-UIGothic"/>
                <a:cs typeface="RPPNIF+MS-UIGothic"/>
              </a:rPr>
              <a:t>分段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阐</a:t>
            </a:r>
            <a:r>
              <a:rPr sz="2300">
                <a:solidFill>
                  <a:srgbClr val="00B6FF"/>
                </a:solidFill>
                <a:latin typeface="RPPNIF+MS-UIGothic"/>
                <a:cs typeface="RPPNIF+MS-UIGothic"/>
              </a:rPr>
              <a:t>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积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累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对话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性的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PPNIF+MS-UIGothic"/>
                <a:cs typeface="RPPNIF+MS-UIGothic"/>
              </a:rPr>
              <a:t>使用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问</a:t>
            </a:r>
            <a:r>
              <a:rPr sz="2300">
                <a:solidFill>
                  <a:srgbClr val="00B6FF"/>
                </a:solidFill>
                <a:latin typeface="RPPNIF+MS-UIGothic"/>
                <a:cs typeface="RPPNIF+MS-UIGothic"/>
              </a:rPr>
              <a:t>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4071290" cy="2383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PPNIF+MS-UIGothic"/>
                <a:cs typeface="RPPNIF+MS-UIGothic"/>
              </a:rPr>
              <a:t>使用肯定与否定并存的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语</a:t>
            </a:r>
            <a:r>
              <a:rPr sz="2300">
                <a:solidFill>
                  <a:srgbClr val="00B6FF"/>
                </a:solidFill>
                <a:latin typeface="RPPNIF+MS-UIGothic"/>
                <a:cs typeface="RPPNIF+MS-UIGothic"/>
              </a:rPr>
              <a:t>言</a:t>
            </a:r>
          </a:p>
          <a:p>
            <a:pPr marL="0" marR="0">
              <a:lnSpc>
                <a:spcPts val="2300"/>
              </a:lnSpc>
              <a:spcBef>
                <a:spcPts val="10714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PPNIF+MS-UIGothic"/>
                <a:cs typeface="RPPNIF+MS-UIGothic"/>
              </a:rPr>
              <a:t>使用呼告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提出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对话</a:t>
            </a:r>
            <a:r>
              <a:rPr sz="3000">
                <a:solidFill>
                  <a:srgbClr val="00B6FF"/>
                </a:solidFill>
                <a:latin typeface="RPPNIF+MS-UIGothic"/>
                <a:cs typeface="RPPNIF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RPPNIF+MS-UIGothic"/>
                <a:cs typeface="RPPNIF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https://d.book118.com/618114140110006037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JTRQRD+FVSCBV+ArialMT</vt:lpstr>
      <vt:lpstr>Times New Roman</vt:lpstr>
      <vt:lpstr>SimSun</vt:lpstr>
      <vt:lpstr>RPPNIF+MS-UIGothic</vt:lpstr>
      <vt:lpstr>LTHROK+CEOFRK+MicrosoftYaHei-Bold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2024-09-17T15:30:47.355</cp:lastPrinted>
  <dcterms:created xsi:type="dcterms:W3CDTF">2024-09-17T07:30:47Z</dcterms:created>
  <dcterms:modified xsi:type="dcterms:W3CDTF">2024-09-17T07:30:48Z</dcterms:modified>
</cp:coreProperties>
</file>