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A4BF784-EAAA-4498-B2A2-DBF96EC7BF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535143-48DF-48A0-950F-3D1FB7B601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AE01662-C481-45B8-AA2A-E00B5C71CE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6608EE2-56DA-461A-A1AE-2A646A8696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3952B49-FCF9-4D80-93DB-6D3CCD6539E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E511687-B7C7-49CB-9C3A-1D8D2E6C901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9154FEF-0417-4766-892C-05B1D089266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76E153-2776-494E-B0EA-27AECD2A20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ED97CF-DC72-408F-B7B7-28F5CEE180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6DE968-F840-4E66-95EC-70706F07DC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BCADD8-984B-492F-B6A4-DFFC166444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571500" y="2658731"/>
            <a:ext cx="4608954" cy="1006429"/>
          </a:xfrm>
        </p:spPr>
        <p:txBody>
          <a:bodyPr wrap="none" anchor="t">
            <a:spAutoFit/>
          </a:bodyPr>
          <a:lstStyle>
            <a:lvl1pPr algn="l">
              <a:defRPr sz="6600" b="1" i="0" spc="300">
                <a:solidFill>
                  <a:schemeClr val="tx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副标题 2"/>
          <p:cNvSpPr>
            <a:spLocks noGrp="1"/>
          </p:cNvSpPr>
          <p:nvPr>
            <p:ph type="subTitle" idx="1" hasCustomPrompt="1"/>
          </p:nvPr>
        </p:nvSpPr>
        <p:spPr>
          <a:xfrm>
            <a:off x="571500" y="3908901"/>
            <a:ext cx="2377574" cy="313932"/>
          </a:xfrm>
        </p:spPr>
        <p:txBody>
          <a:bodyPr vert="horz" wrap="none" lIns="91440" tIns="45720" rIns="91440" bIns="45720" rtlCol="0">
            <a:spAutoFit/>
          </a:bodyPr>
          <a:lstStyle>
            <a:lvl1pPr>
              <a:defRPr kumimoji="1" lang="zh-CN" altLang="en-US" sz="1600" spc="300">
                <a:solidFill>
                  <a:schemeClr val="tx1">
                    <a:alpha val="60000"/>
                  </a:schemeClr>
                </a:solidFill>
              </a:defRPr>
            </a:lvl1pPr>
          </a:lstStyle>
          <a:p>
            <a:pPr marL="0" lvl="0" indent="0">
              <a:buNone/>
            </a:pPr>
            <a:r>
              <a:rPr kumimoji="1" lang="zh-CN" altLang="en-US"/>
              <a:t>点击编辑副标题样式</a:t>
            </a:r>
            <a:endParaRPr/>
          </a:p>
        </p:txBody>
      </p:sp>
      <p:sp>
        <p:nvSpPr>
          <p:cNvPr id="5" name="文本占位符 17"/>
          <p:cNvSpPr>
            <a:spLocks noGrp="1"/>
          </p:cNvSpPr>
          <p:nvPr>
            <p:ph type="body" sz="quarter" idx="10" hasCustomPrompt="1"/>
          </p:nvPr>
        </p:nvSpPr>
        <p:spPr>
          <a:xfrm>
            <a:off x="571500" y="1849635"/>
            <a:ext cx="3454792" cy="757130"/>
          </a:xfrm>
        </p:spPr>
        <p:txBody>
          <a:bodyPr wrap="none" anchor="b">
            <a:spAutoFit/>
          </a:bodyPr>
          <a:lstStyle>
            <a:lvl1pPr marL="0" indent="0">
              <a:buNone/>
              <a:defRPr sz="4800" b="0" i="0" spc="300">
                <a:solidFill>
                  <a:schemeClr val="tx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5000">
              <a:schemeClr val="bg1"/>
            </a:gs>
            <a:gs pos="100000">
              <a:schemeClr val="accent1">
                <a:lumMod val="20000"/>
                <a:lumOff val="80000"/>
              </a:schemeClr>
            </a:gs>
          </a:gsLst>
          <a:lin ang="16200000" scaled="1"/>
        </a:gradFill>
        <a:effectLst/>
      </p:bgPr>
    </p:bg>
    <p:spTree>
      <p:nvGrpSpPr>
        <p:cNvPr id="17" name=""/>
        <p:cNvGrpSpPr/>
        <p:nvPr/>
      </p:nvGrpSpPr>
      <p:grpSpPr>
        <a:xfrm>
          <a:off x="0" y="0"/>
          <a:ext cx="0" cy="0"/>
        </a:xfrm>
      </p:grpSpPr>
      <p:pic>
        <p:nvPicPr>
          <p:cNvPr id="18"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9" name="矩形 6"/>
          <p:cNvSpPr/>
          <p:nvPr userDrawn="1"/>
        </p:nvSpPr>
        <p:spPr>
          <a:xfrm>
            <a:off x="0" y="1"/>
            <a:ext cx="12192000" cy="6857999"/>
          </a:xfrm>
          <a:prstGeom prst="rect">
            <a:avLst/>
          </a:prstGeom>
          <a:gradFill>
            <a:gsLst>
              <a:gs pos="0">
                <a:schemeClr val="bg1"/>
              </a:gs>
              <a:gs pos="79000">
                <a:schemeClr val="bg1"/>
              </a:gs>
              <a:gs pos="100000">
                <a:schemeClr val="bg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3" name=""/>
        <p:cNvGrpSpPr/>
        <p:nvPr/>
      </p:nvGrpSpPr>
      <p:grpSpPr>
        <a:xfrm>
          <a:off x="0" y="0"/>
          <a:ext cx="0" cy="0"/>
        </a:xfrm>
      </p:grpSpPr>
      <p:sp>
        <p:nvSpPr>
          <p:cNvPr id="24"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25"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6"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7" name=""/>
        <p:cNvGrpSpPr/>
        <p:nvPr/>
      </p:nvGrpSpPr>
      <p:grpSpPr>
        <a:xfrm>
          <a:off x="0" y="0"/>
          <a:ext cx="0" cy="0"/>
        </a:xfrm>
      </p:grpSpPr>
      <p:pic>
        <p:nvPicPr>
          <p:cNvPr id="2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cSld name="1_仅标题">
    <p:spTree>
      <p:nvGrpSpPr>
        <p:cNvPr id="29" name=""/>
        <p:cNvGrpSpPr/>
        <p:nvPr/>
      </p:nvGrpSpPr>
      <p:grpSpPr>
        <a:xfrm>
          <a:off x="0" y="0"/>
          <a:ext cx="0" cy="0"/>
        </a:xfrm>
      </p:grpSpPr>
      <p:sp>
        <p:nvSpPr>
          <p:cNvPr id="30" name="标题 1"/>
          <p:cNvSpPr>
            <a:spLocks noGrp="1"/>
          </p:cNvSpPr>
          <p:nvPr>
            <p:ph type="title" idx="2147483647"/>
          </p:nvPr>
        </p:nvSpPr>
        <p:spPr/>
        <p:txBody>
          <a:bodyPr/>
          <a:lstStyle/>
          <a:p>
            <a:r>
              <a:rPr kumimoji="1" lang="zh-CN" altLang="en-US"/>
              <a:t>单击此处编辑母版标题样式</a:t>
            </a:r>
            <a:endParaRPr/>
          </a:p>
        </p:txBody>
      </p:sp>
      <p:sp>
        <p:nvSpPr>
          <p:cNvPr id="31" name="日期占位符 2"/>
          <p:cNvSpPr>
            <a:spLocks noGrp="1"/>
          </p:cNvSpPr>
          <p:nvPr>
            <p:ph type="dt" sz="half" idx="10"/>
          </p:nvPr>
        </p:nvSpPr>
        <p:spPr/>
        <p:txBody>
          <a:bodyPr/>
          <a:lstStyle/>
          <a:p>
            <a:fld id="{6D4D8950-B778-354B-9DD9-533C0A0C7F06}" type="datetimeFigureOut">
              <a:rPr/>
              <a:t>2024/1/3</a:t>
            </a:fld>
            <a:endParaRPr kumimoji="1" lang="zh-CN" altLang="en-US"/>
          </a:p>
        </p:txBody>
      </p:sp>
      <p:sp>
        <p:nvSpPr>
          <p:cNvPr id="32" name="页脚占位符 3"/>
          <p:cNvSpPr>
            <a:spLocks noGrp="1"/>
          </p:cNvSpPr>
          <p:nvPr>
            <p:ph type="ftr" sz="quarter" idx="11"/>
          </p:nvPr>
        </p:nvSpPr>
        <p:spPr/>
        <p:txBody>
          <a:bodyPr/>
          <a:lstStyle/>
          <a:p>
            <a:endParaRPr kumimoji="1" lang="zh-CN" altLang="en-US"/>
          </a:p>
        </p:txBody>
      </p:sp>
      <p:sp>
        <p:nvSpPr>
          <p:cNvPr id="33" name="灯片编号占位符 4"/>
          <p:cNvSpPr>
            <a:spLocks noGrp="1"/>
          </p:cNvSpPr>
          <p:nvPr>
            <p:ph type="sldNum" sz="quarter" idx="12"/>
          </p:nvPr>
        </p:nvSpPr>
        <p:spPr/>
        <p:txBody>
          <a:bodyPr/>
          <a:lstStyle/>
          <a:p>
            <a:fld id="{616F5F5A-ED15-1745-BDEC-B6FFB76270A8}" type="slidenum">
              <a:rPr/>
              <a:t>‹#›</a:t>
            </a:fld>
            <a:endParaRPr kumimoji="1"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2024/1/3</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emf" /><Relationship Id="rId3"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emf" /><Relationship Id="rId3" Type="http://schemas.openxmlformats.org/officeDocument/2006/relationships/image" Target="../media/image6.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8117070070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民法典之侵权责任编课件\n## 1.民法典侵权责任编概述\n### 1.1民法典侵权责任编的地位与作用\n### 1.2民法典侵权责任编的基本原则\n### 1.3民法典侵权责任编的适用范围\n## 2.侵权责任种类及责任承担\n### 2.1过错侵权责任及其承担\n### 2.2无过错侵权责任及其承担\n### 2.3共同侵权责任及其承担\n## 3.侵权责任构成要件\n### 3.1过错侵权责任构成要件\n### 3.2无过错侵权责任构成要件\n### 3.3侵权责任构成要件的抗辩\n## 4.侵权责任免责事由\n### 4.1法定免责事由\n### 4.2约定免责事由\n### 4.3免责事由的效力与适用\n## 5.侵权责任损害赔偿\n### 5.1损害赔偿原则与范围\n### 5.2精神损害赔偿\n### 5.3损害赔偿的计算与承担\n## 6.侵权责任诉讼程序\n### 6.1诉讼主体与管辖\n### 6.2诉讼程序与证据\n### 6.3诉讼中止与终结\n## 7.民法典侵权责任编的实践应用与案例分析\n### 7.1侵权责任编在司法实践中的应用\n### 7.2经典侵权责任案例分析\n### 7.3民法典侵权责任编的完善与发展\n&quot;,&quot;templateId&quot;:&quot;rmag5z4xstrt3qh7pqi4i7zhzr&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500" y="2658731"/>
            <a:ext cx="11055350" cy="996950"/>
          </a:xfrm>
        </p:spPr>
        <p:txBody>
          <a:bodyPr vert="horz" wrap="square" lIns="91440" tIns="45720" rIns="91440" bIns="45720" anchor="b">
            <a:spAutoFit/>
          </a:bodyPr>
          <a:lstStyle/>
          <a:p>
            <a:pPr>
              <a:buNone/>
            </a:pPr>
            <a:r>
              <a:rPr lang="zh-CN" sz="6600"/>
              <a:t>民法典之侵权责任编课件</a:t>
            </a:r>
            <a:endParaRPr/>
          </a:p>
        </p:txBody>
      </p:sp>
      <p:sp>
        <p:nvSpPr>
          <p:cNvPr id="3" name="副标题 2"/>
          <p:cNvSpPr>
            <a:spLocks noGrp="1"/>
          </p:cNvSpPr>
          <p:nvPr>
            <p:ph type="subTitle" idx="1"/>
          </p:nvPr>
        </p:nvSpPr>
        <p:spPr>
          <a:xfrm>
            <a:off x="571500" y="3908901"/>
            <a:ext cx="4368800" cy="311150"/>
          </a:xfrm>
        </p:spPr>
        <p:txBody>
          <a:bodyPr wrap="none">
            <a:spAutoFit/>
          </a:bodyPr>
          <a:lstStyle/>
          <a:p>
            <a:pPr marL="0" indent="0">
              <a:buNone/>
            </a:pPr>
            <a:r>
              <a:rPr lang="en-US"/>
              <a:t> </a:t>
            </a:r>
            <a:endParaRPr lang="zh-CN" sz="1600">
              <a:solidFill>
                <a:schemeClr val="tx1">
                  <a:alpha val="40000"/>
                </a:schemeClr>
              </a:solidFill>
            </a:endParaRPr>
          </a:p>
        </p:txBody>
      </p:sp>
      <p:sp>
        <p:nvSpPr>
          <p:cNvPr id="4" name="文本占位符 20"/>
          <p:cNvSpPr txBox="1"/>
          <p:nvPr/>
        </p:nvSpPr>
        <p:spPr>
          <a:xfrm>
            <a:off x="571499" y="6170237"/>
            <a:ext cx="1758815"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a:p>
        </p:txBody>
      </p:sp>
      <p:sp>
        <p:nvSpPr>
          <p:cNvPr id="5" name="文本占位符 20"/>
          <p:cNvSpPr txBox="1"/>
          <p:nvPr/>
        </p:nvSpPr>
        <p:spPr>
          <a:xfrm>
            <a:off x="10136120" y="6170237"/>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tx1">
                    <a:lumMod val="50000"/>
                    <a:lumOff val="50000"/>
                  </a:schemeClr>
                </a:solidFill>
                <a:effectLst/>
              </a:rPr>
              <a:t> </a:t>
            </a:r>
            <a:endParaRPr kumimoji="1" lang="en-US" altLang="zh-CN" spc="80">
              <a:solidFill>
                <a:schemeClr val="tx1">
                  <a:lumMod val="50000"/>
                  <a:lumOff val="50000"/>
                </a:schemeClr>
              </a:solidFill>
            </a:endParaRPr>
          </a:p>
        </p:txBody>
      </p:sp>
      <p:cxnSp>
        <p:nvCxnSpPr>
          <p:cNvPr id="6" name="直线连接符 7"/>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7" name="" descr="{&quot;isTemplate&quot;:true,&quot;type&quot;:2}"/>
        <p:cNvGrpSpPr/>
        <p:nvPr/>
      </p:nvGrpSpPr>
      <p:grpSpPr>
        <a:xfrm>
          <a:off x="0" y="0"/>
          <a:ext cx="0" cy="0"/>
        </a:xfrm>
      </p:grpSpPr>
      <p:sp>
        <p:nvSpPr>
          <p:cNvPr id="108"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民法典侵权责任编概述</a:t>
            </a:r>
            <a:endParaRPr/>
          </a:p>
        </p:txBody>
      </p:sp>
      <p:sp>
        <p:nvSpPr>
          <p:cNvPr id="109"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01</a:t>
            </a:r>
            <a:endParaRPr lang="en-GB" sz="7200" b="0">
              <a:solidFill>
                <a:schemeClr val="accent1"/>
              </a:solidFill>
              <a:latin typeface="+mj-ea"/>
            </a:endParaRPr>
          </a:p>
        </p:txBody>
      </p:sp>
      <p:cxnSp>
        <p:nvCxnSpPr>
          <p:cNvPr id="110"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2" name="" descr="{&quot;isTemplate&quot;:true,&quot;type&quot;:3}"/>
        <p:cNvGrpSpPr/>
        <p:nvPr/>
      </p:nvGrpSpPr>
      <p:grpSpPr>
        <a:xfrm>
          <a:off x="0" y="0"/>
          <a:ext cx="0" cy="0"/>
        </a:xfrm>
      </p:grpSpPr>
      <p:grpSp>
        <p:nvGrpSpPr>
          <p:cNvPr id="233"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234" name=""/>
            <p:cNvGrpSpPr/>
            <p:nvPr/>
          </p:nvGrpSpPr>
          <p:grpSpPr>
            <a:xfrm>
              <a:off x="685801" y="3146904"/>
              <a:ext cx="4207178" cy="3287791"/>
              <a:chOff x="685801" y="3146904"/>
              <a:chExt cx="4207178" cy="3287791"/>
            </a:xfrm>
          </p:grpSpPr>
          <p:sp>
            <p:nvSpPr>
              <p:cNvPr id="235"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民法典侵权责任编是民法典的重要组成部分</a:t>
                </a:r>
                <a:endParaRPr kumimoji="1" lang="en-US" altLang="zh-CN" sz="1800" b="1">
                  <a:solidFill>
                    <a:schemeClr val="bg1"/>
                  </a:solidFill>
                  <a:latin typeface="+mj-ea"/>
                  <a:ea typeface="+mj-ea"/>
                </a:endParaRPr>
              </a:p>
            </p:txBody>
          </p:sp>
          <p:sp>
            <p:nvSpPr>
              <p:cNvPr id="236"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规定了民事主体在民事活动中的</a:t>
                </a:r>
                <a:r>
                  <a:rPr lang="zh-CN" sz="1400" b="1">
                    <a:solidFill>
                      <a:schemeClr val="tx1">
                        <a:lumMod val="50000"/>
                        <a:lumOff val="50000"/>
                        <a:alpha val="100000"/>
                      </a:schemeClr>
                    </a:solidFill>
                    <a:latin typeface="微软雅黑"/>
                    <a:ea typeface="微软雅黑"/>
                  </a:rPr>
                  <a:t>侵权责任</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保障了民事主体的</a:t>
                </a:r>
                <a:r>
                  <a:rPr lang="zh-CN" sz="1400" b="1">
                    <a:solidFill>
                      <a:schemeClr val="tx1">
                        <a:lumMod val="50000"/>
                        <a:lumOff val="50000"/>
                        <a:alpha val="100000"/>
                      </a:schemeClr>
                    </a:solidFill>
                    <a:latin typeface="微软雅黑"/>
                    <a:ea typeface="微软雅黑"/>
                  </a:rPr>
                  <a:t>合法权益</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维护了社会的</a:t>
                </a:r>
                <a:r>
                  <a:rPr lang="zh-CN" sz="1400" b="1">
                    <a:solidFill>
                      <a:schemeClr val="tx1">
                        <a:lumMod val="50000"/>
                        <a:lumOff val="50000"/>
                        <a:alpha val="100000"/>
                      </a:schemeClr>
                    </a:solidFill>
                    <a:latin typeface="微软雅黑"/>
                    <a:ea typeface="微软雅黑"/>
                  </a:rPr>
                  <a:t>公平正义</a:t>
                </a:r>
                <a:endParaRPr/>
              </a:p>
            </p:txBody>
          </p:sp>
        </p:grpSp>
        <p:grpSp>
          <p:nvGrpSpPr>
            <p:cNvPr id="237" name=""/>
            <p:cNvGrpSpPr/>
            <p:nvPr/>
          </p:nvGrpSpPr>
          <p:grpSpPr>
            <a:xfrm>
              <a:off x="4408278" y="3146904"/>
              <a:ext cx="3798485" cy="3287791"/>
              <a:chOff x="4408278" y="3146904"/>
              <a:chExt cx="3798485" cy="3287791"/>
            </a:xfrm>
          </p:grpSpPr>
          <p:sp>
            <p:nvSpPr>
              <p:cNvPr id="238"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民法典侵权责任编对侵权责任进行了详细规定</a:t>
                </a:r>
                <a:endParaRPr kumimoji="1" lang="en-US" altLang="zh-CN" sz="1800" b="1">
                  <a:solidFill>
                    <a:schemeClr val="bg1"/>
                  </a:solidFill>
                  <a:latin typeface="+mj-ea"/>
                  <a:ea typeface="+mj-ea"/>
                </a:endParaRPr>
              </a:p>
            </p:txBody>
          </p:sp>
          <p:sp>
            <p:nvSpPr>
              <p:cNvPr id="239"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明确了侵权责任的</a:t>
                </a:r>
                <a:r>
                  <a:rPr lang="zh-CN" sz="1400" b="1">
                    <a:solidFill>
                      <a:schemeClr val="tx1">
                        <a:lumMod val="50000"/>
                        <a:lumOff val="50000"/>
                        <a:alpha val="100000"/>
                      </a:schemeClr>
                    </a:solidFill>
                    <a:latin typeface="微软雅黑"/>
                    <a:ea typeface="微软雅黑"/>
                  </a:rPr>
                  <a:t>种类</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承担方式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规定了侵权责任的</a:t>
                </a:r>
                <a:r>
                  <a:rPr lang="zh-CN" sz="1400" b="1">
                    <a:solidFill>
                      <a:schemeClr val="tx1">
                        <a:lumMod val="50000"/>
                        <a:lumOff val="50000"/>
                        <a:alpha val="100000"/>
                      </a:schemeClr>
                    </a:solidFill>
                    <a:latin typeface="微软雅黑"/>
                    <a:ea typeface="微软雅黑"/>
                  </a:rPr>
                  <a:t>构成要件</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免责事由</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明确了侵权责任的</a:t>
                </a:r>
                <a:r>
                  <a:rPr lang="zh-CN" sz="1400" b="1">
                    <a:solidFill>
                      <a:schemeClr val="tx1">
                        <a:lumMod val="50000"/>
                        <a:lumOff val="50000"/>
                        <a:alpha val="100000"/>
                      </a:schemeClr>
                    </a:solidFill>
                    <a:latin typeface="微软雅黑"/>
                    <a:ea typeface="微软雅黑"/>
                  </a:rPr>
                  <a:t>损害赔偿</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诉讼程序</a:t>
                </a:r>
                <a:endParaRPr/>
              </a:p>
            </p:txBody>
          </p:sp>
        </p:grpSp>
        <p:grpSp>
          <p:nvGrpSpPr>
            <p:cNvPr id="240" name=""/>
            <p:cNvGrpSpPr/>
            <p:nvPr/>
          </p:nvGrpSpPr>
          <p:grpSpPr>
            <a:xfrm>
              <a:off x="7707715" y="3146904"/>
              <a:ext cx="3798485" cy="3287791"/>
              <a:chOff x="7707715" y="3146904"/>
              <a:chExt cx="3798485" cy="3287791"/>
            </a:xfrm>
          </p:grpSpPr>
          <p:sp>
            <p:nvSpPr>
              <p:cNvPr id="241"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民法典侵权责任编对于规范民事行为、维护社会和谐具有重要意义</a:t>
                </a:r>
                <a:endParaRPr kumimoji="1" lang="en-US" altLang="zh-CN" sz="1800" b="1">
                  <a:solidFill>
                    <a:schemeClr val="bg1"/>
                  </a:solidFill>
                  <a:latin typeface="+mj-ea"/>
                  <a:ea typeface="+mj-ea"/>
                </a:endParaRPr>
              </a:p>
            </p:txBody>
          </p:sp>
          <p:sp>
            <p:nvSpPr>
              <p:cNvPr id="242"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有助于预防和减少</a:t>
                </a:r>
                <a:r>
                  <a:rPr lang="zh-CN" sz="1400" b="1">
                    <a:solidFill>
                      <a:schemeClr val="tx1">
                        <a:lumMod val="50000"/>
                        <a:lumOff val="50000"/>
                        <a:alpha val="100000"/>
                      </a:schemeClr>
                    </a:solidFill>
                    <a:latin typeface="微软雅黑"/>
                    <a:ea typeface="微软雅黑"/>
                  </a:rPr>
                  <a:t>民事纠纷</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有助于保护</a:t>
                </a:r>
                <a:r>
                  <a:rPr lang="zh-CN" sz="1400" b="1">
                    <a:solidFill>
                      <a:schemeClr val="tx1">
                        <a:lumMod val="50000"/>
                        <a:lumOff val="50000"/>
                        <a:alpha val="100000"/>
                      </a:schemeClr>
                    </a:solidFill>
                    <a:latin typeface="微软雅黑"/>
                    <a:ea typeface="微软雅黑"/>
                  </a:rPr>
                  <a:t>民事主体</a:t>
                </a:r>
                <a:r>
                  <a:rPr lang="zh-CN" sz="1400">
                    <a:solidFill>
                      <a:schemeClr val="tx1">
                        <a:lumMod val="50000"/>
                        <a:lumOff val="50000"/>
                        <a:alpha val="100000"/>
                      </a:schemeClr>
                    </a:solidFill>
                    <a:latin typeface="微软雅黑"/>
                    <a:ea typeface="微软雅黑"/>
                  </a:rPr>
                  <a:t>的合法权益</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有助于维护</a:t>
                </a:r>
                <a:r>
                  <a:rPr lang="zh-CN" sz="1400" b="1">
                    <a:solidFill>
                      <a:schemeClr val="tx1">
                        <a:lumMod val="50000"/>
                        <a:lumOff val="50000"/>
                        <a:alpha val="100000"/>
                      </a:schemeClr>
                    </a:solidFill>
                    <a:latin typeface="微软雅黑"/>
                    <a:ea typeface="微软雅黑"/>
                  </a:rPr>
                  <a:t>社会秩序</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公平正义</a:t>
                </a:r>
                <a:endParaRPr/>
              </a:p>
            </p:txBody>
          </p:sp>
        </p:grpSp>
      </p:grpSp>
      <p:sp>
        <p:nvSpPr>
          <p:cNvPr id="243"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民法典侵权责任编的地位与作用</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9" name="" descr="{&quot;isTemplate&quot;:true,&quot;type&quot;:3}"/>
        <p:cNvGrpSpPr/>
        <p:nvPr/>
      </p:nvGrpSpPr>
      <p:grpSpPr>
        <a:xfrm>
          <a:off x="0" y="0"/>
          <a:ext cx="0" cy="0"/>
        </a:xfrm>
      </p:grpSpPr>
      <p:grpSp>
        <p:nvGrpSpPr>
          <p:cNvPr id="250"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251" name="Group 9"/>
            <p:cNvGrpSpPr/>
            <p:nvPr/>
          </p:nvGrpSpPr>
          <p:grpSpPr>
            <a:xfrm>
              <a:off x="5982796" y="1521950"/>
              <a:ext cx="5687135" cy="1523479"/>
              <a:chOff x="5982796" y="1521950"/>
              <a:chExt cx="5687135" cy="1523479"/>
            </a:xfrm>
          </p:grpSpPr>
          <p:sp>
            <p:nvSpPr>
              <p:cNvPr id="252"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过错责任原则</a:t>
                </a:r>
                <a:endParaRPr/>
              </a:p>
            </p:txBody>
          </p:sp>
          <p:sp>
            <p:nvSpPr>
              <p:cNvPr id="253"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民事主体因</a:t>
                </a:r>
                <a:r>
                  <a:rPr lang="zh-CN" sz="1400" b="1">
                    <a:solidFill>
                      <a:schemeClr val="tx1">
                        <a:alpha val="100000"/>
                      </a:schemeClr>
                    </a:solidFill>
                    <a:latin typeface="Microsoft Yahei"/>
                    <a:ea typeface="Microsoft Yahei"/>
                  </a:rPr>
                  <a:t>过错</a:t>
                </a:r>
                <a:r>
                  <a:rPr lang="zh-CN" sz="1400">
                    <a:solidFill>
                      <a:schemeClr val="tx1">
                        <a:alpha val="100000"/>
                      </a:schemeClr>
                    </a:solidFill>
                    <a:latin typeface="Microsoft Yahei"/>
                    <a:ea typeface="Microsoft Yahei"/>
                  </a:rPr>
                  <a:t>侵害他人民事权益的，应当承担侵权责任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过错责任原则体现了对</a:t>
                </a:r>
                <a:r>
                  <a:rPr lang="zh-CN" sz="1400" b="1">
                    <a:solidFill>
                      <a:schemeClr val="tx1">
                        <a:alpha val="100000"/>
                      </a:schemeClr>
                    </a:solidFill>
                    <a:latin typeface="Microsoft Yahei"/>
                    <a:ea typeface="Microsoft Yahei"/>
                  </a:rPr>
                  <a:t>行为人</a:t>
                </a:r>
                <a:r>
                  <a:rPr lang="zh-CN" sz="1400">
                    <a:solidFill>
                      <a:schemeClr val="tx1">
                        <a:alpha val="100000"/>
                      </a:schemeClr>
                    </a:solidFill>
                    <a:latin typeface="Microsoft Yahei"/>
                    <a:ea typeface="Microsoft Yahei"/>
                  </a:rPr>
                  <a:t>的</a:t>
                </a:r>
                <a:r>
                  <a:rPr lang="zh-CN" sz="1400" b="1">
                    <a:solidFill>
                      <a:schemeClr val="tx1">
                        <a:alpha val="100000"/>
                      </a:schemeClr>
                    </a:solidFill>
                    <a:latin typeface="Microsoft Yahei"/>
                    <a:ea typeface="Microsoft Yahei"/>
                  </a:rPr>
                  <a:t>惩罚</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预防</a:t>
                </a:r>
                <a:endParaRPr/>
              </a:p>
            </p:txBody>
          </p:sp>
        </p:grpSp>
        <p:grpSp>
          <p:nvGrpSpPr>
            <p:cNvPr id="254" name="Group 2"/>
            <p:cNvGrpSpPr/>
            <p:nvPr/>
          </p:nvGrpSpPr>
          <p:grpSpPr>
            <a:xfrm>
              <a:off x="5982796" y="3170591"/>
              <a:ext cx="5783287" cy="1523479"/>
              <a:chOff x="5982796" y="3170591"/>
              <a:chExt cx="5783287" cy="1523479"/>
            </a:xfrm>
          </p:grpSpPr>
          <p:sp>
            <p:nvSpPr>
              <p:cNvPr id="255"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无过错责任原则</a:t>
                </a:r>
                <a:endParaRPr/>
              </a:p>
            </p:txBody>
          </p:sp>
          <p:sp>
            <p:nvSpPr>
              <p:cNvPr id="256"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民事主体在特定情况下，即使没有过错，也应当承担侵权责任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无过错责任原则体现了对</a:t>
                </a:r>
                <a:r>
                  <a:rPr lang="zh-CN" sz="1400" b="1">
                    <a:solidFill>
                      <a:schemeClr val="tx1">
                        <a:alpha val="100000"/>
                      </a:schemeClr>
                    </a:solidFill>
                    <a:latin typeface="Microsoft Yahei"/>
                    <a:ea typeface="Microsoft Yahei"/>
                  </a:rPr>
                  <a:t>受害人</a:t>
                </a:r>
                <a:r>
                  <a:rPr lang="zh-CN" sz="1400">
                    <a:solidFill>
                      <a:schemeClr val="tx1">
                        <a:alpha val="100000"/>
                      </a:schemeClr>
                    </a:solidFill>
                    <a:latin typeface="Microsoft Yahei"/>
                    <a:ea typeface="Microsoft Yahei"/>
                  </a:rPr>
                  <a:t>的</a:t>
                </a:r>
                <a:r>
                  <a:rPr lang="zh-CN" sz="1400" b="1">
                    <a:solidFill>
                      <a:schemeClr val="tx1">
                        <a:alpha val="100000"/>
                      </a:schemeClr>
                    </a:solidFill>
                    <a:latin typeface="Microsoft Yahei"/>
                    <a:ea typeface="Microsoft Yahei"/>
                  </a:rPr>
                  <a:t>保护</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救济</a:t>
                </a:r>
                <a:endParaRPr/>
              </a:p>
            </p:txBody>
          </p:sp>
        </p:grpSp>
        <p:grpSp>
          <p:nvGrpSpPr>
            <p:cNvPr id="257" name="Group 5"/>
            <p:cNvGrpSpPr/>
            <p:nvPr/>
          </p:nvGrpSpPr>
          <p:grpSpPr>
            <a:xfrm>
              <a:off x="5982796" y="4823246"/>
              <a:ext cx="5783287" cy="1523479"/>
              <a:chOff x="5982796" y="4823246"/>
              <a:chExt cx="5783287" cy="1523479"/>
            </a:xfrm>
          </p:grpSpPr>
          <p:sp>
            <p:nvSpPr>
              <p:cNvPr id="258"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公平责任原则</a:t>
                </a:r>
                <a:endParaRPr/>
              </a:p>
            </p:txBody>
          </p:sp>
          <p:sp>
            <p:nvSpPr>
              <p:cNvPr id="259"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在当事人双方都没有过错的情况下，根据公平原则分担责任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公平责任原则体现了对</a:t>
                </a:r>
                <a:r>
                  <a:rPr lang="zh-CN" sz="1400" b="1">
                    <a:solidFill>
                      <a:schemeClr val="tx1">
                        <a:alpha val="100000"/>
                      </a:schemeClr>
                    </a:solidFill>
                    <a:latin typeface="Microsoft Yahei"/>
                    <a:ea typeface="Microsoft Yahei"/>
                  </a:rPr>
                  <a:t>公平正义</a:t>
                </a:r>
                <a:r>
                  <a:rPr lang="zh-CN" sz="1400">
                    <a:solidFill>
                      <a:schemeClr val="tx1">
                        <a:alpha val="100000"/>
                      </a:schemeClr>
                    </a:solidFill>
                    <a:latin typeface="Microsoft Yahei"/>
                    <a:ea typeface="Microsoft Yahei"/>
                  </a:rPr>
                  <a:t>的追求</a:t>
                </a:r>
                <a:endParaRPr/>
              </a:p>
            </p:txBody>
          </p:sp>
        </p:grpSp>
      </p:grpSp>
      <p:pic>
        <p:nvPicPr>
          <p:cNvPr id="260"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261"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民法典侵权责任编的基本原则</a:t>
            </a:r>
            <a:endParaRPr lang="en-US" altLang="zh-CN" sz="2800" b="1">
              <a:latin typeface="+mj-ea"/>
              <a:ea typeface="+mj-ea"/>
            </a:endParaRPr>
          </a:p>
        </p:txBody>
      </p:sp>
      <p:sp>
        <p:nvSpPr>
          <p:cNvPr id="262"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63"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64"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5" name="" descr="{&quot;isTemplate&quot;:true,&quot;type&quot;:3}"/>
        <p:cNvGrpSpPr/>
        <p:nvPr/>
      </p:nvGrpSpPr>
      <p:grpSpPr>
        <a:xfrm>
          <a:off x="0" y="0"/>
          <a:ext cx="0" cy="0"/>
        </a:xfrm>
      </p:grpSpPr>
      <p:grpSp>
        <p:nvGrpSpPr>
          <p:cNvPr id="266" name="" descr="{&quot;isTemplate&quot;:true,&quot;type&quot;:&quot;list&quot;,&quot;alignment&quot;:&quot;left&quot;,&quot;alignmentVertical&quot;:&quot;top&quot;,&quot;canOmit&quot;:false,&quot;scalable&quot;:false,&quot;minItemsCount&quot;:-1}"/>
          <p:cNvGrpSpPr/>
          <p:nvPr/>
        </p:nvGrpSpPr>
        <p:grpSpPr>
          <a:xfrm>
            <a:off x="996217" y="2144759"/>
            <a:ext cx="10199566" cy="4458640"/>
            <a:chOff x="996217" y="2144759"/>
            <a:chExt cx="10199566" cy="4458640"/>
          </a:xfrm>
        </p:grpSpPr>
        <p:grpSp>
          <p:nvGrpSpPr>
            <p:cNvPr id="267" name=""/>
            <p:cNvGrpSpPr/>
            <p:nvPr/>
          </p:nvGrpSpPr>
          <p:grpSpPr>
            <a:xfrm>
              <a:off x="996217" y="2144759"/>
              <a:ext cx="2880000" cy="4458640"/>
              <a:chOff x="996217" y="2144759"/>
              <a:chExt cx="2880000" cy="4458640"/>
            </a:xfrm>
          </p:grpSpPr>
          <p:sp>
            <p:nvSpPr>
              <p:cNvPr id="268" name="椭圆 10" descr="{&quot;isTemplate&quot;:true,&quot;type&quot;:&quot;title&quot;,&quot;canOmit&quot;:false,&quot;range&quot;:0}"/>
              <p:cNvSpPr>
                <a:spLocks noChangeAspect="1"/>
              </p:cNvSpPr>
              <p:nvPr/>
            </p:nvSpPr>
            <p:spPr>
              <a:xfrm>
                <a:off x="996217" y="2144759"/>
                <a:ext cx="2880000" cy="288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民法典侵权责任编适用于自然人、法人和非法人组织</a:t>
                </a:r>
                <a:endParaRPr kumimoji="1" lang="en-US" altLang="zh-CN" sz="2200" b="1">
                  <a:solidFill>
                    <a:schemeClr val="bg1"/>
                  </a:solidFill>
                  <a:latin typeface="+mj-ea"/>
                  <a:ea typeface="+mj-ea"/>
                </a:endParaRPr>
              </a:p>
            </p:txBody>
          </p:sp>
          <p:sp>
            <p:nvSpPr>
              <p:cNvPr id="269" name="Tencent" descr="{&quot;isTemplate&quot;:true,&quot;type&quot;:&quot;content&quot;,&quot;canOmit&quot;:true,&quot;range&quot;:0}"/>
              <p:cNvSpPr txBox="1"/>
              <p:nvPr/>
            </p:nvSpPr>
            <p:spPr>
              <a:xfrm>
                <a:off x="1176217" y="5561464"/>
                <a:ext cx="2520000" cy="104193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这些主体在民事活动中侵害他人民事权益的，应当承担侵权责任</a:t>
                </a:r>
                <a:endParaRPr/>
              </a:p>
            </p:txBody>
          </p:sp>
          <p:sp>
            <p:nvSpPr>
              <p:cNvPr id="270" name="Tencent"/>
              <p:cNvSpPr/>
              <p:nvPr/>
            </p:nvSpPr>
            <p:spPr>
              <a:xfrm>
                <a:off x="2185187"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1"/>
                    </a:solidFill>
                    <a:latin typeface="+mj-ea"/>
                    <a:ea typeface="+mj-ea"/>
                  </a:rPr>
                  <a:t>01</a:t>
                </a:r>
                <a:endParaRPr/>
              </a:p>
            </p:txBody>
          </p:sp>
        </p:grpSp>
        <p:grpSp>
          <p:nvGrpSpPr>
            <p:cNvPr id="271" name=""/>
            <p:cNvGrpSpPr/>
            <p:nvPr/>
          </p:nvGrpSpPr>
          <p:grpSpPr>
            <a:xfrm>
              <a:off x="4656000" y="2144759"/>
              <a:ext cx="2880000" cy="4458640"/>
              <a:chOff x="4656000" y="2144759"/>
              <a:chExt cx="2880000" cy="4458640"/>
            </a:xfrm>
          </p:grpSpPr>
          <p:sp>
            <p:nvSpPr>
              <p:cNvPr id="272" name="椭圆 11" descr="{&quot;isTemplate&quot;:true,&quot;type&quot;:&quot;title&quot;,&quot;canOmit&quot;:false,&quot;range&quot;:0}"/>
              <p:cNvSpPr>
                <a:spLocks noChangeAspect="1"/>
              </p:cNvSpPr>
              <p:nvPr/>
            </p:nvSpPr>
            <p:spPr>
              <a:xfrm>
                <a:off x="4656000" y="2144759"/>
                <a:ext cx="2880000" cy="288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民法典侵权责任编适用于侵害民事权益的行为</a:t>
                </a:r>
                <a:endParaRPr kumimoji="1" lang="en-US" altLang="zh-CN" sz="2200" b="1">
                  <a:solidFill>
                    <a:schemeClr val="bg1"/>
                  </a:solidFill>
                  <a:latin typeface="+mj-ea"/>
                  <a:ea typeface="+mj-ea"/>
                </a:endParaRPr>
              </a:p>
            </p:txBody>
          </p:sp>
          <p:sp>
            <p:nvSpPr>
              <p:cNvPr id="273" name="Tencent" descr="{&quot;isTemplate&quot;:true,&quot;type&quot;:&quot;content&quot;,&quot;canOmit&quot;:true,&quot;range&quot;:0}"/>
              <p:cNvSpPr txBox="1"/>
              <p:nvPr/>
            </p:nvSpPr>
            <p:spPr>
              <a:xfrm>
                <a:off x="4836000" y="5561464"/>
                <a:ext cx="2520000" cy="104193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包括侵害</a:t>
                </a:r>
                <a:r>
                  <a:rPr lang="zh-CN" sz="1400" b="1">
                    <a:solidFill>
                      <a:schemeClr val="tx1">
                        <a:lumMod val="50000"/>
                        <a:lumOff val="50000"/>
                        <a:alpha val="100000"/>
                      </a:schemeClr>
                    </a:solidFill>
                    <a:latin typeface="Microsoft YaHei"/>
                    <a:ea typeface="Microsoft YaHei"/>
                  </a:rPr>
                  <a:t>财产权益</a:t>
                </a:r>
                <a:r>
                  <a:rPr lang="zh-CN" sz="1400">
                    <a:solidFill>
                      <a:schemeClr val="tx1">
                        <a:lumMod val="50000"/>
                        <a:lumOff val="50000"/>
                        <a:alpha val="100000"/>
                      </a:schemeClr>
                    </a:solidFill>
                    <a:latin typeface="Microsoft YaHei"/>
                    <a:ea typeface="Microsoft YaHei"/>
                  </a:rPr>
                  <a:t>、</a:t>
                </a:r>
                <a:r>
                  <a:rPr lang="zh-CN" sz="1400" b="1">
                    <a:solidFill>
                      <a:schemeClr val="tx1">
                        <a:lumMod val="50000"/>
                        <a:lumOff val="50000"/>
                        <a:alpha val="100000"/>
                      </a:schemeClr>
                    </a:solidFill>
                    <a:latin typeface="Microsoft YaHei"/>
                    <a:ea typeface="Microsoft YaHei"/>
                  </a:rPr>
                  <a:t>人身权益</a:t>
                </a:r>
                <a:r>
                  <a:rPr lang="zh-CN" sz="1400">
                    <a:solidFill>
                      <a:schemeClr val="tx1">
                        <a:lumMod val="50000"/>
                        <a:lumOff val="50000"/>
                        <a:alpha val="100000"/>
                      </a:schemeClr>
                    </a:solidFill>
                    <a:latin typeface="Microsoft YaHei"/>
                    <a:ea typeface="Microsoft YaHei"/>
                  </a:rPr>
                  <a:t>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这些行为应当承担侵权责任</a:t>
                </a:r>
                <a:endParaRPr/>
              </a:p>
            </p:txBody>
          </p:sp>
          <p:sp>
            <p:nvSpPr>
              <p:cNvPr id="274" name="Tencent"/>
              <p:cNvSpPr/>
              <p:nvPr/>
            </p:nvSpPr>
            <p:spPr>
              <a:xfrm>
                <a:off x="5844970"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2"/>
                    </a:solidFill>
                    <a:latin typeface="+mj-ea"/>
                    <a:ea typeface="+mj-ea"/>
                  </a:rPr>
                  <a:t>02</a:t>
                </a:r>
                <a:endParaRPr/>
              </a:p>
            </p:txBody>
          </p:sp>
        </p:grpSp>
        <p:grpSp>
          <p:nvGrpSpPr>
            <p:cNvPr id="275" name=""/>
            <p:cNvGrpSpPr/>
            <p:nvPr/>
          </p:nvGrpSpPr>
          <p:grpSpPr>
            <a:xfrm>
              <a:off x="8315783" y="2144759"/>
              <a:ext cx="2880000" cy="4458640"/>
              <a:chOff x="8315783" y="2144759"/>
              <a:chExt cx="2880000" cy="4458640"/>
            </a:xfrm>
          </p:grpSpPr>
          <p:sp>
            <p:nvSpPr>
              <p:cNvPr id="276" name="椭圆 12" descr="{&quot;isTemplate&quot;:true,&quot;type&quot;:&quot;title&quot;,&quot;canOmit&quot;:false,&quot;range&quot;:0}"/>
              <p:cNvSpPr>
                <a:spLocks noChangeAspect="1"/>
              </p:cNvSpPr>
              <p:nvPr/>
            </p:nvSpPr>
            <p:spPr>
              <a:xfrm>
                <a:off x="8315783" y="2144759"/>
                <a:ext cx="2880000" cy="2880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民法典侵权责任编还适用于特定领域的侵权责任</a:t>
                </a:r>
                <a:endParaRPr kumimoji="1" lang="en-US" altLang="zh-CN" sz="2200" b="1">
                  <a:solidFill>
                    <a:schemeClr val="bg1"/>
                  </a:solidFill>
                  <a:latin typeface="+mj-ea"/>
                  <a:ea typeface="+mj-ea"/>
                </a:endParaRPr>
              </a:p>
            </p:txBody>
          </p:sp>
          <p:sp>
            <p:nvSpPr>
              <p:cNvPr id="277" name="Tencent" descr="{&quot;isTemplate&quot;:true,&quot;type&quot;:&quot;content&quot;,&quot;canOmit&quot;:true,&quot;range&quot;:0}"/>
              <p:cNvSpPr txBox="1"/>
              <p:nvPr/>
            </p:nvSpPr>
            <p:spPr>
              <a:xfrm>
                <a:off x="8495783" y="5561464"/>
                <a:ext cx="2520000" cy="104193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如</a:t>
                </a:r>
                <a:r>
                  <a:rPr lang="zh-CN" sz="1400" b="1">
                    <a:solidFill>
                      <a:schemeClr val="tx1">
                        <a:lumMod val="50000"/>
                        <a:lumOff val="50000"/>
                        <a:alpha val="100000"/>
                      </a:schemeClr>
                    </a:solidFill>
                    <a:latin typeface="Microsoft YaHei"/>
                    <a:ea typeface="Microsoft YaHei"/>
                  </a:rPr>
                  <a:t>环境污染</a:t>
                </a:r>
                <a:r>
                  <a:rPr lang="zh-CN" sz="1400">
                    <a:solidFill>
                      <a:schemeClr val="tx1">
                        <a:lumMod val="50000"/>
                        <a:lumOff val="50000"/>
                        <a:alpha val="100000"/>
                      </a:schemeClr>
                    </a:solidFill>
                    <a:latin typeface="Microsoft YaHei"/>
                    <a:ea typeface="Microsoft YaHei"/>
                  </a:rPr>
                  <a:t>、</a:t>
                </a:r>
                <a:r>
                  <a:rPr lang="zh-CN" sz="1400" b="1">
                    <a:solidFill>
                      <a:schemeClr val="tx1">
                        <a:lumMod val="50000"/>
                        <a:lumOff val="50000"/>
                        <a:alpha val="100000"/>
                      </a:schemeClr>
                    </a:solidFill>
                    <a:latin typeface="Microsoft YaHei"/>
                    <a:ea typeface="Microsoft YaHei"/>
                  </a:rPr>
                  <a:t>产品责任</a:t>
                </a:r>
                <a:r>
                  <a:rPr lang="zh-CN" sz="1400">
                    <a:solidFill>
                      <a:schemeClr val="tx1">
                        <a:lumMod val="50000"/>
                        <a:lumOff val="50000"/>
                        <a:alpha val="100000"/>
                      </a:schemeClr>
                    </a:solidFill>
                    <a:latin typeface="Microsoft YaHei"/>
                    <a:ea typeface="Microsoft YaHei"/>
                  </a:rPr>
                  <a:t>、</a:t>
                </a:r>
                <a:r>
                  <a:rPr lang="zh-CN" sz="1400" b="1">
                    <a:solidFill>
                      <a:schemeClr val="tx1">
                        <a:lumMod val="50000"/>
                        <a:lumOff val="50000"/>
                        <a:alpha val="100000"/>
                      </a:schemeClr>
                    </a:solidFill>
                    <a:latin typeface="Microsoft YaHei"/>
                    <a:ea typeface="Microsoft YaHei"/>
                  </a:rPr>
                  <a:t>网络侵权</a:t>
                </a:r>
                <a:r>
                  <a:rPr lang="zh-CN" sz="1400">
                    <a:solidFill>
                      <a:schemeClr val="tx1">
                        <a:lumMod val="50000"/>
                        <a:lumOff val="50000"/>
                        <a:alpha val="100000"/>
                      </a:schemeClr>
                    </a:solidFill>
                    <a:latin typeface="Microsoft YaHei"/>
                    <a:ea typeface="Microsoft YaHei"/>
                  </a:rPr>
                  <a:t>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这些领域的侵权责任适用民法典侵权责任编的规定</a:t>
                </a:r>
                <a:endParaRPr/>
              </a:p>
            </p:txBody>
          </p:sp>
          <p:sp>
            <p:nvSpPr>
              <p:cNvPr id="278" name="Tencent"/>
              <p:cNvSpPr/>
              <p:nvPr/>
            </p:nvSpPr>
            <p:spPr>
              <a:xfrm>
                <a:off x="9504753"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3"/>
                    </a:solidFill>
                    <a:latin typeface="+mj-ea"/>
                    <a:ea typeface="+mj-ea"/>
                  </a:rPr>
                  <a:t>03</a:t>
                </a:r>
                <a:endParaRPr/>
              </a:p>
            </p:txBody>
          </p:sp>
        </p:grpSp>
      </p:grpSp>
      <p:sp>
        <p:nvSpPr>
          <p:cNvPr id="279"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3600" b="1">
                <a:latin typeface="微软雅黑"/>
                <a:ea typeface="微软雅黑"/>
              </a:rPr>
              <a:t>民法典侵权责任编的适用范围</a:t>
            </a:r>
            <a:endParaRPr lang="en-US" sz="3600" b="1">
              <a:latin typeface="微软雅黑"/>
              <a:ea typeface="微软雅黑"/>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80" name="" descr="{&quot;isTemplate&quot;:true,&quot;type&quot;:2}"/>
        <p:cNvGrpSpPr/>
        <p:nvPr/>
      </p:nvGrpSpPr>
      <p:grpSpPr>
        <a:xfrm>
          <a:off x="0" y="0"/>
          <a:ext cx="0" cy="0"/>
        </a:xfrm>
      </p:grpSpPr>
      <p:sp>
        <p:nvSpPr>
          <p:cNvPr id="281"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侵权责任种类及责任承担</a:t>
            </a:r>
            <a:endParaRPr/>
          </a:p>
        </p:txBody>
      </p:sp>
      <p:sp>
        <p:nvSpPr>
          <p:cNvPr id="282"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02</a:t>
            </a:r>
            <a:endParaRPr lang="en-GB" sz="7200" b="0">
              <a:solidFill>
                <a:schemeClr val="accent1"/>
              </a:solidFill>
              <a:latin typeface="+mj-ea"/>
            </a:endParaRPr>
          </a:p>
        </p:txBody>
      </p:sp>
      <p:cxnSp>
        <p:nvCxnSpPr>
          <p:cNvPr id="283"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84" name="" descr="{&quot;isTemplate&quot;:true,&quot;type&quot;:3}"/>
        <p:cNvGrpSpPr/>
        <p:nvPr/>
      </p:nvGrpSpPr>
      <p:grpSpPr>
        <a:xfrm>
          <a:off x="0" y="0"/>
          <a:ext cx="0" cy="0"/>
        </a:xfrm>
      </p:grpSpPr>
      <p:sp>
        <p:nvSpPr>
          <p:cNvPr id="285"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286"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过错侵权责任及其承担</a:t>
            </a:r>
            <a:endParaRPr lang="en-US" sz="3600" b="1">
              <a:latin typeface="微软雅黑"/>
              <a:ea typeface="微软雅黑"/>
            </a:endParaRPr>
          </a:p>
        </p:txBody>
      </p:sp>
      <p:sp>
        <p:nvSpPr>
          <p:cNvPr id="287"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过错侵权责任是指行为人因</a:t>
            </a:r>
            <a:r>
              <a:rPr lang="zh-CN" sz="1400" b="1" spc="300">
                <a:solidFill>
                  <a:schemeClr val="tx1">
                    <a:lumMod val="50000"/>
                    <a:lumOff val="50000"/>
                    <a:alpha val="100000"/>
                  </a:schemeClr>
                </a:solidFill>
                <a:latin typeface="微软雅黑"/>
                <a:ea typeface="微软雅黑"/>
              </a:rPr>
              <a:t>过错</a:t>
            </a:r>
            <a:r>
              <a:rPr lang="zh-CN" sz="1400" spc="300">
                <a:solidFill>
                  <a:schemeClr val="tx1">
                    <a:lumMod val="50000"/>
                    <a:lumOff val="50000"/>
                    <a:alpha val="100000"/>
                  </a:schemeClr>
                </a:solidFill>
                <a:latin typeface="微软雅黑"/>
                <a:ea typeface="微软雅黑"/>
              </a:rPr>
              <a:t>侵害他人民事权益的，应当承担的侵权责任</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过错侵权责任的承担方式</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停止侵害</a:t>
            </a:r>
            <a:r>
              <a:rPr lang="zh-CN" sz="1400" spc="300">
                <a:solidFill>
                  <a:schemeClr val="tx1">
                    <a:lumMod val="50000"/>
                    <a:lumOff val="50000"/>
                    <a:alpha val="100000"/>
                  </a:schemeClr>
                </a:solidFill>
                <a:latin typeface="微软雅黑"/>
                <a:ea typeface="微软雅黑"/>
              </a:rPr>
              <a:t>：行为人应当立即停止侵害他人民事权益的行为</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消除影响</a:t>
            </a:r>
            <a:r>
              <a:rPr lang="zh-CN" sz="1400" spc="300">
                <a:solidFill>
                  <a:schemeClr val="tx1">
                    <a:lumMod val="50000"/>
                    <a:lumOff val="50000"/>
                    <a:alpha val="100000"/>
                  </a:schemeClr>
                </a:solidFill>
                <a:latin typeface="微软雅黑"/>
                <a:ea typeface="微软雅黑"/>
              </a:rPr>
              <a:t>：行为人应当采取必要措施消除对他人民事权益造成的影响</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赔礼道歉</a:t>
            </a:r>
            <a:r>
              <a:rPr lang="zh-CN" sz="1400" spc="300">
                <a:solidFill>
                  <a:schemeClr val="tx1">
                    <a:lumMod val="50000"/>
                    <a:lumOff val="50000"/>
                    <a:alpha val="100000"/>
                  </a:schemeClr>
                </a:solidFill>
                <a:latin typeface="微软雅黑"/>
                <a:ea typeface="微软雅黑"/>
              </a:rPr>
              <a:t>：行为人应当向他人民事权益被侵害人赔礼道歉</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赔偿损失</a:t>
            </a:r>
            <a:r>
              <a:rPr lang="zh-CN" sz="1400" spc="300">
                <a:solidFill>
                  <a:schemeClr val="tx1">
                    <a:lumMod val="50000"/>
                    <a:lumOff val="50000"/>
                    <a:alpha val="100000"/>
                  </a:schemeClr>
                </a:solidFill>
                <a:latin typeface="微软雅黑"/>
                <a:ea typeface="微软雅黑"/>
              </a:rPr>
              <a:t>：行为人应当赔偿他人民事权益被侵害人因此遭受的损失</a:t>
            </a:r>
            <a:endParaRPr/>
          </a:p>
        </p:txBody>
      </p:sp>
      <p:cxnSp>
        <p:nvCxnSpPr>
          <p:cNvPr id="288"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89"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0" name="" descr="{&quot;isTemplate&quot;:true,&quot;type&quot;:3}"/>
        <p:cNvGrpSpPr/>
        <p:nvPr/>
      </p:nvGrpSpPr>
      <p:grpSpPr>
        <a:xfrm>
          <a:off x="0" y="0"/>
          <a:ext cx="0" cy="0"/>
        </a:xfrm>
      </p:grpSpPr>
      <p:sp>
        <p:nvSpPr>
          <p:cNvPr id="291"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无过错侵权责任及其承担</a:t>
            </a:r>
            <a:endParaRPr lang="en-US" sz="3600" b="1">
              <a:latin typeface="微软雅黑"/>
              <a:ea typeface="微软雅黑"/>
            </a:endParaRPr>
          </a:p>
        </p:txBody>
      </p:sp>
      <p:sp>
        <p:nvSpPr>
          <p:cNvPr id="292"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无过错侵权责任是指行为人虽然没有过错，但仍然需要承担侵权责任的情形</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无过错侵权责任的承担方式</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停止侵害</a:t>
            </a:r>
            <a:r>
              <a:rPr lang="zh-CN" sz="1400" spc="300">
                <a:solidFill>
                  <a:schemeClr val="tx1">
                    <a:lumMod val="50000"/>
                    <a:lumOff val="50000"/>
                    <a:alpha val="100000"/>
                  </a:schemeClr>
                </a:solidFill>
                <a:latin typeface="微软雅黑"/>
                <a:ea typeface="微软雅黑"/>
              </a:rPr>
              <a:t>：行为人应当立即停止侵害他人民事权益的行为</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消除影响</a:t>
            </a:r>
            <a:r>
              <a:rPr lang="zh-CN" sz="1400" spc="300">
                <a:solidFill>
                  <a:schemeClr val="tx1">
                    <a:lumMod val="50000"/>
                    <a:lumOff val="50000"/>
                    <a:alpha val="100000"/>
                  </a:schemeClr>
                </a:solidFill>
                <a:latin typeface="微软雅黑"/>
                <a:ea typeface="微软雅黑"/>
              </a:rPr>
              <a:t>：行为人应当采取必要措施消除对他人民事权益造成的影响</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赔礼道歉</a:t>
            </a:r>
            <a:r>
              <a:rPr lang="zh-CN" sz="1400" spc="300">
                <a:solidFill>
                  <a:schemeClr val="tx1">
                    <a:lumMod val="50000"/>
                    <a:lumOff val="50000"/>
                    <a:alpha val="100000"/>
                  </a:schemeClr>
                </a:solidFill>
                <a:latin typeface="微软雅黑"/>
                <a:ea typeface="微软雅黑"/>
              </a:rPr>
              <a:t>：行为人应当向他人民事权益被侵害人赔礼道歉</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赔偿损失</a:t>
            </a:r>
            <a:r>
              <a:rPr lang="zh-CN" sz="1400" spc="300">
                <a:solidFill>
                  <a:schemeClr val="tx1">
                    <a:lumMod val="50000"/>
                    <a:lumOff val="50000"/>
                    <a:alpha val="100000"/>
                  </a:schemeClr>
                </a:solidFill>
                <a:latin typeface="微软雅黑"/>
                <a:ea typeface="微软雅黑"/>
              </a:rPr>
              <a:t>：行为人应当赔偿他人民事权益被侵害人因此遭受的损失</a:t>
            </a:r>
            <a:endParaRPr/>
          </a:p>
        </p:txBody>
      </p:sp>
      <p:cxnSp>
        <p:nvCxnSpPr>
          <p:cNvPr id="293"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94"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5" name="" descr="{&quot;isTemplate&quot;:true,&quot;type&quot;:3}"/>
        <p:cNvGrpSpPr/>
        <p:nvPr/>
      </p:nvGrpSpPr>
      <p:grpSpPr>
        <a:xfrm>
          <a:off x="0" y="0"/>
          <a:ext cx="0" cy="0"/>
        </a:xfrm>
      </p:grpSpPr>
      <p:sp>
        <p:nvSpPr>
          <p:cNvPr id="296"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297"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共同侵权责任及其承担</a:t>
            </a:r>
            <a:endParaRPr lang="en-US" sz="3600" b="1">
              <a:latin typeface="微软雅黑"/>
              <a:ea typeface="微软雅黑"/>
            </a:endParaRPr>
          </a:p>
        </p:txBody>
      </p:sp>
      <p:sp>
        <p:nvSpPr>
          <p:cNvPr id="298"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共同侵权责任是指两个或两个以上的行为人共同侵害他人民事权益的，应当承担的侵权责任</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共同侵权责任的承担方式</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停止侵害</a:t>
            </a:r>
            <a:r>
              <a:rPr lang="zh-CN" sz="1400" spc="300">
                <a:solidFill>
                  <a:schemeClr val="tx1">
                    <a:lumMod val="50000"/>
                    <a:lumOff val="50000"/>
                    <a:alpha val="100000"/>
                  </a:schemeClr>
                </a:solidFill>
                <a:latin typeface="微软雅黑"/>
                <a:ea typeface="微软雅黑"/>
              </a:rPr>
              <a:t>：各行为人应当立即停止侵害他人民事权益的行为</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消除影响</a:t>
            </a:r>
            <a:r>
              <a:rPr lang="zh-CN" sz="1400" spc="300">
                <a:solidFill>
                  <a:schemeClr val="tx1">
                    <a:lumMod val="50000"/>
                    <a:lumOff val="50000"/>
                    <a:alpha val="100000"/>
                  </a:schemeClr>
                </a:solidFill>
                <a:latin typeface="微软雅黑"/>
                <a:ea typeface="微软雅黑"/>
              </a:rPr>
              <a:t>：各行为人应当采取必要措施消除对他人民事权益造成的影响</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赔礼道歉</a:t>
            </a:r>
            <a:r>
              <a:rPr lang="zh-CN" sz="1400" spc="300">
                <a:solidFill>
                  <a:schemeClr val="tx1">
                    <a:lumMod val="50000"/>
                    <a:lumOff val="50000"/>
                    <a:alpha val="100000"/>
                  </a:schemeClr>
                </a:solidFill>
                <a:latin typeface="微软雅黑"/>
                <a:ea typeface="微软雅黑"/>
              </a:rPr>
              <a:t>：各行为人应当向他人民事权益被侵害人赔礼道歉</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赔偿损失</a:t>
            </a:r>
            <a:r>
              <a:rPr lang="zh-CN" sz="1400" spc="300">
                <a:solidFill>
                  <a:schemeClr val="tx1">
                    <a:lumMod val="50000"/>
                    <a:lumOff val="50000"/>
                    <a:alpha val="100000"/>
                  </a:schemeClr>
                </a:solidFill>
                <a:latin typeface="微软雅黑"/>
                <a:ea typeface="微软雅黑"/>
              </a:rPr>
              <a:t>：各行为人应当赔偿他人民事权益被侵害人因此遭受的损失</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连带责任</a:t>
            </a:r>
            <a:r>
              <a:rPr lang="zh-CN" sz="1400" spc="300">
                <a:solidFill>
                  <a:schemeClr val="tx1">
                    <a:lumMod val="50000"/>
                    <a:lumOff val="50000"/>
                    <a:alpha val="100000"/>
                  </a:schemeClr>
                </a:solidFill>
                <a:latin typeface="微软雅黑"/>
                <a:ea typeface="微软雅黑"/>
              </a:rPr>
              <a:t>：各行为人应当承担连带赔偿责任</a:t>
            </a:r>
            <a:endParaRPr/>
          </a:p>
        </p:txBody>
      </p:sp>
      <p:cxnSp>
        <p:nvCxnSpPr>
          <p:cNvPr id="299"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300"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侵权责任构成要件</a:t>
            </a:r>
            <a:endParaRPr/>
          </a:p>
        </p:txBody>
      </p:sp>
      <p:sp>
        <p:nvSpPr>
          <p:cNvPr id="9"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03</a:t>
            </a:r>
            <a:endParaRPr lang="en-GB" sz="7200" b="0">
              <a:solidFill>
                <a:schemeClr val="accent1"/>
              </a:solidFill>
              <a:latin typeface="+mj-ea"/>
            </a:endParaRPr>
          </a:p>
        </p:txBody>
      </p:sp>
      <p:cxnSp>
        <p:nvCxnSpPr>
          <p:cNvPr id="10"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 name="" descr="{&quot;isTemplate&quot;:true,&quot;type&quot;:3}"/>
        <p:cNvGrpSpPr/>
        <p:nvPr/>
      </p:nvGrpSpPr>
      <p:grpSpPr>
        <a:xfrm>
          <a:off x="0" y="0"/>
          <a:ext cx="0" cy="0"/>
        </a:xfrm>
      </p:grpSpPr>
      <p:cxnSp>
        <p:nvCxnSpPr>
          <p:cNvPr id="12" name="Connector 2"/>
          <p:cNvCxnSpPr/>
          <p:nvPr/>
        </p:nvCxnSpPr>
        <p:spPr>
          <a:xfrm flipH="1">
            <a:off x="1209188" y="1653698"/>
            <a:ext cx="0" cy="5250485"/>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3" name="AutoShape 4"/>
          <p:cNvSpPr/>
          <p:nvPr/>
        </p:nvSpPr>
        <p:spPr>
          <a:xfrm>
            <a:off x="988282" y="1447432"/>
            <a:ext cx="439305" cy="439305"/>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14" name="Group 700" descr="{&quot;isTemplate&quot;:true,&quot;type&quot;:&quot;list&quot;,&quot;alignment&quot;:&quot;left&quot;,&quot;alignmentVertical&quot;:&quot;top&quot;,&quot;canOmit&quot;:false,&quot;scalable&quot;:false,&quot;minItemsCount&quot;:-1}"/>
          <p:cNvGrpSpPr/>
          <p:nvPr/>
        </p:nvGrpSpPr>
        <p:grpSpPr>
          <a:xfrm>
            <a:off x="2152036" y="1278744"/>
            <a:ext cx="9189734" cy="5185757"/>
            <a:chOff x="2152036" y="1278744"/>
            <a:chExt cx="9189734" cy="5185757"/>
          </a:xfrm>
        </p:grpSpPr>
        <p:grpSp>
          <p:nvGrpSpPr>
            <p:cNvPr id="15" name="Group 701"/>
            <p:cNvGrpSpPr/>
            <p:nvPr/>
          </p:nvGrpSpPr>
          <p:grpSpPr>
            <a:xfrm>
              <a:off x="2152036" y="1278744"/>
              <a:ext cx="9189734" cy="1690603"/>
              <a:chOff x="2152036" y="1278765"/>
              <a:chExt cx="9189734" cy="1690603"/>
            </a:xfrm>
          </p:grpSpPr>
          <p:sp>
            <p:nvSpPr>
              <p:cNvPr id="16" name="AutoShape 5"/>
              <p:cNvSpPr/>
              <p:nvPr/>
            </p:nvSpPr>
            <p:spPr>
              <a:xfrm>
                <a:off x="2152036" y="1308906"/>
                <a:ext cx="9189734" cy="644550"/>
              </a:xfrm>
              <a:prstGeom prst="round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TextBox 11" descr="{&quot;isTemplate&quot;:true,&quot;type&quot;:&quot;title&quot;,&quot;canOmit&quot;:false,&quot;range&quot;:0}"/>
              <p:cNvSpPr txBox="1"/>
              <p:nvPr/>
            </p:nvSpPr>
            <p:spPr>
              <a:xfrm>
                <a:off x="2373184" y="1278765"/>
                <a:ext cx="7156450" cy="698500"/>
              </a:xfrm>
              <a:prstGeom prst="rect">
                <a:avLst/>
              </a:prstGeom>
            </p:spPr>
            <p:txBody>
              <a:bodyPr vert="horz" wrap="square" lIns="123825" tIns="123825" rIns="57150" bIns="123825" rtlCol="0" anchor="ctr"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sz="2000" b="1">
                    <a:solidFill>
                      <a:srgbClr val="FFFFFF">
                        <a:alpha val="100000"/>
                      </a:srgbClr>
                    </a:solidFill>
                    <a:latin typeface="Microsoft Yahei"/>
                    <a:ea typeface="Microsoft Yahei"/>
                  </a:rPr>
                  <a:t>行为人具有过错</a:t>
                </a:r>
                <a:endParaRPr/>
              </a:p>
            </p:txBody>
          </p:sp>
          <p:sp>
            <p:nvSpPr>
              <p:cNvPr id="18" name="TextBox 12" descr="{&quot;isTemplate&quot;:true,&quot;type&quot;:&quot;content&quot;,&quot;canOmit&quot;:false,&quot;range&quot;:0}"/>
              <p:cNvSpPr txBox="1"/>
              <p:nvPr/>
            </p:nvSpPr>
            <p:spPr>
              <a:xfrm>
                <a:off x="2272823" y="2048316"/>
                <a:ext cx="8972550" cy="921052"/>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过错是指行为人违反法律、行政法规的规定或者违反公序良俗的行为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过错是行为人承担侵权责任的</a:t>
                </a:r>
                <a:r>
                  <a:rPr lang="zh-CN" sz="1400" b="1">
                    <a:solidFill>
                      <a:schemeClr val="tx1">
                        <a:alpha val="100000"/>
                      </a:schemeClr>
                    </a:solidFill>
                    <a:latin typeface="Microsoft Yahei"/>
                    <a:ea typeface="Microsoft Yahei"/>
                  </a:rPr>
                  <a:t>主观要件</a:t>
                </a:r>
                <a:endParaRPr/>
              </a:p>
            </p:txBody>
          </p:sp>
        </p:grpSp>
        <p:grpSp>
          <p:nvGrpSpPr>
            <p:cNvPr id="19" name="Group 706"/>
            <p:cNvGrpSpPr/>
            <p:nvPr/>
          </p:nvGrpSpPr>
          <p:grpSpPr>
            <a:xfrm>
              <a:off x="2152036" y="3040683"/>
              <a:ext cx="9189734" cy="1665398"/>
              <a:chOff x="2152036" y="3040683"/>
              <a:chExt cx="9189734" cy="1665398"/>
            </a:xfrm>
          </p:grpSpPr>
          <p:sp>
            <p:nvSpPr>
              <p:cNvPr id="20" name="AutoShape 7"/>
              <p:cNvSpPr/>
              <p:nvPr/>
            </p:nvSpPr>
            <p:spPr>
              <a:xfrm>
                <a:off x="2152036" y="3067327"/>
                <a:ext cx="9189734" cy="644550"/>
              </a:xfrm>
              <a:prstGeom prst="round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TextBox 13" descr="{&quot;isTemplate&quot;:true,&quot;type&quot;:&quot;title&quot;,&quot;canOmit&quot;:false,&quot;range&quot;:0}"/>
              <p:cNvSpPr txBox="1"/>
              <p:nvPr/>
            </p:nvSpPr>
            <p:spPr>
              <a:xfrm>
                <a:off x="2393609" y="3040683"/>
                <a:ext cx="7156450" cy="698500"/>
              </a:xfrm>
              <a:prstGeom prst="rect">
                <a:avLst/>
              </a:prstGeom>
            </p:spPr>
            <p:txBody>
              <a:bodyPr vert="horz" wrap="square" lIns="123825" tIns="123825" rIns="57150" bIns="123825" rtlCol="0" anchor="ctr"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sz="2000" b="1">
                    <a:solidFill>
                      <a:srgbClr val="FFFFFF">
                        <a:alpha val="100000"/>
                      </a:srgbClr>
                    </a:solidFill>
                    <a:latin typeface="Microsoft Yahei"/>
                    <a:ea typeface="Microsoft Yahei"/>
                  </a:rPr>
                  <a:t>侵害了他人的民事权益</a:t>
                </a:r>
                <a:endParaRPr/>
              </a:p>
            </p:txBody>
          </p:sp>
          <p:sp>
            <p:nvSpPr>
              <p:cNvPr id="22" name="TextBox 14" descr="{&quot;isTemplate&quot;:true,&quot;type&quot;:&quot;content&quot;,&quot;canOmit&quot;:false,&quot;range&quot;:0}"/>
              <p:cNvSpPr txBox="1"/>
              <p:nvPr/>
            </p:nvSpPr>
            <p:spPr>
              <a:xfrm>
                <a:off x="2272823" y="3785029"/>
                <a:ext cx="8947150" cy="921052"/>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民事权益包括财产权益、人身权益等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侵害他人民事权益是行为人承担侵权责任的</a:t>
                </a:r>
                <a:r>
                  <a:rPr lang="zh-CN" sz="1400" b="1">
                    <a:solidFill>
                      <a:schemeClr val="tx1">
                        <a:alpha val="100000"/>
                      </a:schemeClr>
                    </a:solidFill>
                    <a:latin typeface="Microsoft Yahei"/>
                    <a:ea typeface="Microsoft Yahei"/>
                  </a:rPr>
                  <a:t>客观要件</a:t>
                </a:r>
                <a:endParaRPr/>
              </a:p>
            </p:txBody>
          </p:sp>
        </p:grpSp>
        <p:grpSp>
          <p:nvGrpSpPr>
            <p:cNvPr id="23" name="Group 711"/>
            <p:cNvGrpSpPr/>
            <p:nvPr/>
          </p:nvGrpSpPr>
          <p:grpSpPr>
            <a:xfrm>
              <a:off x="2152036" y="4805681"/>
              <a:ext cx="9189734" cy="1658820"/>
              <a:chOff x="2152036" y="4805681"/>
              <a:chExt cx="9189734" cy="1658820"/>
            </a:xfrm>
          </p:grpSpPr>
          <p:sp>
            <p:nvSpPr>
              <p:cNvPr id="24" name="AutoShape 9"/>
              <p:cNvSpPr/>
              <p:nvPr/>
            </p:nvSpPr>
            <p:spPr>
              <a:xfrm>
                <a:off x="2152036" y="4825747"/>
                <a:ext cx="9189734" cy="644550"/>
              </a:xfrm>
              <a:prstGeom prst="round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TextBox 15" descr="{&quot;isTemplate&quot;:true,&quot;type&quot;:&quot;title&quot;,&quot;canOmit&quot;:false,&quot;range&quot;:0}"/>
              <p:cNvSpPr txBox="1"/>
              <p:nvPr/>
            </p:nvSpPr>
            <p:spPr>
              <a:xfrm>
                <a:off x="2430185" y="4805681"/>
                <a:ext cx="7156450" cy="698500"/>
              </a:xfrm>
              <a:prstGeom prst="rect">
                <a:avLst/>
              </a:prstGeom>
            </p:spPr>
            <p:txBody>
              <a:bodyPr vert="horz" wrap="square" lIns="123825" tIns="123825" rIns="57150" bIns="123825" rtlCol="0" anchor="ctr"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sz="2000" b="1">
                    <a:solidFill>
                      <a:srgbClr val="FFFFFF">
                        <a:alpha val="100000"/>
                      </a:srgbClr>
                    </a:solidFill>
                    <a:latin typeface="Microsoft Yahei"/>
                    <a:ea typeface="Microsoft Yahei"/>
                  </a:rPr>
                  <a:t>行为人的过错与侵害他人的民事权益之间具有因果关系</a:t>
                </a:r>
                <a:endParaRPr/>
              </a:p>
            </p:txBody>
          </p:sp>
          <p:sp>
            <p:nvSpPr>
              <p:cNvPr id="26" name="TextBox 16" descr="{&quot;isTemplate&quot;:true,&quot;type&quot;:&quot;content&quot;,&quot;canOmit&quot;:false,&quot;range&quot;:0}"/>
              <p:cNvSpPr txBox="1"/>
              <p:nvPr/>
            </p:nvSpPr>
            <p:spPr>
              <a:xfrm>
                <a:off x="2291111" y="5543449"/>
                <a:ext cx="8915400" cy="921052"/>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因果关系是指行为人的过错导致了他人民事权益的侵害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因果关系是行为人承担侵权责任的</a:t>
                </a:r>
                <a:r>
                  <a:rPr lang="zh-CN" sz="1400" b="1">
                    <a:solidFill>
                      <a:schemeClr val="tx1">
                        <a:alpha val="100000"/>
                      </a:schemeClr>
                    </a:solidFill>
                    <a:latin typeface="Microsoft Yahei"/>
                    <a:ea typeface="Microsoft Yahei"/>
                  </a:rPr>
                  <a:t>因果关系要件</a:t>
                </a:r>
                <a:endParaRPr/>
              </a:p>
            </p:txBody>
          </p:sp>
        </p:grpSp>
      </p:grpSp>
      <p:sp>
        <p:nvSpPr>
          <p:cNvPr id="27" name="AutoShape 18"/>
          <p:cNvSpPr/>
          <p:nvPr/>
        </p:nvSpPr>
        <p:spPr>
          <a:xfrm>
            <a:off x="988282" y="3182413"/>
            <a:ext cx="439305" cy="439305"/>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AutoShape 20"/>
          <p:cNvSpPr/>
          <p:nvPr/>
        </p:nvSpPr>
        <p:spPr>
          <a:xfrm>
            <a:off x="988282" y="4940833"/>
            <a:ext cx="439305" cy="439305"/>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过错侵权责任构成要件</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0" name="" descr="{&quot;isTemplate&quot;:true,&quot;type&quot;:3}"/>
        <p:cNvGrpSpPr/>
        <p:nvPr/>
      </p:nvGrpSpPr>
      <p:grpSpPr>
        <a:xfrm>
          <a:off x="0" y="0"/>
          <a:ext cx="0" cy="0"/>
        </a:xfrm>
      </p:grpSpPr>
      <p:sp>
        <p:nvSpPr>
          <p:cNvPr id="31" name="AutoShape 2" descr="{&quot;isTemplate&quot;:true,&quot;type&quot;:&quot;image&quot;,&quot;canOmit&quot;:false,&quot;range&quot;:0}"/>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32" name="Group 473" descr="{&quot;isTemplate&quot;:true,&quot;type&quot;:&quot;list&quot;,&quot;alignment&quot;:&quot;left&quot;,&quot;alignmentVertical&quot;:&quot;top&quot;,&quot;canOmit&quot;:false,&quot;scalable&quot;:false,&quot;minItemsCount&quot;:-1}"/>
          <p:cNvGrpSpPr/>
          <p:nvPr/>
        </p:nvGrpSpPr>
        <p:grpSpPr>
          <a:xfrm>
            <a:off x="659808" y="1869081"/>
            <a:ext cx="6019800" cy="4574158"/>
            <a:chOff x="454962" y="1575832"/>
            <a:chExt cx="6019800" cy="4574158"/>
          </a:xfrm>
        </p:grpSpPr>
        <p:grpSp>
          <p:nvGrpSpPr>
            <p:cNvPr id="33" name="Group 474"/>
            <p:cNvGrpSpPr/>
            <p:nvPr/>
          </p:nvGrpSpPr>
          <p:grpSpPr>
            <a:xfrm>
              <a:off x="454962" y="1575832"/>
              <a:ext cx="5829300" cy="1489352"/>
              <a:chOff x="454963" y="1575832"/>
              <a:chExt cx="5829300" cy="1489352"/>
            </a:xfrm>
          </p:grpSpPr>
          <p:sp>
            <p:nvSpPr>
              <p:cNvPr id="34" name="TextBox 3" descr="{&quot;isTemplate&quot;:true,&quot;type&quot;:&quot;content&quot;,&quot;canOmit&quot;:false,&quot;range&quot;:0}"/>
              <p:cNvSpPr txBox="1"/>
              <p:nvPr/>
            </p:nvSpPr>
            <p:spPr>
              <a:xfrm>
                <a:off x="454963" y="2034175"/>
                <a:ext cx="5829300" cy="103100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无过错是指行为人没有违反法律、行政法规的规定或者违反公序良俗的行为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无过错是行为人承担侵权责任的</a:t>
                </a:r>
                <a:r>
                  <a:rPr lang="zh-CN" sz="1400" b="1">
                    <a:solidFill>
                      <a:schemeClr val="tx1">
                        <a:alpha val="100000"/>
                      </a:schemeClr>
                    </a:solidFill>
                    <a:latin typeface="Microsoft Yahei"/>
                    <a:ea typeface="Microsoft Yahei"/>
                  </a:rPr>
                  <a:t>主观要件</a:t>
                </a:r>
                <a:endParaRPr/>
              </a:p>
            </p:txBody>
          </p:sp>
          <p:sp>
            <p:nvSpPr>
              <p:cNvPr id="35" name="TextBox 4" descr="{&quot;isTemplate&quot;:true,&quot;type&quot;:&quot;title&quot;,&quot;canOmit&quot;:false,&quot;range&quot;:0}"/>
              <p:cNvSpPr txBox="1"/>
              <p:nvPr/>
            </p:nvSpPr>
            <p:spPr>
              <a:xfrm>
                <a:off x="454963" y="157583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行为人没有过错</a:t>
                </a:r>
                <a:endParaRPr/>
              </a:p>
            </p:txBody>
          </p:sp>
        </p:grpSp>
        <p:grpSp>
          <p:nvGrpSpPr>
            <p:cNvPr id="36" name="Group 477"/>
            <p:cNvGrpSpPr/>
            <p:nvPr/>
          </p:nvGrpSpPr>
          <p:grpSpPr>
            <a:xfrm>
              <a:off x="454962" y="3071702"/>
              <a:ext cx="5829300" cy="1489351"/>
              <a:chOff x="454963" y="3071702"/>
              <a:chExt cx="5829300" cy="1489351"/>
            </a:xfrm>
          </p:grpSpPr>
          <p:sp>
            <p:nvSpPr>
              <p:cNvPr id="37" name="TextBox 5" descr="{&quot;isTemplate&quot;:true,&quot;type&quot;:&quot;content&quot;,&quot;canOmit&quot;:false,&quot;range&quot;:0}"/>
              <p:cNvSpPr txBox="1"/>
              <p:nvPr/>
            </p:nvSpPr>
            <p:spPr>
              <a:xfrm>
                <a:off x="454963" y="3530045"/>
                <a:ext cx="58293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民事权益包括财产权益、人身权益等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侵害他人民事权益是行为人承担侵权责任的</a:t>
                </a:r>
                <a:r>
                  <a:rPr lang="zh-CN" sz="1400" b="1">
                    <a:solidFill>
                      <a:schemeClr val="tx1">
                        <a:alpha val="100000"/>
                      </a:schemeClr>
                    </a:solidFill>
                    <a:latin typeface="Microsoft Yahei"/>
                    <a:ea typeface="Microsoft Yahei"/>
                  </a:rPr>
                  <a:t>客观要件</a:t>
                </a:r>
                <a:endParaRPr/>
              </a:p>
            </p:txBody>
          </p:sp>
          <p:sp>
            <p:nvSpPr>
              <p:cNvPr id="38" name="TextBox 6" descr="{&quot;isTemplate&quot;:true,&quot;type&quot;:&quot;title&quot;,&quot;canOmit&quot;:false,&quot;range&quot;:0}"/>
              <p:cNvSpPr txBox="1"/>
              <p:nvPr/>
            </p:nvSpPr>
            <p:spPr>
              <a:xfrm>
                <a:off x="454963" y="307170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侵害了他人的民事权益</a:t>
                </a:r>
                <a:endParaRPr/>
              </a:p>
            </p:txBody>
          </p:sp>
        </p:grpSp>
        <p:grpSp>
          <p:nvGrpSpPr>
            <p:cNvPr id="39" name="Group 480"/>
            <p:cNvGrpSpPr/>
            <p:nvPr/>
          </p:nvGrpSpPr>
          <p:grpSpPr>
            <a:xfrm>
              <a:off x="454962" y="4660638"/>
              <a:ext cx="6019800" cy="1489352"/>
              <a:chOff x="454963" y="4660638"/>
              <a:chExt cx="6019800" cy="1489352"/>
            </a:xfrm>
          </p:grpSpPr>
          <p:sp>
            <p:nvSpPr>
              <p:cNvPr id="40" name="TextBox 7" descr="{&quot;isTemplate&quot;:true,&quot;type&quot;:&quot;content&quot;,&quot;canOmit&quot;:false,&quot;range&quot;:0}"/>
              <p:cNvSpPr txBox="1"/>
              <p:nvPr/>
            </p:nvSpPr>
            <p:spPr>
              <a:xfrm>
                <a:off x="454963" y="5118982"/>
                <a:ext cx="60198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特殊情形是指法律规定的无过错侵权责任适用的情形</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特殊情形是行为人承担无过错侵权责任的</a:t>
                </a:r>
                <a:r>
                  <a:rPr lang="zh-CN" sz="1400" b="1">
                    <a:solidFill>
                      <a:schemeClr val="tx1">
                        <a:alpha val="100000"/>
                      </a:schemeClr>
                    </a:solidFill>
                    <a:latin typeface="Microsoft Yahei"/>
                    <a:ea typeface="Microsoft Yahei"/>
                  </a:rPr>
                  <a:t>特殊要件</a:t>
                </a:r>
                <a:endParaRPr/>
              </a:p>
            </p:txBody>
          </p:sp>
          <p:sp>
            <p:nvSpPr>
              <p:cNvPr id="41" name="TextBox 8" descr="{&quot;isTemplate&quot;:true,&quot;type&quot;:&quot;title&quot;,&quot;canOmit&quot;:false,&quot;range&quot;:0}"/>
              <p:cNvSpPr txBox="1"/>
              <p:nvPr/>
            </p:nvSpPr>
            <p:spPr>
              <a:xfrm>
                <a:off x="454963" y="4660638"/>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存在法律规定的特殊情形</a:t>
                </a:r>
                <a:endParaRPr/>
              </a:p>
            </p:txBody>
          </p:sp>
        </p:grpSp>
      </p:grpSp>
      <p:pic>
        <p:nvPicPr>
          <p:cNvPr id="42" name="Picture 9" descr="{&quot;isTemplate&quot;:true,&quot;type&quot;:&quot;image&quot;,&quot;canOmit&quot;:false,&quot;range&quot;:0}"/>
          <p:cNvPicPr>
            <a:picLocks noChangeAspect="1"/>
          </p:cNvPicPr>
          <p:nvPr/>
        </p:nvPicPr>
        <p:blipFill>
          <a:blip r:embed="rId2"/>
          <a:srcRect l="21875" r="21875"/>
          <a:stretch>
            <a:fillRect/>
          </a:stretch>
        </p:blipFill>
        <p:spPr>
          <a:xfrm>
            <a:off x="7676035" y="2524948"/>
            <a:ext cx="2887741" cy="2887741"/>
          </a:xfrm>
          <a:prstGeom prst="ellipse">
            <a:avLst/>
          </a:prstGeom>
        </p:spPr>
      </p:pic>
      <p:sp>
        <p:nvSpPr>
          <p:cNvPr id="43" name="椭圆 6"/>
          <p:cNvSpPr>
            <a:spLocks noChangeAspect="1"/>
          </p:cNvSpPr>
          <p:nvPr/>
        </p:nvSpPr>
        <p:spPr>
          <a:xfrm>
            <a:off x="8687905" y="1507725"/>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44" name="椭圆 7"/>
          <p:cNvSpPr>
            <a:spLocks noChangeAspect="1"/>
          </p:cNvSpPr>
          <p:nvPr/>
        </p:nvSpPr>
        <p:spPr>
          <a:xfrm>
            <a:off x="6939559" y="4654032"/>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45" name="椭圆 8"/>
          <p:cNvSpPr>
            <a:spLocks noChangeAspect="1"/>
          </p:cNvSpPr>
          <p:nvPr/>
        </p:nvSpPr>
        <p:spPr>
          <a:xfrm>
            <a:off x="10420189" y="4651332"/>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4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无过错侵权责任构成要件</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7" name="" descr="{&quot;isTemplate&quot;:true,&quot;type&quot;:3}"/>
        <p:cNvGrpSpPr/>
        <p:nvPr/>
      </p:nvGrpSpPr>
      <p:grpSpPr>
        <a:xfrm>
          <a:off x="0" y="0"/>
          <a:ext cx="0" cy="0"/>
        </a:xfrm>
      </p:grpSpPr>
      <p:pic>
        <p:nvPicPr>
          <p:cNvPr id="48"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49"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50" name="Group 2"/>
            <p:cNvGrpSpPr/>
            <p:nvPr/>
          </p:nvGrpSpPr>
          <p:grpSpPr>
            <a:xfrm>
              <a:off x="5982796" y="3116804"/>
              <a:ext cx="5783287" cy="1610798"/>
              <a:chOff x="5982796" y="3116804"/>
              <a:chExt cx="5783287" cy="1610798"/>
            </a:xfrm>
          </p:grpSpPr>
          <p:sp>
            <p:nvSpPr>
              <p:cNvPr id="51"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行为人可以提出免责事由进行抗辩</a:t>
                </a:r>
                <a:endParaRPr/>
              </a:p>
            </p:txBody>
          </p:sp>
          <p:sp>
            <p:nvSpPr>
              <p:cNvPr id="52"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免责事由是指法律规定的不承担侵权责任的情形</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行为人提出免责事由可以免除或减轻其侵权责任</a:t>
                </a:r>
                <a:endParaRPr/>
              </a:p>
            </p:txBody>
          </p:sp>
        </p:grpSp>
        <p:grpSp>
          <p:nvGrpSpPr>
            <p:cNvPr id="53" name="Group 5"/>
            <p:cNvGrpSpPr/>
            <p:nvPr/>
          </p:nvGrpSpPr>
          <p:grpSpPr>
            <a:xfrm>
              <a:off x="5982796" y="4769459"/>
              <a:ext cx="5783287" cy="1610798"/>
              <a:chOff x="5982796" y="4769459"/>
              <a:chExt cx="5783287" cy="1610798"/>
            </a:xfrm>
          </p:grpSpPr>
          <p:sp>
            <p:nvSpPr>
              <p:cNvPr id="54"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行为人可以提出时效抗辩进行抗辩</a:t>
                </a:r>
                <a:endParaRPr/>
              </a:p>
            </p:txBody>
          </p:sp>
          <p:sp>
            <p:nvSpPr>
              <p:cNvPr id="55"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时效抗辩是指法律规定的行为人因超过诉讼时效而免除侵权责任的抗辩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行为人提出时效抗辩可以免除其侵权责任</a:t>
                </a:r>
                <a:endParaRPr/>
              </a:p>
            </p:txBody>
          </p:sp>
        </p:grpSp>
        <p:grpSp>
          <p:nvGrpSpPr>
            <p:cNvPr id="56" name="Group 407"/>
            <p:cNvGrpSpPr/>
            <p:nvPr/>
          </p:nvGrpSpPr>
          <p:grpSpPr>
            <a:xfrm>
              <a:off x="5982796" y="1468163"/>
              <a:ext cx="5700871" cy="1610798"/>
              <a:chOff x="5982796" y="1468163"/>
              <a:chExt cx="5700871" cy="1610798"/>
            </a:xfrm>
          </p:grpSpPr>
          <p:sp>
            <p:nvSpPr>
              <p:cNvPr id="57"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行为人可以提出减轻责任抗辩进行抗辩</a:t>
                </a:r>
                <a:endParaRPr/>
              </a:p>
            </p:txBody>
          </p:sp>
          <p:sp>
            <p:nvSpPr>
              <p:cNvPr id="58"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减轻责任抗辩是指法律规定的行为人因过错程度较低而减轻侵权责任的抗辩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行为人提出减轻责任抗辩可以减轻其侵权责任</a:t>
                </a:r>
                <a:endParaRPr/>
              </a:p>
            </p:txBody>
          </p:sp>
        </p:grpSp>
      </p:grpSp>
      <p:sp>
        <p:nvSpPr>
          <p:cNvPr id="5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侵权责任构成要件的抗辩</a:t>
            </a:r>
            <a:endParaRPr lang="en-US" altLang="zh-CN" sz="2800" b="1">
              <a:latin typeface="+mj-ea"/>
              <a:ea typeface="+mj-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0" name="" descr="{&quot;isTemplate&quot;:true,&quot;type&quot;:2}"/>
        <p:cNvGrpSpPr/>
        <p:nvPr/>
      </p:nvGrpSpPr>
      <p:grpSpPr>
        <a:xfrm>
          <a:off x="0" y="0"/>
          <a:ext cx="0" cy="0"/>
        </a:xfrm>
      </p:grpSpPr>
      <p:sp>
        <p:nvSpPr>
          <p:cNvPr id="61"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侵权责任免责事由</a:t>
            </a:r>
            <a:endParaRPr/>
          </a:p>
        </p:txBody>
      </p:sp>
      <p:sp>
        <p:nvSpPr>
          <p:cNvPr id="62"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04</a:t>
            </a:r>
            <a:endParaRPr lang="en-GB" sz="7200" b="0">
              <a:solidFill>
                <a:schemeClr val="accent1"/>
              </a:solidFill>
              <a:latin typeface="+mj-ea"/>
            </a:endParaRPr>
          </a:p>
        </p:txBody>
      </p:sp>
      <p:cxnSp>
        <p:nvCxnSpPr>
          <p:cNvPr id="63"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4" name="" descr="{&quot;isTemplate&quot;:true,&quot;type&quot;:3}"/>
        <p:cNvGrpSpPr/>
        <p:nvPr/>
      </p:nvGrpSpPr>
      <p:grpSpPr>
        <a:xfrm>
          <a:off x="0" y="0"/>
          <a:ext cx="0" cy="0"/>
        </a:xfrm>
      </p:grpSpPr>
      <p:sp>
        <p:nvSpPr>
          <p:cNvPr id="65"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法定免责事由是指法律规定的免除侵权责任的情形</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法定免责事由包括：</a:t>
            </a:r>
            <a:endParaRPr/>
          </a:p>
          <a:p>
            <a:pPr marL="406400" lvl="1" indent="-203200">
              <a:lnSpc>
                <a:spcPct val="130000"/>
              </a:lnSpc>
              <a:buFont typeface="Arial" pitchFamily="34" charset="0"/>
              <a:buChar char="•"/>
            </a:pPr>
            <a:r>
              <a:rPr lang="en-US" sz="1400" b="1" spc="300">
                <a:solidFill>
                  <a:srgbClr val="808080">
                    <a:alpha val="100000"/>
                  </a:srgbClr>
                </a:solidFill>
                <a:latin typeface="微软雅黑"/>
                <a:ea typeface="微软雅黑"/>
              </a:rPr>
              <a:t>不可抗力</a:t>
            </a:r>
            <a:r>
              <a:rPr lang="en-US" sz="1400" spc="300">
                <a:solidFill>
                  <a:srgbClr val="808080">
                    <a:alpha val="100000"/>
                  </a:srgbClr>
                </a:solidFill>
                <a:latin typeface="微软雅黑"/>
                <a:ea typeface="微软雅黑"/>
              </a:rPr>
              <a:t>：不可抗力是指不能预见、不能避免且不能克服的客观情况</a:t>
            </a:r>
            <a:endParaRPr/>
          </a:p>
          <a:p>
            <a:pPr marL="406400" lvl="1" indent="-203200">
              <a:lnSpc>
                <a:spcPct val="130000"/>
              </a:lnSpc>
              <a:buFont typeface="Arial" pitchFamily="34" charset="0"/>
              <a:buChar char="•"/>
            </a:pPr>
            <a:r>
              <a:rPr lang="en-US" sz="1400" b="1" spc="300">
                <a:solidFill>
                  <a:srgbClr val="808080">
                    <a:alpha val="100000"/>
                  </a:srgbClr>
                </a:solidFill>
                <a:latin typeface="微软雅黑"/>
                <a:ea typeface="微软雅黑"/>
              </a:rPr>
              <a:t>受害人故意</a:t>
            </a:r>
            <a:r>
              <a:rPr lang="en-US" sz="1400" spc="300">
                <a:solidFill>
                  <a:srgbClr val="808080">
                    <a:alpha val="100000"/>
                  </a:srgbClr>
                </a:solidFill>
                <a:latin typeface="微软雅黑"/>
                <a:ea typeface="微软雅黑"/>
              </a:rPr>
              <a:t>：受害人故意是指受害人明知自己的行为会导致损害结果，但仍然希望或者放任损害结果的发生</a:t>
            </a:r>
            <a:endParaRPr/>
          </a:p>
          <a:p>
            <a:pPr marL="406400" lvl="1" indent="-203200">
              <a:lnSpc>
                <a:spcPct val="130000"/>
              </a:lnSpc>
              <a:buFont typeface="Arial" pitchFamily="34" charset="0"/>
              <a:buChar char="•"/>
            </a:pPr>
            <a:r>
              <a:rPr lang="en-US" sz="1400" b="1" spc="300">
                <a:solidFill>
                  <a:srgbClr val="808080">
                    <a:alpha val="100000"/>
                  </a:srgbClr>
                </a:solidFill>
                <a:latin typeface="微软雅黑"/>
                <a:ea typeface="微软雅黑"/>
              </a:rPr>
              <a:t>第三人过错</a:t>
            </a:r>
            <a:r>
              <a:rPr lang="en-US" sz="1400" spc="300">
                <a:solidFill>
                  <a:srgbClr val="808080">
                    <a:alpha val="100000"/>
                  </a:srgbClr>
                </a:solidFill>
                <a:latin typeface="微软雅黑"/>
                <a:ea typeface="微软雅黑"/>
              </a:rPr>
              <a:t>：第三人过错是指第三人的过错导致了他人民事权益的侵害</a:t>
            </a:r>
            <a:endParaRPr/>
          </a:p>
          <a:p>
            <a:pPr marL="406400" lvl="1" indent="-203200">
              <a:lnSpc>
                <a:spcPct val="130000"/>
              </a:lnSpc>
              <a:buFont typeface="Arial" pitchFamily="34" charset="0"/>
              <a:buChar char="•"/>
            </a:pPr>
            <a:r>
              <a:rPr lang="en-US" sz="1400" b="1" spc="300">
                <a:solidFill>
                  <a:srgbClr val="808080">
                    <a:alpha val="100000"/>
                  </a:srgbClr>
                </a:solidFill>
                <a:latin typeface="微软雅黑"/>
                <a:ea typeface="微软雅黑"/>
              </a:rPr>
              <a:t>正当防卫</a:t>
            </a:r>
            <a:r>
              <a:rPr lang="en-US" sz="1400" spc="300">
                <a:solidFill>
                  <a:srgbClr val="808080">
                    <a:alpha val="100000"/>
                  </a:srgbClr>
                </a:solidFill>
                <a:latin typeface="微软雅黑"/>
                <a:ea typeface="微软雅黑"/>
              </a:rPr>
              <a:t>：正当防卫是指为保护国家、公共利益、本人或者他人的人身、财产和其他权利免受正在进行的不法侵害而采取的制止不法侵害的行为</a:t>
            </a:r>
            <a:endParaRPr/>
          </a:p>
          <a:p>
            <a:pPr marL="406400" lvl="1" indent="-203200">
              <a:lnSpc>
                <a:spcPct val="130000"/>
              </a:lnSpc>
              <a:buFont typeface="Arial" pitchFamily="34" charset="0"/>
              <a:buChar char="•"/>
            </a:pPr>
            <a:r>
              <a:rPr lang="en-US" sz="1400" b="1" spc="300">
                <a:solidFill>
                  <a:srgbClr val="808080">
                    <a:alpha val="100000"/>
                  </a:srgbClr>
                </a:solidFill>
                <a:latin typeface="微软雅黑"/>
                <a:ea typeface="微软雅黑"/>
              </a:rPr>
              <a:t>紧急避险</a:t>
            </a:r>
            <a:r>
              <a:rPr lang="en-US" sz="1400" spc="300">
                <a:solidFill>
                  <a:srgbClr val="808080">
                    <a:alpha val="100000"/>
                  </a:srgbClr>
                </a:solidFill>
                <a:latin typeface="微软雅黑"/>
                <a:ea typeface="微软雅黑"/>
              </a:rPr>
              <a:t>：紧急避险是指为避免自己或者他人的人身、财产和其他权利免受正在发生的危险而采取的损害他人民事权益的行为</a:t>
            </a:r>
            <a:endParaRPr/>
          </a:p>
        </p:txBody>
      </p:sp>
      <p:sp>
        <p:nvSpPr>
          <p:cNvPr id="66"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法定免责事由</a:t>
            </a:r>
            <a:endParaRPr lang="en-US" altLang="zh-CN" sz="2800" b="1">
              <a:latin typeface="+mj-ea"/>
              <a:ea typeface="+mj-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https://d.book118.com/618117070070006040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simple_geometry_blue">
      <a:dk1>
        <a:srgbClr val="000000"/>
      </a:dk1>
      <a:lt1>
        <a:srgbClr val="FFFFFF"/>
      </a:lt1>
      <a:dk2>
        <a:srgbClr val="262C32"/>
      </a:dk2>
      <a:lt2>
        <a:srgbClr val="EAF3FF"/>
      </a:lt2>
      <a:accent1>
        <a:srgbClr val="1D6EFC"/>
      </a:accent1>
      <a:accent2>
        <a:srgbClr val="7FADFE"/>
      </a:accent2>
      <a:accent3>
        <a:srgbClr val="4186FF"/>
      </a:accent3>
      <a:accent4>
        <a:srgbClr val="1555DB"/>
      </a:accent4>
      <a:accent5>
        <a:srgbClr val="3BBEFE"/>
      </a:accent5>
      <a:accent6>
        <a:srgbClr val="536DFE"/>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113</Paragraphs>
  <Slides>16</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16</vt:i4>
      </vt:variant>
    </vt:vector>
  </HeadingPairs>
  <TitlesOfParts>
    <vt:vector baseType="lpstr" size="25">
      <vt:lpstr>Arial</vt:lpstr>
      <vt:lpstr>Calibri</vt:lpstr>
      <vt:lpstr>Arial Black</vt:lpstr>
      <vt:lpstr>微软雅黑</vt:lpstr>
      <vt:lpstr>黑体</vt:lpstr>
      <vt:lpstr>Microsoft YaHei</vt:lpstr>
      <vt:lpstr>Microsoft YaHei Light</vt:lpstr>
      <vt:lpstr>Microsoft Yahei</vt:lpstr>
      <vt:lpstr>Office Theme</vt:lpstr>
      <vt:lpstr>民法典之侵权责任编课件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2024-09-19T00:15:01.185</cp:lastPrinted>
  <dcterms:created xsi:type="dcterms:W3CDTF">2024-09-18T16:15:01Z</dcterms:created>
  <dcterms:modified xsi:type="dcterms:W3CDTF">2024-09-18T16:15:03Z</dcterms:modified>
</cp:coreProperties>
</file>