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23974-06CE-48EB-A30F-A14CA12C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807D7-E9F8-41B8-A793-6A876A77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DF0B0-C456-440D-B2E4-3A495B59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F4E34-E3FC-4A16-AAAB-0F2ADAA5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1F7CC-E907-4A5D-AA33-59FDB1DA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37429-3F48-43BE-B2CA-CC8FAD42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3FE16-5781-41FC-A599-D6C8F62A1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23F4E-209C-4B58-89CE-3ECC04C37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F792B-4175-40CB-BC08-F79CFFAB7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3C539-9EF5-4FCB-90E6-8E23E3E2F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9981C-4F1A-4A0A-8824-AFC73B79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60800" y="2057400"/>
            <a:ext cx="7924800" cy="1143000"/>
          </a:xfrm>
        </p:spPr>
        <p:txBody>
          <a:bodyPr anchor="ctr"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470400" y="3810000"/>
            <a:ext cx="7518400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97FB9AE9-13E9-41B3-8B5F-A220FC1796E8}" type="slidenum">
              <a:rPr kumimoji="0" lang="en-US" altLang="zh-CN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宋体" panose="02010600030101010101" pitchFamily="2" charset="-122"/>
                <a:cs typeface="+mn-cs"/>
              </a:rPr>
              <a:t/>
            </a:fld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914400" y="16764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76400"/>
            <a:ext cx="50800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endParaRPr kumimoji="1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63000" y="152400"/>
            <a:ext cx="2616200" cy="57150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914400" y="152400"/>
            <a:ext cx="7645400" cy="57150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914400" y="152400"/>
            <a:ext cx="10464800" cy="57150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png" /><Relationship Id="rId14" Type="http://schemas.openxmlformats.org/officeDocument/2006/relationships/image" Target="../media/image3.jpeg" /><Relationship Id="rId15" Type="http://schemas.openxmlformats.org/officeDocument/2006/relationships/image" Target="../media/image4.pn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 descr="Large confetti"/>
          <p:cNvSpPr>
            <a:spLocks noGrp="1"/>
          </p:cNvSpPr>
          <p:nvPr>
            <p:ph type="title"/>
          </p:nvPr>
        </p:nvSpPr>
        <p:spPr>
          <a:xfrm>
            <a:off x="2946400" y="152400"/>
            <a:ext cx="8432800" cy="6096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914400" y="1676400"/>
            <a:ext cx="10363200" cy="41910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1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1030" name="图片 5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1064875" y="260350"/>
            <a:ext cx="956310" cy="260985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kumimoji="1" sz="3200">
          <a:solidFill>
            <a:schemeClr val="tx2"/>
          </a:solidFill>
          <a:latin typeface="Times New Roman" panose="02020603050405020304" pitchFamily="18" charset="0"/>
          <a:ea typeface="黑体" panose="0201060906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SzPct val="85000"/>
        <a:buBlip>
          <a:blip r:embed="rId15"/>
        </a:buBlip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anose="05000000000000000000" pitchFamily="2" charset="2"/>
        <a:buChar char="n"/>
        <a:defRPr kumimoji="1"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kumimoji="1"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70000"/>
        <a:buFont typeface="Wingdings" panose="05000000000000000000" pitchFamily="2" charset="2"/>
        <a:buChar char="n"/>
        <a:defRPr kumimoji="1"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•"/>
        <a:defRPr kumimoji="1"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0047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350" y="2420620"/>
            <a:ext cx="5285740" cy="3959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文本框 2"/>
          <p:cNvSpPr txBox="1"/>
          <p:nvPr/>
        </p:nvSpPr>
        <p:spPr>
          <a:xfrm>
            <a:off x="4439603" y="1051878"/>
            <a:ext cx="2449512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3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SzTx/>
              <a:buNone/>
            </a:pPr>
            <a:r>
              <a:rPr lang="zh-CN" altLang="en-US" sz="4400">
                <a:latin typeface="黑体" panose="02010609060101010101" pitchFamily="2" charset="-122"/>
                <a:ea typeface="黑体" panose="02010609060101010101" pitchFamily="2" charset="-122"/>
              </a:rPr>
              <a:t>醉翁亭记</a:t>
            </a:r>
            <a:endParaRPr lang="zh-CN" altLang="en-US" sz="4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076" name="矩形 3"/>
          <p:cNvSpPr/>
          <p:nvPr/>
        </p:nvSpPr>
        <p:spPr>
          <a:xfrm>
            <a:off x="5664200" y="1890395"/>
            <a:ext cx="10972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3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欧阳修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MH_PageTitle" descr="Large confetti"/>
          <p:cNvSpPr>
            <a:spLocks noGrp="1"/>
          </p:cNvSpPr>
          <p:nvPr>
            <p:ph type="title"/>
          </p:nvPr>
        </p:nvSpPr>
        <p:spPr>
          <a:xfrm>
            <a:off x="4224338" y="1090613"/>
            <a:ext cx="3162300" cy="609600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zh-CN" altLang="en-US"/>
              <a:t>目                     录</a:t>
            </a:r>
            <a:endParaRPr lang="zh-CN" altLang="en-US"/>
          </a:p>
        </p:txBody>
      </p:sp>
      <p:cxnSp>
        <p:nvCxnSpPr>
          <p:cNvPr id="4099" name="MH_Other_1"/>
          <p:cNvCxnSpPr/>
          <p:nvPr/>
        </p:nvCxnSpPr>
        <p:spPr>
          <a:xfrm>
            <a:off x="2119313" y="1871663"/>
            <a:ext cx="7794625" cy="0"/>
          </a:xfrm>
          <a:prstGeom prst="line">
            <a:avLst/>
          </a:prstGeom>
          <a:ln w="6350" cap="flat" cmpd="sng">
            <a:solidFill>
              <a:srgbClr val="DDDDDD"/>
            </a:solidFill>
            <a:prstDash val="solid"/>
            <a:miter/>
            <a:headEnd type="none" w="med" len="med"/>
            <a:tailEnd type="none" w="med" len="med"/>
          </a:ln>
        </p:spPr>
      </p:cxnSp>
      <p:cxnSp>
        <p:nvCxnSpPr>
          <p:cNvPr id="4100" name="MH_Other_2"/>
          <p:cNvCxnSpPr/>
          <p:nvPr/>
        </p:nvCxnSpPr>
        <p:spPr>
          <a:xfrm>
            <a:off x="2119313" y="3875088"/>
            <a:ext cx="7794625" cy="0"/>
          </a:xfrm>
          <a:prstGeom prst="line">
            <a:avLst/>
          </a:prstGeom>
          <a:ln w="6350" cap="flat" cmpd="sng">
            <a:solidFill>
              <a:srgbClr val="DDDDDD"/>
            </a:solidFill>
            <a:prstDash val="solid"/>
            <a:miter/>
            <a:headEnd type="none" w="med" len="med"/>
            <a:tailEnd type="none" w="med" len="med"/>
          </a:ln>
        </p:spPr>
      </p:cxnSp>
      <p:sp>
        <p:nvSpPr>
          <p:cNvPr id="33" name="MH_SubTitle_1"/>
          <p:cNvSpPr/>
          <p:nvPr/>
        </p:nvSpPr>
        <p:spPr>
          <a:xfrm>
            <a:off x="3335338" y="2370138"/>
            <a:ext cx="1049338" cy="1049338"/>
          </a:xfrm>
          <a:prstGeom prst="ellipse">
            <a:avLst/>
          </a:prstGeom>
          <a:solidFill>
            <a:srgbClr val="C94D4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幼圆" panose="02010509060101010101" pitchFamily="49" charset="-122"/>
                <a:cs typeface="+mn-cs"/>
              </a:rPr>
              <a:t>作者简介</a:t>
            </a:r>
            <a:endParaRPr kumimoji="1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4" name="MH_SubTitle_2"/>
          <p:cNvSpPr/>
          <p:nvPr/>
        </p:nvSpPr>
        <p:spPr>
          <a:xfrm>
            <a:off x="5005388" y="2370138"/>
            <a:ext cx="1047750" cy="1049338"/>
          </a:xfrm>
          <a:prstGeom prst="ellipse">
            <a:avLst/>
          </a:prstGeom>
          <a:solidFill>
            <a:srgbClr val="C94D4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幼圆" panose="02010509060101010101" pitchFamily="49" charset="-122"/>
                <a:cs typeface="+mn-cs"/>
              </a:rPr>
              <a:t>写作背景</a:t>
            </a:r>
            <a:endParaRPr kumimoji="1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5" name="MH_SubTitle_3"/>
          <p:cNvSpPr/>
          <p:nvPr/>
        </p:nvSpPr>
        <p:spPr>
          <a:xfrm>
            <a:off x="6673850" y="2370138"/>
            <a:ext cx="1049338" cy="1049338"/>
          </a:xfrm>
          <a:prstGeom prst="ellipse">
            <a:avLst/>
          </a:prstGeom>
          <a:solidFill>
            <a:srgbClr val="C94D4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幼圆" panose="02010509060101010101" pitchFamily="49" charset="-122"/>
                <a:cs typeface="+mn-cs"/>
              </a:rPr>
              <a:t>基础字词</a:t>
            </a:r>
            <a:endParaRPr kumimoji="1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6" name="MH_SubTitle_4"/>
          <p:cNvSpPr/>
          <p:nvPr/>
        </p:nvSpPr>
        <p:spPr>
          <a:xfrm>
            <a:off x="3282950" y="4459288"/>
            <a:ext cx="1047750" cy="1049338"/>
          </a:xfrm>
          <a:prstGeom prst="ellipse">
            <a:avLst/>
          </a:prstGeom>
          <a:solidFill>
            <a:srgbClr val="C94D4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幼圆" panose="02010509060101010101" pitchFamily="49" charset="-122"/>
                <a:cs typeface="+mn-cs"/>
              </a:rPr>
              <a:t>朗读提示</a:t>
            </a:r>
            <a:endParaRPr kumimoji="1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7" name="MH_SubTitle_5"/>
          <p:cNvSpPr/>
          <p:nvPr/>
        </p:nvSpPr>
        <p:spPr>
          <a:xfrm>
            <a:off x="4935538" y="4495800"/>
            <a:ext cx="1049338" cy="1049338"/>
          </a:xfrm>
          <a:prstGeom prst="ellipse">
            <a:avLst/>
          </a:prstGeom>
          <a:solidFill>
            <a:srgbClr val="C94D4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幼圆" panose="02010509060101010101" pitchFamily="49" charset="-122"/>
                <a:cs typeface="+mn-cs"/>
              </a:rPr>
              <a:t>问题探究</a:t>
            </a:r>
            <a:endParaRPr kumimoji="1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8" name="MH_Other_3"/>
          <p:cNvSpPr/>
          <p:nvPr/>
        </p:nvSpPr>
        <p:spPr>
          <a:xfrm>
            <a:off x="4606925" y="2806700"/>
            <a:ext cx="174625" cy="174625"/>
          </a:xfrm>
          <a:prstGeom prst="chevron">
            <a:avLst/>
          </a:prstGeom>
          <a:solidFill>
            <a:srgbClr val="A66C6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 fontScale="50000" lnSpcReduction="20000"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39" name="MH_Other_4"/>
          <p:cNvSpPr/>
          <p:nvPr/>
        </p:nvSpPr>
        <p:spPr>
          <a:xfrm>
            <a:off x="6276975" y="2806700"/>
            <a:ext cx="174625" cy="174625"/>
          </a:xfrm>
          <a:prstGeom prst="chevron">
            <a:avLst/>
          </a:prstGeom>
          <a:solidFill>
            <a:srgbClr val="A66C6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 fontScale="50000" lnSpcReduction="20000"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40" name="MH_Other_5"/>
          <p:cNvSpPr/>
          <p:nvPr/>
        </p:nvSpPr>
        <p:spPr>
          <a:xfrm>
            <a:off x="7945438" y="2806700"/>
            <a:ext cx="174625" cy="174625"/>
          </a:xfrm>
          <a:prstGeom prst="chevron">
            <a:avLst/>
          </a:prstGeom>
          <a:solidFill>
            <a:srgbClr val="A66C6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 fontScale="50000" lnSpcReduction="20000"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41" name="MH_Other_6"/>
          <p:cNvSpPr/>
          <p:nvPr/>
        </p:nvSpPr>
        <p:spPr>
          <a:xfrm>
            <a:off x="4494213" y="4932363"/>
            <a:ext cx="173038" cy="174625"/>
          </a:xfrm>
          <a:prstGeom prst="chevron">
            <a:avLst/>
          </a:prstGeom>
          <a:solidFill>
            <a:srgbClr val="A66C6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 fontScale="50000" lnSpcReduction="20000"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cxnSp>
        <p:nvCxnSpPr>
          <p:cNvPr id="4110" name="MH_Other_2"/>
          <p:cNvCxnSpPr/>
          <p:nvPr/>
        </p:nvCxnSpPr>
        <p:spPr>
          <a:xfrm>
            <a:off x="2195513" y="6021388"/>
            <a:ext cx="7794625" cy="0"/>
          </a:xfrm>
          <a:prstGeom prst="line">
            <a:avLst/>
          </a:prstGeom>
          <a:ln w="6350" cap="flat" cmpd="sng">
            <a:solidFill>
              <a:srgbClr val="DDDDDD"/>
            </a:solidFill>
            <a:prstDash val="solid"/>
            <a:miter/>
            <a:headEnd type="none" w="med" len="med"/>
            <a:tailEnd type="none" w="med" len="med"/>
          </a:ln>
        </p:spPr>
      </p:cxnSp>
      <p:sp>
        <p:nvSpPr>
          <p:cNvPr id="16" name="MH_SubTitle_3"/>
          <p:cNvSpPr/>
          <p:nvPr/>
        </p:nvSpPr>
        <p:spPr>
          <a:xfrm>
            <a:off x="6672263" y="4460875"/>
            <a:ext cx="1049338" cy="1049338"/>
          </a:xfrm>
          <a:prstGeom prst="ellipse">
            <a:avLst/>
          </a:prstGeom>
          <a:solidFill>
            <a:srgbClr val="C94D4D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zh-CN" altLang="en-US" sz="2000" b="1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幼圆" panose="02010509060101010101" pitchFamily="49" charset="-122"/>
                <a:cs typeface="+mn-cs"/>
              </a:rPr>
              <a:t>写作特点</a:t>
            </a:r>
            <a:endParaRPr kumimoji="1" lang="en-US" altLang="zh-CN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17" name="MH_Other_4"/>
          <p:cNvSpPr/>
          <p:nvPr/>
        </p:nvSpPr>
        <p:spPr>
          <a:xfrm>
            <a:off x="6275388" y="4897438"/>
            <a:ext cx="174625" cy="174625"/>
          </a:xfrm>
          <a:prstGeom prst="chevron">
            <a:avLst/>
          </a:prstGeom>
          <a:solidFill>
            <a:srgbClr val="A66C6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 fontScale="50000" lnSpcReduction="20000"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  <p:sp>
        <p:nvSpPr>
          <p:cNvPr id="18" name="MH_Other_5"/>
          <p:cNvSpPr/>
          <p:nvPr/>
        </p:nvSpPr>
        <p:spPr>
          <a:xfrm>
            <a:off x="7943850" y="4897438"/>
            <a:ext cx="174625" cy="174625"/>
          </a:xfrm>
          <a:prstGeom prst="chevron">
            <a:avLst/>
          </a:prstGeom>
          <a:solidFill>
            <a:srgbClr val="A66C65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lIns="0" tIns="0" rIns="0" bIns="0" anchor="ctr">
            <a:normAutofit fontScale="50000" lnSpcReduction="20000"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1" lang="zh-CN" altLang="en-US" sz="20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幼圆" panose="02010509060101010101" pitchFamily="49" charset="-122"/>
              <a:cs typeface="+mn-cs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53" name="Rectangle 9"/>
          <p:cNvSpPr>
            <a:spLocks noChangeArrowheads="1"/>
          </p:cNvSpPr>
          <p:nvPr/>
        </p:nvSpPr>
        <p:spPr bwMode="auto">
          <a:xfrm>
            <a:off x="2133600" y="1635125"/>
            <a:ext cx="5040313" cy="424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欧阳修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字永叔，自号醉翁，又号“六一居士”，是北宋著名的文学家，政治家，史学家，“唐宋八大家”之一，北宋古文运动领袖。吉州吉水（今属江西）人 ，谥号文忠，有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《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欧阳文忠公文集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》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。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5123" name="Text Box 11"/>
          <p:cNvSpPr txBox="1"/>
          <p:nvPr/>
        </p:nvSpPr>
        <p:spPr>
          <a:xfrm>
            <a:off x="2133600" y="609600"/>
            <a:ext cx="27432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48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作者简介</a:t>
            </a:r>
            <a:endParaRPr lang="zh-CN" altLang="en-US" sz="48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5124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8888" y="1916113"/>
            <a:ext cx="2506662" cy="32305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2424113" y="1773238"/>
            <a:ext cx="7569200" cy="3969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1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宋仁宗庆历五年，范仲淹遭谗离职，欧阳修上疏替他分辨，得罪了当权派，被贬滁州知州。被贬后，欧阳修心情郁闷，经常去滁州城西南十里的琅琊山游玩，并与山寺中住持智仙和尚结为莫逆之交。庆历六年，智仙建亭于琅琊山酿泉旁，以为游息之所。欧阳修登亭“饮少辄醉”，故给它取名为“醉翁亭”，并写下了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《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醉翁亭记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》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这篇流芳千古的美文。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6147" name="Text Box 11"/>
          <p:cNvSpPr txBox="1"/>
          <p:nvPr/>
        </p:nvSpPr>
        <p:spPr>
          <a:xfrm>
            <a:off x="2133600" y="609600"/>
            <a:ext cx="27432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48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写作背景</a:t>
            </a:r>
            <a:endParaRPr lang="zh-CN" altLang="en-US" sz="48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2495550" y="1916113"/>
            <a:ext cx="7772400" cy="38163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滁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壑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琅琊</a:t>
            </a:r>
            <a:endParaRPr kumimoji="1" lang="en-US" altLang="zh-CN" sz="2400" b="0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潺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酿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僧</a:t>
            </a:r>
            <a:endParaRPr kumimoji="1" lang="en-US" altLang="zh-CN" sz="2400" b="0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辄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霏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暝</a:t>
            </a:r>
            <a:endParaRPr kumimoji="1" lang="en-US" altLang="zh-CN" sz="2400" b="0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伛偻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洌</a:t>
            </a:r>
            <a:endParaRPr kumimoji="1" lang="en-US" altLang="zh-CN" sz="2400" b="0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蔌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弈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觥</a:t>
            </a:r>
            <a:endParaRPr kumimoji="1" lang="en-US" altLang="zh-CN" sz="2400" b="0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颓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翳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7171" name="Text Box 11"/>
          <p:cNvSpPr txBox="1"/>
          <p:nvPr/>
        </p:nvSpPr>
        <p:spPr>
          <a:xfrm>
            <a:off x="2133600" y="609600"/>
            <a:ext cx="27432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48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基础字词</a:t>
            </a:r>
            <a:endParaRPr lang="zh-CN" altLang="en-US" sz="48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070225" y="2035175"/>
            <a:ext cx="10972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(chú)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321300" y="2060575"/>
            <a:ext cx="12496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 hè 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7608888" y="2060575"/>
            <a:ext cx="2374900" cy="4603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(lánɡ ) ( yá 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071813" y="2649538"/>
            <a:ext cx="12496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(chán)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303838" y="2635250"/>
            <a:ext cx="1584325" cy="4603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(niànɡ)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7391400" y="2649538"/>
            <a:ext cx="12496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(sēnɡ)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3071813" y="3246438"/>
            <a:ext cx="10972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(zhé)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5308600" y="3254375"/>
            <a:ext cx="10972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(fēi)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372350" y="3254375"/>
            <a:ext cx="14020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(mínɡ 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332163" y="3911600"/>
            <a:ext cx="2033588" cy="46037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</a:t>
            </a:r>
            <a:r>
              <a:rPr kumimoji="1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yǔ </a:t>
            </a: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) (lǚ 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7313613" y="3859213"/>
            <a:ext cx="12496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(liè 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117850" y="4519613"/>
            <a:ext cx="9448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(sù)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5232400" y="4489450"/>
            <a:ext cx="9448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(yì)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7313613" y="4402138"/>
            <a:ext cx="1097280" cy="64516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(ɡōnɡ)</a:t>
            </a:r>
            <a:endParaRPr kumimoji="1" lang="en-US" altLang="zh-CN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076575" y="5157788"/>
            <a:ext cx="10972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(tuí)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5232400" y="5181600"/>
            <a:ext cx="12496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 y</a:t>
            </a:r>
            <a:r>
              <a:rPr kumimoji="1" lang="en-US" altLang="en-US" sz="2400" b="0" i="0" u="none" strike="noStrike" kern="1200" cap="none" spc="0" normalizeH="0" baseline="0" noProof="0" err="1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ì</a:t>
            </a:r>
            <a:r>
              <a:rPr kumimoji="1" lang="en-US" altLang="zh-CN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) </a:t>
            </a:r>
            <a:endParaRPr kumimoji="1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Times New Roman" panose="02020603050405020304" pitchFamily="18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9" grpId="0"/>
      <p:bldP spid="10" grpId="0"/>
      <p:bldP spid="12" grpId="0"/>
      <p:bldP spid="13" grpId="0"/>
      <p:bldP spid="14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3"/>
          <p:cNvSpPr>
            <a:spLocks noGrp="1"/>
          </p:cNvSpPr>
          <p:nvPr>
            <p:ph idx="1"/>
          </p:nvPr>
        </p:nvSpPr>
        <p:spPr>
          <a:xfrm>
            <a:off x="2424113" y="1333500"/>
            <a:ext cx="3455987" cy="4191000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400">
                <a:latin typeface="黑体" panose="02010609060101010101" pitchFamily="2" charset="-122"/>
                <a:ea typeface="黑体" panose="02010609060101010101" pitchFamily="2" charset="-122"/>
              </a:rPr>
              <a:t>1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）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有亭翼然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临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于泉上者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得之心而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寓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之酒也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野芳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发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而幽香    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游人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去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而禽鸟乐也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名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之者谁？太守自谓也      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311900" y="1989138"/>
            <a:ext cx="3960813" cy="33743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居高面下</a:t>
            </a:r>
            <a:endParaRPr lang="en-US" altLang="zh-CN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寄托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开花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离开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名词活用为动词，命名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3"/>
          <p:cNvSpPr>
            <a:spLocks noGrp="1"/>
          </p:cNvSpPr>
          <p:nvPr>
            <p:ph type="body" idx="4294967295"/>
          </p:nvPr>
        </p:nvSpPr>
        <p:spPr>
          <a:xfrm>
            <a:off x="2208213" y="1412875"/>
            <a:ext cx="3240087" cy="2808288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50000"/>
              </a:lnSpc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（</a:t>
            </a:r>
            <a:r>
              <a:rPr lang="en-US" altLang="zh-CN" sz="2400">
                <a:latin typeface="黑体" panose="02010609060101010101" pitchFamily="2" charset="-122"/>
                <a:ea typeface="黑体" panose="02010609060101010101" pitchFamily="2" charset="-122"/>
              </a:rPr>
              <a:t>2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）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有亭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翼然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临于泉上者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杂然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而前陈者            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eaLnBrk="1" hangingPunct="1"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颓然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乎其间着               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448300" y="2060575"/>
            <a:ext cx="4895850" cy="175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像张开的翅膀一样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交错的样子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文中是醉醺醺要倒的样子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143250" y="4316413"/>
            <a:ext cx="6578600" cy="64516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（然：形容词词尾，可解释为“</a:t>
            </a:r>
            <a:r>
              <a:rPr lang="en-US" altLang="zh-CN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……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的样子”） 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>
            <a:spLocks noGrp="1"/>
          </p:cNvSpPr>
          <p:nvPr>
            <p:ph idx="1"/>
          </p:nvPr>
        </p:nvSpPr>
        <p:spPr>
          <a:xfrm>
            <a:off x="2424113" y="1333500"/>
            <a:ext cx="4608512" cy="4191000"/>
          </a:xfrm>
        </p:spPr>
        <p:txBody>
          <a:bodyPr vert="horz" wrap="square" lIns="91440" tIns="45720" rIns="91440" bIns="45720" anchor="t" anchorCtr="0"/>
          <a:lstStyle/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en-US" altLang="zh-CN" sz="2400">
                <a:latin typeface="黑体" panose="02010609060101010101" pitchFamily="2" charset="-122"/>
                <a:ea typeface="黑体" panose="02010609060101010101" pitchFamily="2" charset="-122"/>
              </a:rPr>
              <a:t>(3)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而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溪深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而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鱼肥                   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日出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而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林霏开                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杂然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而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前陈者                    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饮少辄醉，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而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年又最高     </a:t>
            </a:r>
            <a:endParaRPr lang="en-US" altLang="zh-CN" sz="2400"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indent="0" eaLnBrk="1" hangingPunct="1">
              <a:lnSpc>
                <a:spcPct val="150000"/>
              </a:lnSpc>
              <a:spcBef>
                <a:spcPts val="1000"/>
              </a:spcBef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禽鸟知山林之乐，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而</a:t>
            </a: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不知人之乐    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7062788" y="1989138"/>
            <a:ext cx="2108200" cy="337439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表并列关系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表承接关系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表修饰关系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表递进关系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>
              <a:lnSpc>
                <a:spcPct val="150000"/>
              </a:lnSpc>
              <a:spcBef>
                <a:spcPts val="1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表转折关系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9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1919288" y="765175"/>
            <a:ext cx="5022850" cy="568801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也   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环滁皆山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也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      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山之僧智仙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也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    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在乎山水之间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也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    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于 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“水声潺潺而泻出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于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两峰之间”。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“有亭翼然临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于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泉上”。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“太守与客来饮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于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此”。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endParaRPr kumimoji="1" lang="en-US" altLang="zh-CN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1267" name="矩形 1"/>
          <p:cNvSpPr/>
          <p:nvPr/>
        </p:nvSpPr>
        <p:spPr>
          <a:xfrm>
            <a:off x="5303838" y="1412875"/>
            <a:ext cx="1638300" cy="175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表陈述 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表肯定 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表感叹 </a:t>
            </a:r>
            <a:endParaRPr lang="zh-CN" altLang="en-US" sz="2400">
              <a:solidFill>
                <a:srgbClr val="C00000"/>
              </a:soli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6983413" y="4005263"/>
            <a:ext cx="4876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从</a:t>
            </a:r>
            <a:endParaRPr lang="zh-CN" altLang="en-US" sz="2400">
              <a:solidFill>
                <a:srgbClr val="C000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6983413" y="4668838"/>
            <a:ext cx="4876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在</a:t>
            </a:r>
            <a:endParaRPr lang="zh-CN" altLang="en-US" sz="2400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6962775" y="5280025"/>
            <a:ext cx="4572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到</a:t>
            </a:r>
            <a:endParaRPr lang="zh-CN" altLang="en-US" sz="240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3" name="Text Box 3"/>
          <p:cNvSpPr txBox="1"/>
          <p:nvPr/>
        </p:nvSpPr>
        <p:spPr>
          <a:xfrm>
            <a:off x="3935413" y="1898650"/>
            <a:ext cx="63817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醉翁亭的自然环境和命名缘由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84" name="Text Box 4"/>
          <p:cNvSpPr txBox="1"/>
          <p:nvPr/>
        </p:nvSpPr>
        <p:spPr>
          <a:xfrm>
            <a:off x="3905250" y="2668588"/>
            <a:ext cx="515778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山间朝暮和四季的景色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85" name="Text Box 5"/>
          <p:cNvSpPr txBox="1"/>
          <p:nvPr/>
        </p:nvSpPr>
        <p:spPr>
          <a:xfrm>
            <a:off x="3935413" y="3413125"/>
            <a:ext cx="4752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滁人、宾客、太守游山的情形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86" name="Text Box 6"/>
          <p:cNvSpPr txBox="1"/>
          <p:nvPr/>
        </p:nvSpPr>
        <p:spPr>
          <a:xfrm>
            <a:off x="3905250" y="4151313"/>
            <a:ext cx="3352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latin typeface="黑体" panose="02010609060101010101" pitchFamily="2" charset="-122"/>
                <a:ea typeface="黑体" panose="02010609060101010101" pitchFamily="2" charset="-122"/>
              </a:rPr>
              <a:t>宴罢归去情形 </a:t>
            </a:r>
            <a:endParaRPr lang="zh-CN" altLang="en-US" sz="24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88" name="Text Box 8"/>
          <p:cNvSpPr txBox="1"/>
          <p:nvPr/>
        </p:nvSpPr>
        <p:spPr>
          <a:xfrm>
            <a:off x="2479675" y="1844675"/>
            <a:ext cx="17526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第一段：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89" name="Text Box 9"/>
          <p:cNvSpPr txBox="1"/>
          <p:nvPr/>
        </p:nvSpPr>
        <p:spPr>
          <a:xfrm>
            <a:off x="2479675" y="2606675"/>
            <a:ext cx="1828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第二段：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90" name="Text Box 10"/>
          <p:cNvSpPr txBox="1"/>
          <p:nvPr/>
        </p:nvSpPr>
        <p:spPr>
          <a:xfrm>
            <a:off x="2479675" y="3368675"/>
            <a:ext cx="1828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第三段：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97291" name="Text Box 11"/>
          <p:cNvSpPr txBox="1"/>
          <p:nvPr/>
        </p:nvSpPr>
        <p:spPr>
          <a:xfrm>
            <a:off x="2479675" y="4175125"/>
            <a:ext cx="182880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第四段：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2298" name="Text Box 11"/>
          <p:cNvSpPr txBox="1"/>
          <p:nvPr/>
        </p:nvSpPr>
        <p:spPr>
          <a:xfrm>
            <a:off x="2133600" y="609600"/>
            <a:ext cx="27432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48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文章结构</a:t>
            </a:r>
            <a:endParaRPr lang="zh-CN" altLang="en-US" sz="48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871788" y="4981575"/>
            <a:ext cx="68802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点出亭</a:t>
            </a:r>
            <a:r>
              <a:rPr lang="en-US" altLang="zh-CN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——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亭外景</a:t>
            </a:r>
            <a:r>
              <a:rPr lang="en-US" altLang="zh-CN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——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亭中宴</a:t>
            </a:r>
            <a:r>
              <a:rPr lang="en-US" altLang="zh-CN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——</a:t>
            </a:r>
            <a:r>
              <a:rPr lang="zh-CN" altLang="en-US" sz="24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离亭归</a:t>
            </a:r>
            <a:endParaRPr lang="zh-CN" altLang="en-US" sz="24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7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7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97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/>
      <p:bldP spid="97284" grpId="0"/>
      <p:bldP spid="97285" grpId="0"/>
      <p:bldP spid="97286" grpId="0"/>
      <p:bldP spid="97288" grpId="0"/>
      <p:bldP spid="97289" grpId="0"/>
      <p:bldP spid="97290" grpId="0"/>
      <p:bldP spid="97291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703388" y="1473200"/>
            <a:ext cx="8534400" cy="5402263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朗读课文时要注意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21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个“也”语气不尽相同。“也”大致表达了以下几种语气： 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(1)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陈述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用于描述景物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)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。如：环滁皆山也。琅琊也。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(2)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肯定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用于介绍人名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)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。如：山之僧智仙也。太守自谓也。 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(3)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感叹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(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用于直抒胸臆</a:t>
            </a:r>
            <a:r>
              <a:rPr kumimoji="1" lang="en-US" altLang="zh-CN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)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。如：在乎山水之间也。得之心而寓之酒也。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 朗读时，应通过上述语气进一步体会作者的思想感情。读到“也”字后面应有较长的停顿。</a:t>
            </a:r>
            <a:endParaRPr kumimoji="1" lang="zh-CN" altLang="en-US" sz="2400" b="0" i="0" u="none" strike="noStrike" kern="0" cap="none" spc="0" normalizeH="0" baseline="0" noProof="0" smtClean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  <p:sp>
        <p:nvSpPr>
          <p:cNvPr id="13315" name="Text Box 11"/>
          <p:cNvSpPr txBox="1"/>
          <p:nvPr/>
        </p:nvSpPr>
        <p:spPr>
          <a:xfrm>
            <a:off x="2133600" y="609600"/>
            <a:ext cx="2743200" cy="829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85000"/>
              <a:buBlip>
                <a:blip r:embed="rId2"/>
              </a:buBlip>
              <a:defRPr kumimoji="1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SzPct val="70000"/>
              <a:buFont typeface="Wingdings" panose="05000000000000000000" pitchFamily="2" charset="2"/>
              <a:buChar char="n"/>
              <a:defRPr kumimoji="1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Pct val="70000"/>
              <a:buFont typeface="Wingdings" panose="05000000000000000000" pitchFamily="2" charset="2"/>
              <a:buChar char="n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kumimoji="1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SzTx/>
              <a:buNone/>
            </a:pPr>
            <a:r>
              <a:rPr lang="zh-CN" altLang="en-US" sz="4800">
                <a:solidFill>
                  <a:srgbClr val="C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朗读提示</a:t>
            </a:r>
            <a:endParaRPr lang="zh-CN" altLang="en-US" sz="4800">
              <a:solidFill>
                <a:srgbClr val="C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2209800" y="1484313"/>
            <a:ext cx="7772400" cy="41910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en-US" altLang="zh-CN" sz="3200" b="0" i="0" u="none" strike="noStrike" kern="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朗读</a:t>
            </a:r>
            <a:r>
              <a:rPr kumimoji="1" lang="zh-CN" altLang="en-US" sz="2400" b="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时还要注意</a:t>
            </a:r>
            <a:r>
              <a:rPr kumimoji="1" lang="en-US" altLang="zh-CN" sz="2400" b="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25</a:t>
            </a:r>
            <a:r>
              <a:rPr kumimoji="1" lang="zh-CN" altLang="en-US" sz="2400" b="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个“而”字，读时应分辨轻重。一般来说，凡表示转折或递进意味的都要重读。如：四时之景不同，而乐亦无穷也。凡作为连接词语的“而”和有调整音节作用的“而”，则可以轻读。如：朝而往，暮而归。</a:t>
            </a:r>
            <a:endParaRPr kumimoji="1" lang="zh-CN" altLang="en-US" sz="24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Pct val="85000"/>
              <a:buFontTx/>
              <a:buNone/>
              <a:defRPr/>
            </a:pPr>
            <a:r>
              <a:rPr kumimoji="1" lang="zh-CN" altLang="en-US" sz="2400" b="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    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 </a:t>
            </a:r>
            <a:r>
              <a:rPr kumimoji="1" lang="zh-CN" altLang="en-US" sz="2400" b="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此外，还要注意骈散结合</a:t>
            </a:r>
            <a:r>
              <a:rPr kumimoji="1" lang="zh-CN" altLang="en-US" sz="2400" b="0" i="0" u="none" strike="noStrike" kern="0" cap="none" spc="0" normalizeH="0" baseline="0" noProof="0" smtClean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的句式</a:t>
            </a:r>
            <a:r>
              <a:rPr kumimoji="1" lang="zh-CN" altLang="en-US" sz="2400" b="0" i="0" u="none" strike="noStrike" kern="0" cap="none" spc="0" normalizeH="0" baseline="0" noProof="0">
                <a:ln>
                  <a:noFill/>
                </a:ln>
                <a:solidFill>
                  <a:schemeClr val="tx1">
                    <a:lumMod val="50000"/>
                  </a:schemeClr>
                </a:solidFill>
                <a:effectLst/>
                <a:uLnTx/>
                <a:uFillTx/>
                <a:latin typeface="黑体" panose="02010609060101010101" pitchFamily="2" charset="-122"/>
                <a:ea typeface="黑体" panose="02010609060101010101" pitchFamily="2" charset="-122"/>
                <a:cs typeface="+mn-cs"/>
              </a:rPr>
              <a:t>，读时节奏要富于变化，悦耳动听。</a:t>
            </a:r>
            <a:endParaRPr kumimoji="1" lang="zh-CN" altLang="en-US" sz="2400" b="0" i="0" u="none" strike="noStrike" kern="0" cap="none" spc="0" normalizeH="0" baseline="0" noProof="0">
              <a:ln>
                <a:noFill/>
              </a:ln>
              <a:solidFill>
                <a:schemeClr val="tx1">
                  <a:lumMod val="50000"/>
                </a:schemeClr>
              </a:solidFill>
              <a:effectLst/>
              <a:uLnTx/>
              <a:uFillTx/>
              <a:latin typeface="黑体" panose="02010609060101010101" pitchFamily="2" charset="-122"/>
              <a:ea typeface="黑体" panose="0201060906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https://d.book118.com/618120047006006034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_CATEGORY" val="#LiuChBZh#"/>
  <p:tag name="MH_LAYOUT" val="SubTitleDesc"/>
  <p:tag name="MH_NUMBER" val="5"/>
  <p:tag name="MH_TYPE" val="#NeiR#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写景古文模板">
  <a:themeElements>
    <a:clrScheme name="写景古文模板 6">
      <a:dk1>
        <a:srgbClr val="333333"/>
      </a:dk1>
      <a:lt1>
        <a:srgbClr val="CCCC00"/>
      </a:lt1>
      <a:dk2>
        <a:srgbClr val="333333"/>
      </a:dk2>
      <a:lt2>
        <a:srgbClr val="9D9475"/>
      </a:lt2>
      <a:accent1>
        <a:srgbClr val="B3C39F"/>
      </a:accent1>
      <a:accent2>
        <a:srgbClr val="DCD9CE"/>
      </a:accent2>
      <a:accent3>
        <a:srgbClr val="E2E2AA"/>
      </a:accent3>
      <a:accent4>
        <a:srgbClr val="2A2A2A"/>
      </a:accent4>
      <a:accent5>
        <a:srgbClr val="D6DECD"/>
      </a:accent5>
      <a:accent6>
        <a:srgbClr val="C7C4BA"/>
      </a:accent6>
      <a:hlink>
        <a:srgbClr val="CC9900"/>
      </a:hlink>
      <a:folHlink>
        <a:srgbClr val="ADA68B"/>
      </a:folHlink>
    </a:clrScheme>
    <a:fontScheme name="写景古文模板">
      <a:majorFont>
        <a:latin typeface="Times New Roman"/>
        <a:ea typeface="黑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FF"/>
        </a:solidFill>
        <a:ln w="9525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1" lang="zh-CN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写景古文模板 1">
        <a:dk1>
          <a:srgbClr val="9D9475"/>
        </a:dk1>
        <a:lt1>
          <a:srgbClr val="333333"/>
        </a:lt1>
        <a:dk2>
          <a:srgbClr val="333300"/>
        </a:dk2>
        <a:lt2>
          <a:srgbClr val="333333"/>
        </a:lt2>
        <a:accent1>
          <a:srgbClr val="B3C39F"/>
        </a:accent1>
        <a:accent2>
          <a:srgbClr val="DCD9CE"/>
        </a:accent2>
        <a:accent3>
          <a:srgbClr val="ADADAA"/>
        </a:accent3>
        <a:accent4>
          <a:srgbClr val="2A2A2A"/>
        </a:accent4>
        <a:accent5>
          <a:srgbClr val="D6DECD"/>
        </a:accent5>
        <a:accent6>
          <a:srgbClr val="C7C4BA"/>
        </a:accent6>
        <a:hlink>
          <a:srgbClr val="CC9900"/>
        </a:hlink>
        <a:folHlink>
          <a:srgbClr val="ADA68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写景古文模板 2">
        <a:dk1>
          <a:srgbClr val="00264C"/>
        </a:dk1>
        <a:lt1>
          <a:srgbClr val="FFFFE9"/>
        </a:lt1>
        <a:dk2>
          <a:srgbClr val="333333"/>
        </a:dk2>
        <a:lt2>
          <a:srgbClr val="333333"/>
        </a:lt2>
        <a:accent1>
          <a:srgbClr val="78C0B2"/>
        </a:accent1>
        <a:accent2>
          <a:srgbClr val="262D4C"/>
        </a:accent2>
        <a:accent3>
          <a:srgbClr val="FFFFF2"/>
        </a:accent3>
        <a:accent4>
          <a:srgbClr val="001F40"/>
        </a:accent4>
        <a:accent5>
          <a:srgbClr val="BEDCD5"/>
        </a:accent5>
        <a:accent6>
          <a:srgbClr val="212844"/>
        </a:accent6>
        <a:hlink>
          <a:srgbClr val="598BBD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写景古文模板 3">
        <a:dk1>
          <a:srgbClr val="000000"/>
        </a:dk1>
        <a:lt1>
          <a:srgbClr val="F8F8F8"/>
        </a:lt1>
        <a:dk2>
          <a:srgbClr val="333333"/>
        </a:dk2>
        <a:lt2>
          <a:srgbClr val="5F5F5F"/>
        </a:lt2>
        <a:accent1>
          <a:srgbClr val="DDDDDD"/>
        </a:accent1>
        <a:accent2>
          <a:srgbClr val="808080"/>
        </a:accent2>
        <a:accent3>
          <a:srgbClr val="FBFBFB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写景古文模板 4">
        <a:dk1>
          <a:srgbClr val="00264C"/>
        </a:dk1>
        <a:lt1>
          <a:srgbClr val="FFFFFF"/>
        </a:lt1>
        <a:dk2>
          <a:srgbClr val="333333"/>
        </a:dk2>
        <a:lt2>
          <a:srgbClr val="2E697E"/>
        </a:lt2>
        <a:accent1>
          <a:srgbClr val="BAC8AA"/>
        </a:accent1>
        <a:accent2>
          <a:srgbClr val="6E9883"/>
        </a:accent2>
        <a:accent3>
          <a:srgbClr val="FFFFFF"/>
        </a:accent3>
        <a:accent4>
          <a:srgbClr val="001F40"/>
        </a:accent4>
        <a:accent5>
          <a:srgbClr val="D9E0D2"/>
        </a:accent5>
        <a:accent6>
          <a:srgbClr val="638976"/>
        </a:accent6>
        <a:hlink>
          <a:srgbClr val="CC9900"/>
        </a:hlink>
        <a:folHlink>
          <a:srgbClr val="7DAEC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写景古文模板 5">
        <a:dk1>
          <a:srgbClr val="20374E"/>
        </a:dk1>
        <a:lt1>
          <a:srgbClr val="DCE4D2"/>
        </a:lt1>
        <a:dk2>
          <a:srgbClr val="333333"/>
        </a:dk2>
        <a:lt2>
          <a:srgbClr val="524C46"/>
        </a:lt2>
        <a:accent1>
          <a:srgbClr val="C9C491"/>
        </a:accent1>
        <a:accent2>
          <a:srgbClr val="8A776A"/>
        </a:accent2>
        <a:accent3>
          <a:srgbClr val="EBEFE5"/>
        </a:accent3>
        <a:accent4>
          <a:srgbClr val="1A2D41"/>
        </a:accent4>
        <a:accent5>
          <a:srgbClr val="E1DEC7"/>
        </a:accent5>
        <a:accent6>
          <a:srgbClr val="7D6B5F"/>
        </a:accent6>
        <a:hlink>
          <a:srgbClr val="67895F"/>
        </a:hlink>
        <a:folHlink>
          <a:srgbClr val="4D4D4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写景古文模板 6">
        <a:dk1>
          <a:srgbClr val="333333"/>
        </a:dk1>
        <a:lt1>
          <a:srgbClr val="CCCC00"/>
        </a:lt1>
        <a:dk2>
          <a:srgbClr val="333333"/>
        </a:dk2>
        <a:lt2>
          <a:srgbClr val="9D9475"/>
        </a:lt2>
        <a:accent1>
          <a:srgbClr val="B3C39F"/>
        </a:accent1>
        <a:accent2>
          <a:srgbClr val="DCD9CE"/>
        </a:accent2>
        <a:accent3>
          <a:srgbClr val="E2E2AA"/>
        </a:accent3>
        <a:accent4>
          <a:srgbClr val="2A2A2A"/>
        </a:accent4>
        <a:accent5>
          <a:srgbClr val="D6DECD"/>
        </a:accent5>
        <a:accent6>
          <a:srgbClr val="C7C4BA"/>
        </a:accent6>
        <a:hlink>
          <a:srgbClr val="CC9900"/>
        </a:hlink>
        <a:folHlink>
          <a:srgbClr val="ADA68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Times New Roman</vt:lpstr>
      <vt:lpstr>黑体</vt:lpstr>
      <vt:lpstr>宋体</vt:lpstr>
      <vt:lpstr>Wingdings</vt:lpstr>
      <vt:lpstr>幼圆</vt:lpstr>
      <vt:lpstr>Office Theme</vt:lpstr>
      <vt:lpstr>PowerPoint Presentation</vt:lpstr>
      <vt:lpstr>目                     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2024-09-12T05:30:05.090</cp:lastPrinted>
  <dcterms:created xsi:type="dcterms:W3CDTF">2024-09-11T21:30:05Z</dcterms:created>
  <dcterms:modified xsi:type="dcterms:W3CDTF">2024-09-11T21:30:07Z</dcterms:modified>
</cp:coreProperties>
</file>