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EA5417-D061-4BF9-BAA0-3D8912FE6B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A3F455-872B-426F-9C06-6F12361F1C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A0AB50-5594-4B66-8B9F-B8E88910D4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E28094-DF4E-4087-92A1-82A5FB9F91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CDF314-598B-4506-B992-D05A77E3DB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69FFBD-D35B-4293-9D66-B6ED314588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098499-7AD8-4291-AFD7-3ECBF8A88C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AB3790-9D87-4604-9359-262D2EC70A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58DCD1-47D5-4DDD-B32D-6E804FF464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AB819B-8C95-43B9-AAC2-2A846A865A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299545-3CC1-4B0C-B64C-45DFB6212D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 Id="rId3"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12011403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高二综合实践课程职业体验与职业生涯规划\n## 1.高二综合实践课程概述与重要性\n### 1.1高二综合实践课程的定义与目标\n### 1.2高二综合实践课程的地位与作用\n### 1.3高二综合实践课程的实施与评价\n## 2.职业体验在高二综合实践课程中的应用\n### 2.1职业体验的内涵与意义\n### 2.2职业体验的课程设计与实施\n### 2.3职业体验的实践案例与分析\n## 3.职业生涯规划在高二综合实践课程中的应用\n### 3.1职业生涯规划的理论与实践\n### 3.2职业生涯规划的课程设计与实施\n### 3.3职业生涯规划的实践案例与分析\n## 4.高二综合实践课程的职业体验与职业生涯规划整合\n### 4.1整合职业体验与职业生涯规划的理论基础\n### 4.2整合职业体验与职业生涯规划的课程设计\n### 4.3整合职业体验与职业生涯规划的实践案例与分析\n## 5.高二综合实践课程的职业体验与职业生涯规划效果评估\n### 5.1职业体验与职业生涯规划效果评估的方法与工具\n### 5.2职业体验与职业生涯规划效果评估的实践案例\n### 5.3职业体验与职业生涯规划效果评估的反馈与改进\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06765"/>
            <a:ext cx="11055350" cy="1187450"/>
          </a:xfrm>
        </p:spPr>
        <p:txBody>
          <a:bodyPr vert="horz" wrap="square" lIns="91440" tIns="45720" rIns="91440" bIns="45720" anchor="b">
            <a:spAutoFit/>
          </a:bodyPr>
          <a:lstStyle/>
          <a:p>
            <a:pPr>
              <a:buNone/>
            </a:pPr>
            <a:r>
              <a:rPr lang="zh-CN" sz="4200"/>
              <a:t>高二综合实践课程职业体验与职业生涯规划</a:t>
            </a:r>
            <a:endParaRPr/>
          </a:p>
        </p:txBody>
      </p:sp>
      <p:sp>
        <p:nvSpPr>
          <p:cNvPr id="3" name="副标题 2"/>
          <p:cNvSpPr>
            <a:spLocks noGrp="1"/>
          </p:cNvSpPr>
          <p:nvPr>
            <p:ph type="subTitle" idx="1"/>
          </p:nvPr>
        </p:nvSpPr>
        <p:spPr>
          <a:xfrm>
            <a:off x="571500" y="3984896"/>
            <a:ext cx="5581650" cy="400050"/>
          </a:xfrm>
        </p:spPr>
        <p:txBody>
          <a:bodyPr/>
          <a:lstStyle/>
          <a:p>
            <a:r>
              <a:rPr lang="en-US"/>
              <a:t> </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129521"/>
            <a:ext cx="2093843" cy="37555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z="1400" spc="80">
              <a:solidFill>
                <a:schemeClr val="accent1">
                  <a:lumMod val="50000"/>
                </a:schemeClr>
              </a:solidFill>
              <a:latin typeface="+mn-lt"/>
            </a:endParaRPr>
          </a:p>
        </p:txBody>
      </p:sp>
      <p:sp>
        <p:nvSpPr>
          <p:cNvPr id="6" name="文本占位符 20"/>
          <p:cNvSpPr txBox="1"/>
          <p:nvPr/>
        </p:nvSpPr>
        <p:spPr>
          <a:xfrm>
            <a:off x="9937347" y="6129521"/>
            <a:ext cx="1683154" cy="377411"/>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z="1400" spc="80">
                <a:solidFill>
                  <a:schemeClr val="accent1">
                    <a:lumMod val="50000"/>
                  </a:schemeClr>
                </a:solidFill>
                <a:effectLst/>
              </a:rPr>
              <a:t> </a:t>
            </a: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8" name="" descr="{&quot;isTemplate&quot;:true,&quot;type&quot;:2}"/>
        <p:cNvGrpSpPr/>
        <p:nvPr/>
      </p:nvGrpSpPr>
      <p:grpSpPr>
        <a:xfrm>
          <a:off x="0" y="0"/>
          <a:ext cx="0" cy="0"/>
        </a:xfrm>
      </p:grpSpPr>
      <p:sp>
        <p:nvSpPr>
          <p:cNvPr id="119"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高二综合实践课程概述与重要性</a:t>
            </a:r>
            <a:endParaRPr/>
          </a:p>
        </p:txBody>
      </p:sp>
      <p:sp>
        <p:nvSpPr>
          <p:cNvPr id="120"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21"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0" name="" descr="{&quot;isTemplate&quot;:true,&quot;type&quot;:3}"/>
        <p:cNvGrpSpPr/>
        <p:nvPr/>
      </p:nvGrpSpPr>
      <p:grpSpPr>
        <a:xfrm>
          <a:off x="0" y="0"/>
          <a:ext cx="0" cy="0"/>
        </a:xfrm>
      </p:grpSpPr>
      <p:pic>
        <p:nvPicPr>
          <p:cNvPr id="15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5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53" name="Group 598"/>
            <p:cNvGrpSpPr/>
            <p:nvPr/>
          </p:nvGrpSpPr>
          <p:grpSpPr>
            <a:xfrm>
              <a:off x="763829" y="1414808"/>
              <a:ext cx="6972294" cy="2337649"/>
              <a:chOff x="763829" y="1414808"/>
              <a:chExt cx="6972294" cy="2337649"/>
            </a:xfrm>
          </p:grpSpPr>
          <p:sp>
            <p:nvSpPr>
              <p:cNvPr id="15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高二综合实践课程是一门综合性、实践性的课程</a:t>
                </a:r>
                <a:endParaRPr/>
              </a:p>
            </p:txBody>
          </p:sp>
          <p:sp>
            <p:nvSpPr>
              <p:cNvPr id="15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融合多学科知识，培养学生的综合素质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注重学生实践能力、创新能力和团队协作能力的培养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为学生的职业生涯规划和未来发展奠定基础</a:t>
                </a:r>
                <a:endParaRPr/>
              </a:p>
            </p:txBody>
          </p:sp>
          <p:sp>
            <p:nvSpPr>
              <p:cNvPr id="15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5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60" name="Group 591"/>
            <p:cNvGrpSpPr/>
            <p:nvPr/>
          </p:nvGrpSpPr>
          <p:grpSpPr>
            <a:xfrm>
              <a:off x="689593" y="3949139"/>
              <a:ext cx="7078256" cy="2128975"/>
              <a:chOff x="689593" y="3949139"/>
              <a:chExt cx="7078256" cy="2128975"/>
            </a:xfrm>
          </p:grpSpPr>
          <p:sp>
            <p:nvSpPr>
              <p:cNvPr id="16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高二综合实践课程的目标</a:t>
                </a:r>
                <a:endParaRPr/>
              </a:p>
            </p:txBody>
          </p:sp>
          <p:sp>
            <p:nvSpPr>
              <p:cNvPr id="16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提高学生的职业素养和职业技能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培养学生的职业生涯规划意识和能力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增强学生的社会适应能力和竞争力</a:t>
                </a:r>
                <a:endParaRPr/>
              </a:p>
            </p:txBody>
          </p:sp>
          <p:sp>
            <p:nvSpPr>
              <p:cNvPr id="16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6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高二综合实践课程的定义与目标</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8" name="" descr="{&quot;isTemplate&quot;:true,&quot;type&quot;:3}"/>
        <p:cNvGrpSpPr/>
        <p:nvPr/>
      </p:nvGrpSpPr>
      <p:grpSpPr>
        <a:xfrm>
          <a:off x="0" y="0"/>
          <a:ext cx="0" cy="0"/>
        </a:xfrm>
      </p:grpSpPr>
      <p:pic>
        <p:nvPicPr>
          <p:cNvPr id="16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1" name="Group 598"/>
            <p:cNvGrpSpPr/>
            <p:nvPr/>
          </p:nvGrpSpPr>
          <p:grpSpPr>
            <a:xfrm>
              <a:off x="763829" y="1414808"/>
              <a:ext cx="6972294" cy="2337649"/>
              <a:chOff x="763829" y="1414808"/>
              <a:chExt cx="6972294" cy="2337649"/>
            </a:xfrm>
          </p:grpSpPr>
          <p:sp>
            <p:nvSpPr>
              <p:cNvPr id="17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高二综合实践课程在高中课程体系中的地位</a:t>
                </a:r>
                <a:endParaRPr/>
              </a:p>
            </p:txBody>
          </p:sp>
          <p:sp>
            <p:nvSpPr>
              <p:cNvPr id="17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是一门必修课程，贯穿高二整个学年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是高中课程的重要组成部分，与学科课程相辅相成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对提高学生的综合素质和培养终身学习能力具有重要意义</a:t>
                </a:r>
                <a:endParaRPr/>
              </a:p>
            </p:txBody>
          </p:sp>
          <p:sp>
            <p:nvSpPr>
              <p:cNvPr id="17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78" name="Group 591"/>
            <p:cNvGrpSpPr/>
            <p:nvPr/>
          </p:nvGrpSpPr>
          <p:grpSpPr>
            <a:xfrm>
              <a:off x="689593" y="3949139"/>
              <a:ext cx="7078256" cy="2128975"/>
              <a:chOff x="689593" y="3949139"/>
              <a:chExt cx="7078256" cy="2128975"/>
            </a:xfrm>
          </p:grpSpPr>
          <p:sp>
            <p:nvSpPr>
              <p:cNvPr id="17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高二综合实践课程的作用</a:t>
                </a:r>
                <a:endParaRPr/>
              </a:p>
            </p:txBody>
          </p:sp>
          <p:sp>
            <p:nvSpPr>
              <p:cNvPr id="18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培养学生的实践能力和创新精神</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提高学生的职业素养和职业技能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为学生的职业生涯规划和未来发展奠定基础</a:t>
                </a:r>
                <a:endParaRPr/>
              </a:p>
            </p:txBody>
          </p:sp>
          <p:sp>
            <p:nvSpPr>
              <p:cNvPr id="18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高二综合实践课程的地位与作用</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6" name="" descr="{&quot;isTemplate&quot;:true,&quot;type&quot;:3}"/>
        <p:cNvGrpSpPr/>
        <p:nvPr/>
      </p:nvGrpSpPr>
      <p:grpSpPr>
        <a:xfrm>
          <a:off x="0" y="0"/>
          <a:ext cx="0" cy="0"/>
        </a:xfrm>
      </p:grpSpPr>
      <p:pic>
        <p:nvPicPr>
          <p:cNvPr id="18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8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89" name="Group 598"/>
            <p:cNvGrpSpPr/>
            <p:nvPr/>
          </p:nvGrpSpPr>
          <p:grpSpPr>
            <a:xfrm>
              <a:off x="763829" y="1414808"/>
              <a:ext cx="6972294" cy="2337649"/>
              <a:chOff x="763829" y="1414808"/>
              <a:chExt cx="6972294" cy="2337649"/>
            </a:xfrm>
          </p:grpSpPr>
          <p:sp>
            <p:nvSpPr>
              <p:cNvPr id="19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高二综合实践课程的实施</a:t>
                </a:r>
                <a:endParaRPr/>
              </a:p>
            </p:txBody>
          </p:sp>
          <p:sp>
            <p:nvSpPr>
              <p:cNvPr id="19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采用项目制学习，鼓励学生参与实践活动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结合校内外资源，开展丰富多样的实践活动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注重过程评价，关注学生的成长和进步</a:t>
                </a:r>
                <a:endParaRPr/>
              </a:p>
            </p:txBody>
          </p:sp>
          <p:sp>
            <p:nvSpPr>
              <p:cNvPr id="19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6" name="Group 591"/>
            <p:cNvGrpSpPr/>
            <p:nvPr/>
          </p:nvGrpSpPr>
          <p:grpSpPr>
            <a:xfrm>
              <a:off x="689593" y="3949139"/>
              <a:ext cx="7078256" cy="2128975"/>
              <a:chOff x="689593" y="3949139"/>
              <a:chExt cx="7078256" cy="2128975"/>
            </a:xfrm>
          </p:grpSpPr>
          <p:sp>
            <p:nvSpPr>
              <p:cNvPr id="19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高二综合实践课程的评价</a:t>
                </a:r>
                <a:endParaRPr/>
              </a:p>
            </p:txBody>
          </p:sp>
          <p:sp>
            <p:nvSpPr>
              <p:cNvPr id="19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设定明确的评价目标和评价标准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采用多元化的评价方法，包括学生自评、同伴评价和教师评价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注重评价结果的应用，及时调整教学策略和改进教学方法</a:t>
                </a:r>
                <a:endParaRPr/>
              </a:p>
            </p:txBody>
          </p:sp>
          <p:sp>
            <p:nvSpPr>
              <p:cNvPr id="19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高二综合实践课程的实施与评价</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4" name="" descr="{&quot;isTemplate&quot;:true,&quot;type&quot;:2}"/>
        <p:cNvGrpSpPr/>
        <p:nvPr/>
      </p:nvGrpSpPr>
      <p:grpSpPr>
        <a:xfrm>
          <a:off x="0" y="0"/>
          <a:ext cx="0" cy="0"/>
        </a:xfrm>
      </p:grpSpPr>
      <p:sp>
        <p:nvSpPr>
          <p:cNvPr id="205"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职业体验在高二综合实践课程中的应用</a:t>
            </a:r>
            <a:endParaRPr/>
          </a:p>
        </p:txBody>
      </p:sp>
      <p:sp>
        <p:nvSpPr>
          <p:cNvPr id="206"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207"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8" name="" descr="{&quot;isTemplate&quot;:true,&quot;type&quot;:3}"/>
        <p:cNvGrpSpPr/>
        <p:nvPr/>
      </p:nvGrpSpPr>
      <p:grpSpPr>
        <a:xfrm>
          <a:off x="0" y="0"/>
          <a:ext cx="0" cy="0"/>
        </a:xfrm>
      </p:grpSpPr>
      <p:sp>
        <p:nvSpPr>
          <p:cNvPr id="20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职业体验的内涵与意义</a:t>
            </a:r>
            <a:endParaRPr lang="en-US" altLang="zh-CN" sz="2800" b="1">
              <a:latin typeface="+mj-ea"/>
              <a:ea typeface="+mj-ea"/>
            </a:endParaRPr>
          </a:p>
        </p:txBody>
      </p:sp>
      <p:grpSp>
        <p:nvGrpSpPr>
          <p:cNvPr id="210"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11" name=""/>
            <p:cNvGrpSpPr/>
            <p:nvPr/>
          </p:nvGrpSpPr>
          <p:grpSpPr>
            <a:xfrm>
              <a:off x="660399" y="2074672"/>
              <a:ext cx="5100082" cy="4536540"/>
              <a:chOff x="660399" y="2074672"/>
              <a:chExt cx="5100082" cy="4536540"/>
            </a:xfrm>
          </p:grpSpPr>
          <p:sp>
            <p:nvSpPr>
              <p:cNvPr id="21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职业体验的内涵</a:t>
                </a:r>
                <a:endParaRPr lang="en-US" altLang="zh-CN" sz="2000" b="1">
                  <a:latin typeface="Microsoft YaHei" panose="020b0503020204020204" pitchFamily="34" charset="-122"/>
                  <a:ea typeface="Microsoft YaHei" panose="020b0503020204020204" pitchFamily="34" charset="-122"/>
                </a:endParaRPr>
              </a:p>
            </p:txBody>
          </p:sp>
          <p:sp>
            <p:nvSpPr>
              <p:cNvPr id="21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通过亲身参与和体验，了解不同职业的特点和要求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增强学生的职业认知和职业情感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培养学生的职业素养和职业技能</a:t>
                </a:r>
                <a:endParaRPr/>
              </a:p>
            </p:txBody>
          </p:sp>
          <p:pic>
            <p:nvPicPr>
              <p:cNvPr id="215"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16" name=""/>
            <p:cNvGrpSpPr/>
            <p:nvPr/>
          </p:nvGrpSpPr>
          <p:grpSpPr>
            <a:xfrm>
              <a:off x="6431519" y="2074672"/>
              <a:ext cx="5100082" cy="4536540"/>
              <a:chOff x="660399" y="2074672"/>
              <a:chExt cx="5100082" cy="4536540"/>
            </a:xfrm>
          </p:grpSpPr>
          <p:sp>
            <p:nvSpPr>
              <p:cNvPr id="21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职业体验的意义</a:t>
                </a:r>
                <a:endParaRPr lang="en-US" altLang="zh-CN" sz="2000" b="1">
                  <a:latin typeface="Microsoft YaHei" panose="020b0503020204020204" pitchFamily="34" charset="-122"/>
                  <a:ea typeface="Microsoft YaHei" panose="020b0503020204020204" pitchFamily="34" charset="-122"/>
                </a:endParaRPr>
              </a:p>
            </p:txBody>
          </p:sp>
          <p:sp>
            <p:nvSpPr>
              <p:cNvPr id="21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提高学生的职业规划和决策能力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增强学生的社会适应能力和竞争力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为学生的职业生涯发展奠定基础</a:t>
                </a:r>
                <a:endParaRPr/>
              </a:p>
            </p:txBody>
          </p:sp>
          <p:pic>
            <p:nvPicPr>
              <p:cNvPr id="220"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descr="{&quot;isTemplate&quot;:true,&quot;type&quot;:3}"/>
        <p:cNvGrpSpPr/>
        <p:nvPr/>
      </p:nvGrpSpPr>
      <p:grpSpPr>
        <a:xfrm>
          <a:off x="0" y="0"/>
          <a:ext cx="0" cy="0"/>
        </a:xfrm>
      </p:grpSpPr>
      <p:sp>
        <p:nvSpPr>
          <p:cNvPr id="22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职业体验的课程设计与实施</a:t>
            </a:r>
            <a:endParaRPr lang="en-US" altLang="zh-CN" sz="2800" b="1">
              <a:latin typeface="+mj-ea"/>
              <a:ea typeface="+mj-ea"/>
            </a:endParaRPr>
          </a:p>
        </p:txBody>
      </p:sp>
      <p:grpSp>
        <p:nvGrpSpPr>
          <p:cNvPr id="223"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24" name=""/>
            <p:cNvGrpSpPr/>
            <p:nvPr/>
          </p:nvGrpSpPr>
          <p:grpSpPr>
            <a:xfrm>
              <a:off x="660399" y="2074672"/>
              <a:ext cx="5100082" cy="4536540"/>
              <a:chOff x="660399" y="2074672"/>
              <a:chExt cx="5100082" cy="4536540"/>
            </a:xfrm>
          </p:grpSpPr>
          <p:sp>
            <p:nvSpPr>
              <p:cNvPr id="22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职业体验的课程设计</a:t>
                </a:r>
                <a:endParaRPr lang="en-US" altLang="zh-CN" sz="2000" b="1">
                  <a:latin typeface="Microsoft YaHei" panose="020b0503020204020204" pitchFamily="34" charset="-122"/>
                  <a:ea typeface="Microsoft YaHei" panose="020b0503020204020204" pitchFamily="34" charset="-122"/>
                </a:endParaRPr>
              </a:p>
            </p:txBody>
          </p:sp>
          <p:sp>
            <p:nvSpPr>
              <p:cNvPr id="22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结合学生兴趣和需求，确定职业体验的主题和内容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设计职业体验的活动方案和流程，确保活动的有效开展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考虑职业体验的资源和条件，充分利用校内外资源</a:t>
                </a:r>
                <a:endParaRPr/>
              </a:p>
            </p:txBody>
          </p:sp>
          <p:pic>
            <p:nvPicPr>
              <p:cNvPr id="22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29" name=""/>
            <p:cNvGrpSpPr/>
            <p:nvPr/>
          </p:nvGrpSpPr>
          <p:grpSpPr>
            <a:xfrm>
              <a:off x="6431519" y="2074672"/>
              <a:ext cx="5100082" cy="4536540"/>
              <a:chOff x="660399" y="2074672"/>
              <a:chExt cx="5100082" cy="4536540"/>
            </a:xfrm>
          </p:grpSpPr>
          <p:sp>
            <p:nvSpPr>
              <p:cNvPr id="23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职业体验的课程实施</a:t>
                </a:r>
                <a:endParaRPr lang="en-US" altLang="zh-CN" sz="2000" b="1">
                  <a:latin typeface="Microsoft YaHei" panose="020b0503020204020204" pitchFamily="34" charset="-122"/>
                  <a:ea typeface="Microsoft YaHei" panose="020b0503020204020204" pitchFamily="34" charset="-122"/>
                </a:endParaRPr>
              </a:p>
            </p:txBody>
          </p:sp>
          <p:sp>
            <p:nvSpPr>
              <p:cNvPr id="23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组织学生参与职业体验活动，培养学生的实践能力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邀请行业专家和指导教师，提供专业指导和评价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开展职业体验的总结和反思，提高课程的有效性</a:t>
                </a:r>
                <a:endParaRPr/>
              </a:p>
            </p:txBody>
          </p:sp>
          <p:pic>
            <p:nvPicPr>
              <p:cNvPr id="23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4" name="" descr="{&quot;isTemplate&quot;:true,&quot;type&quot;:3}"/>
        <p:cNvGrpSpPr/>
        <p:nvPr/>
      </p:nvGrpSpPr>
      <p:grpSpPr>
        <a:xfrm>
          <a:off x="0" y="0"/>
          <a:ext cx="0" cy="0"/>
        </a:xfrm>
      </p:grpSpPr>
      <p:sp>
        <p:nvSpPr>
          <p:cNvPr id="23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职业体验的实践案例与分析</a:t>
            </a:r>
            <a:endParaRPr lang="en-US" altLang="zh-CN" sz="2800" b="1">
              <a:latin typeface="+mj-ea"/>
              <a:ea typeface="+mj-ea"/>
            </a:endParaRPr>
          </a:p>
        </p:txBody>
      </p:sp>
      <p:grpSp>
        <p:nvGrpSpPr>
          <p:cNvPr id="236"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37" name=""/>
            <p:cNvGrpSpPr/>
            <p:nvPr/>
          </p:nvGrpSpPr>
          <p:grpSpPr>
            <a:xfrm>
              <a:off x="660399" y="2074672"/>
              <a:ext cx="5100082" cy="4536540"/>
              <a:chOff x="660399" y="2074672"/>
              <a:chExt cx="5100082" cy="4536540"/>
            </a:xfrm>
          </p:grpSpPr>
          <p:sp>
            <p:nvSpPr>
              <p:cNvPr id="23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职业体验的实践案例</a:t>
                </a:r>
                <a:endParaRPr lang="en-US" altLang="zh-CN" sz="2000" b="1">
                  <a:latin typeface="Microsoft YaHei" panose="020b0503020204020204" pitchFamily="34" charset="-122"/>
                  <a:ea typeface="Microsoft YaHei" panose="020b0503020204020204" pitchFamily="34" charset="-122"/>
                </a:endParaRPr>
              </a:p>
            </p:txBody>
          </p:sp>
          <p:sp>
            <p:nvSpPr>
              <p:cNvPr id="24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学生参观企业，了解企业文化和工作环境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学生参与实际操作，掌握职业技能和操作流程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学生与行业专家交流，了解行业发展趋势和职业要求</a:t>
                </a:r>
                <a:endParaRPr/>
              </a:p>
            </p:txBody>
          </p:sp>
          <p:pic>
            <p:nvPicPr>
              <p:cNvPr id="241"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42" name=""/>
            <p:cNvGrpSpPr/>
            <p:nvPr/>
          </p:nvGrpSpPr>
          <p:grpSpPr>
            <a:xfrm>
              <a:off x="6431519" y="2074672"/>
              <a:ext cx="5100082" cy="4536540"/>
              <a:chOff x="660399" y="2074672"/>
              <a:chExt cx="5100082" cy="4536540"/>
            </a:xfrm>
          </p:grpSpPr>
          <p:sp>
            <p:nvSpPr>
              <p:cNvPr id="24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职业体验的实践案例分析</a:t>
                </a:r>
                <a:endParaRPr lang="en-US" altLang="zh-CN" sz="2000" b="1">
                  <a:latin typeface="Microsoft YaHei" panose="020b0503020204020204" pitchFamily="34" charset="-122"/>
                  <a:ea typeface="Microsoft YaHei" panose="020b0503020204020204" pitchFamily="34" charset="-122"/>
                </a:endParaRPr>
              </a:p>
            </p:txBody>
          </p:sp>
          <p:sp>
            <p:nvSpPr>
              <p:cNvPr id="24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分析职业体验活动的效果和学生的收获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总结职业体验活动的经验教训，改进课程设计和实施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探讨职业体验活动对学生职业生涯发展的影响和意义</a:t>
                </a:r>
                <a:endParaRPr/>
              </a:p>
            </p:txBody>
          </p:sp>
          <p:pic>
            <p:nvPicPr>
              <p:cNvPr id="246"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职业生涯规划在高二综合实践课程中的应用</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pic>
        <p:nvPicPr>
          <p:cNvPr id="1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4" name="Group 598"/>
            <p:cNvGrpSpPr/>
            <p:nvPr/>
          </p:nvGrpSpPr>
          <p:grpSpPr>
            <a:xfrm>
              <a:off x="763829" y="1414808"/>
              <a:ext cx="6972294" cy="2337649"/>
              <a:chOff x="763829" y="1414808"/>
              <a:chExt cx="6972294" cy="2337649"/>
            </a:xfrm>
          </p:grpSpPr>
          <p:sp>
            <p:nvSpPr>
              <p:cNvPr id="1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职业生涯规划的理论</a:t>
                </a:r>
                <a:endParaRPr/>
              </a:p>
            </p:txBody>
          </p:sp>
          <p:sp>
            <p:nvSpPr>
              <p:cNvPr id="1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职业生涯规划是指个人通过对自身职业兴趣、价值观和能力进行分析，设定个人职业目标和发展策略的过程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职业生涯规划包括自我评估、职业认知、职业目标设定、职业发展策略制定和实施、职业评估与调整等环节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职业生涯规划对提高个人的职业满意度和实现职业成功具有重要意义</a:t>
                </a:r>
                <a:endParaRPr/>
              </a:p>
            </p:txBody>
          </p:sp>
          <p:sp>
            <p:nvSpPr>
              <p:cNvPr id="1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 name="Group 591"/>
            <p:cNvGrpSpPr/>
            <p:nvPr/>
          </p:nvGrpSpPr>
          <p:grpSpPr>
            <a:xfrm>
              <a:off x="689593" y="3949139"/>
              <a:ext cx="7078256" cy="2128975"/>
              <a:chOff x="689593" y="3949139"/>
              <a:chExt cx="7078256" cy="2128975"/>
            </a:xfrm>
          </p:grpSpPr>
          <p:sp>
            <p:nvSpPr>
              <p:cNvPr id="2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职业生涯规划的实践</a:t>
                </a:r>
                <a:endParaRPr/>
              </a:p>
            </p:txBody>
          </p:sp>
          <p:sp>
            <p:nvSpPr>
              <p:cNvPr id="2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高二综合实践课程中的职业生涯规划教育应帮助学生了解职业生涯规划的理论和方法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通过实践活动，培养学生的职业生涯规划意识和能力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为学生的职业生涯发展提供指导和支持</a:t>
                </a:r>
                <a:endParaRPr/>
              </a:p>
            </p:txBody>
          </p:sp>
          <p:sp>
            <p:nvSpPr>
              <p:cNvPr id="2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职业生涯规划的理论与实践</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https://d.book118.com/618120114031006041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高二综合实践课程职业体验与职业生涯规划</vt:lpstr>
      <vt:lpstr>高二综合实践课程概述与重要性</vt:lpstr>
      <vt:lpstr>PowerPoint Presentation</vt:lpstr>
      <vt:lpstr>PowerPoint Presentation</vt:lpstr>
      <vt:lpstr>PowerPoint Presentation</vt:lpstr>
      <vt:lpstr>职业体验在高二综合实践课程中的应用</vt:lpstr>
      <vt:lpstr>PowerPoint Presentation</vt:lpstr>
      <vt:lpstr>PowerPoint Presentation</vt:lpstr>
      <vt:lpstr>PowerPoint Presentation</vt:lpstr>
      <vt:lpstr>职业生涯规划在高二综合实践课程中的应用</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2024-09-19T21:55:13.575</cp:lastPrinted>
  <dcterms:created xsi:type="dcterms:W3CDTF">2024-09-19T13:55:13Z</dcterms:created>
  <dcterms:modified xsi:type="dcterms:W3CDTF">2024-09-19T13:55:15Z</dcterms:modified>
</cp:coreProperties>
</file>