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BTRTUM+MS-UIGothic"/>
      <p:regular r:id="rId18"/>
    </p:embeddedFont>
    <p:embeddedFont>
      <p:font typeface="ADKBGG+FOEFJE+MicrosoftYaHei-Bold"/>
      <p:regular r:id="rId19"/>
    </p:embeddedFont>
    <p:embeddedFont>
      <p:font typeface="GHOQRN+OLFJQL+ArialMT"/>
      <p:regular r:id="rId20"/>
    </p:embeddedFont>
    <p:embeddedFont>
      <p:font typeface="CBNNUA+UUBQOV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E3E7A-9ADA-446F-8C42-BD85460C7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49C39-8311-4956-877A-8E66DA87E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AC539-6142-4D32-84A4-2CD6C3526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3BB65B-F9DC-4BD9-9FBC-3D64CEC35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042BF0-894B-48C7-BB6E-116F61E23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97B40A-93A7-41BA-BA2B-83437272A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54191A-E3A4-429A-8A9C-EB7C17233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ADFDDF-17FB-43BD-9B3A-D22AA533F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22496C-CF05-4C9E-98F6-499C7AD17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C37DB-4132-4DDA-96DF-517BCCC1D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12F30-A4B4-42AB-B6C5-42F840D69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2110105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63039" y="2296914"/>
            <a:ext cx="10457836" cy="15301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97"/>
              </a:lnSpc>
              <a:spcBef>
                <a:spcPct val="0"/>
              </a:spcBef>
              <a:spcAft>
                <a:spcPct val="0"/>
              </a:spcAft>
            </a:pPr>
            <a:r>
              <a:rPr sz="4700" spc="25">
                <a:solidFill>
                  <a:srgbClr val="FFFDFD"/>
                </a:solidFill>
                <a:latin typeface="SimSun"/>
                <a:cs typeface="SimSun"/>
              </a:rPr>
              <a:t>赛课</a:t>
            </a:r>
            <a:r>
              <a:rPr sz="4700" spc="25">
                <a:solidFill>
                  <a:srgbClr val="FFFDFD"/>
                </a:solidFill>
                <a:latin typeface="BTRTUM+MS-UIGothic"/>
                <a:cs typeface="BTRTUM+MS-UIGothic"/>
              </a:rPr>
              <a:t>一元一次方程</a:t>
            </a:r>
            <a:r>
              <a:rPr sz="4700" spc="23">
                <a:solidFill>
                  <a:srgbClr val="FFFDFD"/>
                </a:solidFill>
                <a:latin typeface="ADKBGG+FOEFJE+MicrosoftYaHei-Bold"/>
                <a:cs typeface="ADKBGG+FOEFJE+MicrosoftYaHei-Bold"/>
              </a:rPr>
              <a:t>——</a:t>
            </a:r>
            <a:r>
              <a:rPr sz="4700" spc="25">
                <a:solidFill>
                  <a:srgbClr val="FFFDFD"/>
                </a:solidFill>
                <a:latin typeface="BTRTUM+MS-UIGothic"/>
                <a:cs typeface="BTRTUM+MS-UIGothic"/>
              </a:rPr>
              <a:t>去分母</a:t>
            </a:r>
            <a:r>
              <a:rPr sz="4700" spc="28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4700">
                <a:solidFill>
                  <a:srgbClr val="FFFDFD"/>
                </a:solidFill>
                <a:latin typeface="BTRTUM+MS-UIGothic"/>
                <a:cs typeface="BTRTU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66945" y="1888704"/>
            <a:ext cx="2091232" cy="88221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GHOQRN+OLFJQL+ArialMT"/>
                <a:cs typeface="GHOQRN+OLFJQL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2700">
                <a:solidFill>
                  <a:srgbClr val="FFFFFF"/>
                </a:solidFill>
                <a:latin typeface="BTRTUM+MS-UIGothic"/>
                <a:cs typeface="BTRTUM+MS-UIGothic"/>
              </a:rPr>
              <a:t>程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2700">
                <a:solidFill>
                  <a:srgbClr val="FFFFFF"/>
                </a:solidFill>
                <a:latin typeface="BTRTUM+MS-UIGothic"/>
                <a:cs typeface="BTRTUM+MS-UIGothic"/>
              </a:rPr>
              <a:t>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82114" y="2744470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FFFFFF"/>
                </a:solidFill>
                <a:latin typeface="BTRTUM+MS-UIGothic"/>
                <a:cs typeface="BTRTUM+MS-UIGothic"/>
              </a:rPr>
              <a:t>目</a:t>
            </a:r>
            <a:r>
              <a:rPr sz="48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66945" y="3123144"/>
            <a:ext cx="5754574" cy="273262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GHOQRN+OLFJQL+ArialMT"/>
                <a:cs typeface="GHOQRN+OLFJQL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赛课</a:t>
            </a:r>
            <a:r>
              <a:rPr sz="2700">
                <a:solidFill>
                  <a:srgbClr val="FFFFFF"/>
                </a:solidFill>
                <a:latin typeface="BTRTUM+MS-UIGothic"/>
                <a:cs typeface="BTRTUM+MS-UIGothic"/>
              </a:rPr>
              <a:t>一元一次方程的建立</a:t>
            </a:r>
          </a:p>
          <a:p>
            <a:pPr marL="0" marR="0">
              <a:lnSpc>
                <a:spcPts val="2761"/>
              </a:lnSpc>
              <a:spcBef>
                <a:spcPts val="2048"/>
              </a:spcBef>
              <a:spcAft>
                <a:spcPct val="0"/>
              </a:spcAft>
            </a:pPr>
            <a:r>
              <a:rPr sz="2650" spc="273">
                <a:solidFill>
                  <a:srgbClr val="FFFFFF"/>
                </a:solidFill>
                <a:latin typeface="GHOQRN+OLFJQL+ArialMT"/>
                <a:cs typeface="GHOQRN+OLFJQL+ArialMT"/>
              </a:rPr>
              <a:t>•</a:t>
            </a:r>
            <a:r>
              <a:rPr sz="2700">
                <a:solidFill>
                  <a:srgbClr val="FFFFFF"/>
                </a:solidFill>
                <a:latin typeface="BTRTUM+MS-UIGothic"/>
                <a:cs typeface="BTRTUM+MS-UIGothic"/>
              </a:rPr>
              <a:t>去分母解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赛课</a:t>
            </a:r>
            <a:r>
              <a:rPr sz="2700">
                <a:solidFill>
                  <a:srgbClr val="FFFFFF"/>
                </a:solidFill>
                <a:latin typeface="BTRTUM+MS-UIGothic"/>
                <a:cs typeface="BTRTUM+MS-UIGothic"/>
              </a:rPr>
              <a:t>一元一次方程</a:t>
            </a:r>
          </a:p>
          <a:p>
            <a:pPr marL="0" marR="0">
              <a:lnSpc>
                <a:spcPts val="2865"/>
              </a:lnSpc>
              <a:spcBef>
                <a:spcPts val="199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GHOQRN+OLFJQL+ArialMT"/>
                <a:cs typeface="GHOQRN+OLFJQL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赛课</a:t>
            </a:r>
            <a:r>
              <a:rPr sz="2700">
                <a:solidFill>
                  <a:srgbClr val="FFFFFF"/>
                </a:solidFill>
                <a:latin typeface="BTRTUM+MS-UIGothic"/>
                <a:cs typeface="BTRTUM+MS-UIGothic"/>
              </a:rPr>
              <a:t>一元一次方程去分母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练习题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GHOQRN+OLFJQL+ArialMT"/>
                <a:cs typeface="GHOQRN+OLFJQL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2700">
                <a:solidFill>
                  <a:srgbClr val="FFFFFF"/>
                </a:solidFill>
                <a:latin typeface="BTRTUM+MS-UIGothic"/>
                <a:cs typeface="BTRTUM+MS-UIGothic"/>
              </a:rPr>
              <a:t>程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2700">
                <a:solidFill>
                  <a:srgbClr val="FFFFFF"/>
                </a:solidFill>
                <a:latin typeface="BTRTUM+MS-UIGothic"/>
                <a:cs typeface="BTRTUM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831330" y="3125628"/>
            <a:ext cx="2514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3600">
                <a:solidFill>
                  <a:srgbClr val="FFFFFF"/>
                </a:solidFill>
                <a:latin typeface="BTRTUM+MS-UIGothic"/>
                <a:cs typeface="BTRTUM+MS-UIGothic"/>
              </a:rPr>
              <a:t>程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3600">
                <a:solidFill>
                  <a:srgbClr val="FFFFFF"/>
                </a:solidFill>
                <a:latin typeface="BTRTUM+MS-UIGothic"/>
                <a:cs typeface="BTRTUM+MS-UIGothic"/>
              </a:rPr>
              <a:t>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609FFF"/>
                </a:solidFill>
                <a:latin typeface="BTRTUM+MS-UIGothic"/>
                <a:cs typeface="BTRTUM+MS-UIGothic"/>
              </a:rPr>
              <a:t>程背景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当前市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上已有的一些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件在去分母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方面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讲</a:t>
            </a: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解不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够详细</a:t>
            </a: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致学生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以理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解。本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件将通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例和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详细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讲</a:t>
            </a: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解，帮助学生攻克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难题</a:t>
            </a: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609FFF"/>
                </a:solidFill>
                <a:latin typeface="BTRTUM+MS-UIGothic"/>
                <a:cs typeface="BTRTUM+MS-UIGothic"/>
              </a:rPr>
              <a:t>程目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609FFF"/>
                </a:solidFill>
                <a:latin typeface="BTRTUM+MS-UIGothic"/>
                <a:cs typeface="BTRTUM+MS-UIGothic"/>
              </a:rPr>
              <a:t>程安排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1747456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BTRTUM+MS-UIGothic"/>
                <a:cs typeface="BTRTUM+MS-UIGothic"/>
              </a:rPr>
              <a:t>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FFF"/>
                </a:solidFill>
                <a:latin typeface="BTRTUM+MS-UIGothic"/>
                <a:cs typeface="BTRTUM+MS-UIGothic"/>
              </a:rPr>
              <a:t>：</a:t>
            </a:r>
            <a:r>
              <a:rPr sz="1500">
                <a:solidFill>
                  <a:srgbClr val="FFFFFF"/>
                </a:solidFill>
                <a:latin typeface="CBNNUA+UUBQOV+MicrosoftYaHei"/>
                <a:cs typeface="CBNNUA+UUBQOV+MicrosoftYaHei"/>
              </a:rPr>
              <a:t>45</a:t>
            </a:r>
            <a:r>
              <a:rPr sz="1500">
                <a:solidFill>
                  <a:srgbClr val="FFFFFF"/>
                </a:solidFill>
                <a:latin typeface="BTRTUM+MS-UIGothic"/>
                <a:cs typeface="BTRTUM+MS-UIGothic"/>
              </a:rPr>
              <a:t>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2418368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BTRTUM+MS-UIGothic"/>
                <a:cs typeface="BTRTUM+MS-UIGothic"/>
              </a:rPr>
              <a:t>程形式：</a:t>
            </a:r>
            <a:r>
              <a:rPr sz="1500">
                <a:solidFill>
                  <a:srgbClr val="FFFFFF"/>
                </a:solidFill>
                <a:latin typeface="CBNNUA+UUBQOV+MicrosoftYaHei"/>
                <a:cs typeface="CBNNUA+UUBQOV+MicrosoftYaHei"/>
              </a:rPr>
              <a:t>PPT</a:t>
            </a:r>
            <a:r>
              <a:rPr sz="1500">
                <a:solidFill>
                  <a:srgbClr val="FFFFFF"/>
                </a:solidFill>
                <a:latin typeface="BTRTUM+MS-UIGothic"/>
                <a:cs typeface="BTRTUM+MS-UIGothic"/>
              </a:rPr>
              <a:t>演示</a:t>
            </a:r>
            <a:r>
              <a:rPr sz="1500">
                <a:solidFill>
                  <a:srgbClr val="FFFFFF"/>
                </a:solidFill>
                <a:latin typeface="CBNNUA+UUBQOV+MicrosoftYaHei"/>
                <a:cs typeface="CBNNUA+UUBQOV+MicrosoftYaHei"/>
              </a:rPr>
              <a:t>+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FFFFFF"/>
                </a:solidFill>
                <a:latin typeface="BTRTUM+MS-UIGothic"/>
                <a:cs typeface="BTRTUM+MS-UIGothic"/>
              </a:rPr>
              <a:t>解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89609" y="5109583"/>
            <a:ext cx="8022088" cy="76266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BTRTUM+MS-UIGothic"/>
                <a:cs typeface="BTRTUM+MS-UIGothic"/>
              </a:rPr>
              <a:t>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FFF"/>
                </a:solidFill>
                <a:latin typeface="BTRTUM+MS-UIGothic"/>
                <a:cs typeface="BTRTUM+MS-UIGothic"/>
              </a:rPr>
              <a:t>构：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BTRTUM+MS-UIGothic"/>
                <a:cs typeface="BTRTUM+MS-UIGothic"/>
              </a:rPr>
              <a:t>入（</a:t>
            </a:r>
            <a:r>
              <a:rPr sz="1500">
                <a:solidFill>
                  <a:srgbClr val="FFFFFF"/>
                </a:solidFill>
                <a:latin typeface="CBNNUA+UUBQOV+MicrosoftYaHei"/>
                <a:cs typeface="CBNNUA+UUBQOV+MicrosoftYaHei"/>
              </a:rPr>
              <a:t>5</a:t>
            </a:r>
            <a:r>
              <a:rPr sz="1500">
                <a:solidFill>
                  <a:srgbClr val="FFFFFF"/>
                </a:solidFill>
                <a:latin typeface="BTRTUM+MS-UIGothic"/>
                <a:cs typeface="BTRTUM+MS-UIGothic"/>
              </a:rPr>
              <a:t>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钟</a:t>
            </a:r>
            <a:r>
              <a:rPr sz="1500">
                <a:solidFill>
                  <a:srgbClr val="FFFFFF"/>
                </a:solidFill>
                <a:latin typeface="BTRTUM+MS-UIGothic"/>
                <a:cs typeface="BTRTUM+MS-UIGothic"/>
              </a:rPr>
              <a:t>）</a:t>
            </a:r>
            <a:r>
              <a:rPr sz="1500">
                <a:solidFill>
                  <a:srgbClr val="FFFFFF"/>
                </a:solidFill>
                <a:latin typeface="CBNNUA+UUBQOV+MicrosoftYaHei"/>
                <a:cs typeface="CBNNUA+UUBQOV+MicrosoftYaHei"/>
              </a:rPr>
              <a:t>- </a:t>
            </a:r>
            <a:r>
              <a:rPr sz="1500">
                <a:solidFill>
                  <a:srgbClr val="FFFFFF"/>
                </a:solidFill>
                <a:latin typeface="BTRTUM+MS-UIGothic"/>
                <a:cs typeface="BTRTUM+MS-UIGothic"/>
              </a:rPr>
              <a:t>去分母方法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FFFFFF"/>
                </a:solidFill>
                <a:latin typeface="BTRTUM+MS-UIGothic"/>
                <a:cs typeface="BTRTUM+MS-UIGothic"/>
              </a:rPr>
              <a:t>解（</a:t>
            </a:r>
            <a:r>
              <a:rPr sz="1500">
                <a:solidFill>
                  <a:srgbClr val="FFFFFF"/>
                </a:solidFill>
                <a:latin typeface="CBNNUA+UUBQOV+MicrosoftYaHei"/>
                <a:cs typeface="CBNNUA+UUBQOV+MicrosoftYaHei"/>
              </a:rPr>
              <a:t>20</a:t>
            </a:r>
            <a:r>
              <a:rPr sz="1500">
                <a:solidFill>
                  <a:srgbClr val="FFFFFF"/>
                </a:solidFill>
                <a:latin typeface="BTRTUM+MS-UIGothic"/>
                <a:cs typeface="BTRTUM+MS-UIGothic"/>
              </a:rPr>
              <a:t>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钟</a:t>
            </a:r>
            <a:r>
              <a:rPr sz="1500">
                <a:solidFill>
                  <a:srgbClr val="FFFFFF"/>
                </a:solidFill>
                <a:latin typeface="BTRTUM+MS-UIGothic"/>
                <a:cs typeface="BTRTUM+MS-UIGothic"/>
              </a:rPr>
              <a:t>）</a:t>
            </a:r>
            <a:r>
              <a:rPr sz="1500">
                <a:solidFill>
                  <a:srgbClr val="FFFFFF"/>
                </a:solidFill>
                <a:latin typeface="CBNNUA+UUBQOV+MicrosoftYaHei"/>
                <a:cs typeface="CBNNUA+UUBQOV+MicrosoftYaHei"/>
              </a:rPr>
              <a:t>- 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BTRTUM+MS-UIGothic"/>
                <a:cs typeface="BTRTUM+MS-UIGothic"/>
              </a:rPr>
              <a:t>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练习</a:t>
            </a:r>
            <a:r>
              <a:rPr sz="1500">
                <a:solidFill>
                  <a:srgbClr val="FFFFFF"/>
                </a:solidFill>
                <a:latin typeface="BTRTUM+MS-UIGothic"/>
                <a:cs typeface="BTRTUM+MS-UIGothic"/>
              </a:rPr>
              <a:t>（</a:t>
            </a:r>
            <a:r>
              <a:rPr sz="1500">
                <a:solidFill>
                  <a:srgbClr val="FFFFFF"/>
                </a:solidFill>
                <a:latin typeface="CBNNUA+UUBQOV+MicrosoftYaHei"/>
                <a:cs typeface="CBNNUA+UUBQOV+MicrosoftYaHei"/>
              </a:rPr>
              <a:t>10</a:t>
            </a:r>
            <a:r>
              <a:rPr sz="1500">
                <a:solidFill>
                  <a:srgbClr val="FFFFFF"/>
                </a:solidFill>
                <a:latin typeface="BTRTUM+MS-UIGothic"/>
                <a:cs typeface="BTRTUM+MS-UIGothic"/>
              </a:rPr>
              <a:t>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钟</a:t>
            </a:r>
            <a:r>
              <a:rPr sz="1500">
                <a:solidFill>
                  <a:srgbClr val="FFFFFF"/>
                </a:solidFill>
                <a:latin typeface="BTRTUM+MS-UIGothic"/>
                <a:cs typeface="BTRTUM+MS-UIGothic"/>
              </a:rPr>
              <a:t>）</a:t>
            </a:r>
            <a:r>
              <a:rPr sz="1500">
                <a:solidFill>
                  <a:srgbClr val="FFFFFF"/>
                </a:solidFill>
                <a:latin typeface="CBNNUA+UUBQOV+MicrosoftYaHei"/>
                <a:cs typeface="CBNNUA+UUBQOV+MicrosoftYaHei"/>
              </a:rPr>
              <a:t>- 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1500">
                <a:solidFill>
                  <a:srgbClr val="FFFFFF"/>
                </a:solidFill>
                <a:latin typeface="BTRTUM+MS-UIGothic"/>
                <a:cs typeface="BTRTUM+MS-UIGothic"/>
              </a:rPr>
              <a:t>与答疑</a:t>
            </a:r>
          </a:p>
          <a:p>
            <a:pPr marL="0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TRTUM+MS-UIGothic"/>
                <a:cs typeface="BTRTUM+MS-UIGothic"/>
              </a:rPr>
              <a:t>（</a:t>
            </a:r>
            <a:r>
              <a:rPr sz="1500">
                <a:solidFill>
                  <a:srgbClr val="FFFFFF"/>
                </a:solidFill>
                <a:latin typeface="CBNNUA+UUBQOV+MicrosoftYaHei"/>
                <a:cs typeface="CBNNUA+UUBQOV+MicrosoftYaHei"/>
              </a:rPr>
              <a:t>10</a:t>
            </a:r>
            <a:r>
              <a:rPr sz="1500">
                <a:solidFill>
                  <a:srgbClr val="FFFFFF"/>
                </a:solidFill>
                <a:latin typeface="BTRTUM+MS-UIGothic"/>
                <a:cs typeface="BTRTUM+MS-UIGothic"/>
              </a:rPr>
              <a:t>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钟</a:t>
            </a:r>
            <a:r>
              <a:rPr sz="1500">
                <a:solidFill>
                  <a:srgbClr val="FFFFFF"/>
                </a:solidFill>
                <a:latin typeface="BTRTUM+MS-UIGothic"/>
                <a:cs typeface="BTRTUM+MS-UIGothic"/>
              </a:rPr>
              <a:t>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45529" y="3125628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BTRTUM+MS-UIGothic"/>
                <a:cs typeface="BTRTUM+MS-UIGothic"/>
              </a:rPr>
              <a:t>去分母方法介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BTRTUM+MS-UIGothic"/>
                <a:cs typeface="BTRTUM+MS-UIGothic"/>
              </a:rPr>
              <a:t>什么是分母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ADKBGG+FOEFJE+MicrosoftYaHei-Bold"/>
                <a:cs typeface="ADKBGG+FOEFJE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ADKBGG+FOEFJE+MicrosoftYaHei-Bold"/>
                <a:cs typeface="ADKBGG+FOEFJE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BTRTUM+MS-UIGothic"/>
                <a:cs typeface="BTRTUM+MS-UIGothic"/>
              </a:rPr>
              <a:t>去分母的必要性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420521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消除分母可以使方程更易于解决，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89932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在多个方程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立求解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，消除分母可以避免分母之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的复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FFFFFF"/>
                </a:solidFill>
                <a:latin typeface="BTRTUM+MS-UIGothic"/>
                <a:cs typeface="BTRTUM+MS-UIGothic"/>
              </a:rPr>
              <a:t>关系，提高求解效率。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BTRTUM+MS-UIGothic"/>
                <a:cs typeface="BTRTUM+MS-UIGothic"/>
              </a:rPr>
              <a:t>去分母的方法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BTRTUM+MS-UIGothic"/>
                <a:cs typeface="BTRTUM+MS-UIGothic"/>
              </a:rPr>
              <a:t>最小公倍数法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BTRTUM+MS-UIGothic"/>
                <a:cs typeface="BTRTUM+MS-UIGothic"/>
              </a:rPr>
              <a:t>公式法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231129" y="3125628"/>
            <a:ext cx="578358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赛课</a:t>
            </a:r>
            <a:r>
              <a:rPr sz="3600">
                <a:solidFill>
                  <a:srgbClr val="FFFFFF"/>
                </a:solidFill>
                <a:latin typeface="BTRTUM+MS-UIGothic"/>
                <a:cs typeface="BTRTUM+MS-UIGothic"/>
              </a:rPr>
              <a:t>一元一次方程的建立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BTRTUM+MS-UIGothic"/>
                <a:cs typeface="BTRTUM+MS-UIGothic"/>
              </a:rPr>
              <a:t>一元一次方程的定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BTRTUM+MS-UIGothic"/>
                <a:cs typeface="BTRTUM+MS-UIGothic"/>
              </a:rPr>
              <a:t>一元一次方程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1616189" cy="2367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BTRTUM+MS-UIGothic"/>
                <a:cs typeface="BTRTUM+MS-UIGothic"/>
              </a:rPr>
              <a:t>方程的解</a:t>
            </a:r>
          </a:p>
          <a:p>
            <a:pPr marL="0" marR="0">
              <a:lnSpc>
                <a:spcPts val="2300"/>
              </a:lnSpc>
              <a:spcBef>
                <a:spcPts val="1059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BTRTUM+MS-UIGothic"/>
                <a:cs typeface="BTRTUM+MS-UIGothic"/>
              </a:rPr>
              <a:t>解方程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BTRTUM+MS-UIGothic"/>
                <a:cs typeface="BTRTUM+MS-UIGothic"/>
              </a:rPr>
              <a:t>一元一次方程的解法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DKBGG+FOEFJE+MicrosoftYaHei-Bold"/>
                <a:cs typeface="ADKBGG+FOEFJ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DKBGG+FOEFJE+MicrosoftYaHei-Bold"/>
                <a:cs typeface="ADKBGG+FOEFJ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ADKBGG+FOEFJE+MicrosoftYaHei-Bold"/>
                <a:cs typeface="ADKBGG+FOEFJ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BTRTUM+MS-UIGothic"/>
                <a:cs typeface="BTRTUM+MS-UIGothic"/>
              </a:rPr>
              <a:t>移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项</a:t>
            </a:r>
            <a:r>
              <a:rPr sz="2000">
                <a:solidFill>
                  <a:srgbClr val="609FFF"/>
                </a:solidFill>
                <a:latin typeface="BTRTUM+MS-UIGothic"/>
                <a:cs typeface="BTRTUM+MS-UIGothic"/>
              </a:rPr>
              <a:t>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BTRTUM+MS-UIGothic"/>
                <a:cs typeface="BTRTUM+MS-UIGothic"/>
              </a:rPr>
              <a:t>去分母法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BTRTUM+MS-UIGothic"/>
                <a:cs typeface="BTRTUM+MS-UIGothic"/>
              </a:rPr>
              <a:t>合并同</a:t>
            </a:r>
            <a:r>
              <a:rPr sz="2000" spc="23">
                <a:solidFill>
                  <a:srgbClr val="609FFF"/>
                </a:solidFill>
                <a:latin typeface="SimSun"/>
                <a:cs typeface="SimSun"/>
              </a:rPr>
              <a:t>类项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https://d.book118.com/618121101055006036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SimSun</vt:lpstr>
      <vt:lpstr>BTRTUM+MS-UIGothic</vt:lpstr>
      <vt:lpstr>ADKBGG+FOEFJE+MicrosoftYaHei-Bold</vt:lpstr>
      <vt:lpstr>GHOQRN+OLFJQL+ArialMT</vt:lpstr>
      <vt:lpstr>Times New Roman</vt:lpstr>
      <vt:lpstr>CBNNUA+UUBQOV+MicrosoftYaHei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2024-09-15T17:00:04.006</cp:lastPrinted>
  <dcterms:created xsi:type="dcterms:W3CDTF">2024-09-15T09:00:04Z</dcterms:created>
  <dcterms:modified xsi:type="dcterms:W3CDTF">2024-09-15T09:00:05Z</dcterms:modified>
</cp:coreProperties>
</file>