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ENMRHM+MS-UIGothic"/>
      <p:regular r:id="rId21"/>
    </p:embeddedFont>
    <p:embeddedFont>
      <p:font typeface="AGHEIM+HIWFKH+ArialMT"/>
      <p:regular r:id="rId22"/>
    </p:embeddedFont>
    <p:embeddedFont>
      <p:font typeface="PKHJAF+ONGUAH+MicrosoftYaHei-Bold"/>
      <p:regular r:id="rId23"/>
    </p:embeddedFont>
    <p:embeddedFont>
      <p:font typeface="OICWUS+DQKAET+MicrosoftYaHei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D1A55-2007-47E4-BC22-151DEAC7B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71066-C7AD-4DF3-A579-266DB10AC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411FA5-BE45-4290-864A-74EA18664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4FD8FD-A880-46F9-BA40-4032A205E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312EA8-E92A-4709-A953-5961BDF61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049030-B391-41CD-9458-DBE13AEDF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6D47A-440E-45B6-9B9A-52FE37D19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930FE1-8B6C-4E5F-9903-F87550929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296BF5-264F-427D-AA67-C21528C0A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C68CD-F05F-4770-B548-184116CCF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3F174-8A61-4DAA-94AE-C95962EEE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220420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6895" y="1741959"/>
            <a:ext cx="982167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兰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德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职业兴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趣六种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类</a:t>
            </a:r>
            <a:r>
              <a:rPr sz="5150" spc="20">
                <a:solidFill>
                  <a:srgbClr val="00AF57"/>
                </a:solidFill>
                <a:latin typeface="ENMRHM+MS-UIGothic"/>
                <a:cs typeface="ENMRHM+MS-UIGothic"/>
              </a:rPr>
              <a:t>型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AF57"/>
                </a:solidFill>
                <a:latin typeface="ENMRHM+MS-UIGothic"/>
                <a:cs typeface="ENMRHM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221761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AGHEIM+HIWFKH+ArialMT"/>
                <a:cs typeface="AGHEIM+HIWFKH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趣理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论简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76625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AGHEIM+HIWFKH+ArialMT"/>
                <a:cs typeface="AGHEIM+HIWFKH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趣六种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314890"/>
            <a:ext cx="5841941" cy="18805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AGHEIM+HIWFKH+ArialMT"/>
                <a:cs typeface="AGHEIM+HIWFKH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趣六种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型的特征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AGHEIM+HIWFKH+ArialMT"/>
                <a:cs typeface="AGHEIM+HIWFKH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趣六种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型的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AGHEIM+HIWFKH+ArialMT"/>
                <a:cs typeface="AGHEIM+HIWFKH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趣六种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59AE93"/>
                </a:solidFill>
                <a:latin typeface="ENMRHM+MS-UIGothic"/>
                <a:cs typeface="ENMRHM+MS-UIGothic"/>
              </a:rPr>
              <a:t>型的案例分析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ENMRHM+MS-UIGothic"/>
                <a:cs typeface="ENMRHM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9BDAC5"/>
                </a:solidFill>
                <a:latin typeface="PKHJAF+ONGUAH+MicrosoftYaHei-Bold"/>
                <a:cs typeface="PKHJAF+ONGUAH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PKHJAF+ONGUAH+MicrosoftYaHei-Bold"/>
                <a:cs typeface="PKHJAF+ONGUAH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8310588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兰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德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职业兴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趣理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论简</a:t>
            </a:r>
            <a:r>
              <a:rPr sz="5150">
                <a:solidFill>
                  <a:srgbClr val="00AF57"/>
                </a:solidFill>
                <a:latin typeface="ENMRHM+MS-UIGothic"/>
                <a:cs typeface="ENMRHM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趣理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的起源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655793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趣理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是由美国心理学家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约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翰</a:t>
            </a:r>
            <a:r>
              <a:rPr sz="1500">
                <a:solidFill>
                  <a:srgbClr val="FFFFFF"/>
                </a:solidFill>
                <a:latin typeface="OICWUS+DQKAET+MicrosoftYaHei"/>
                <a:cs typeface="OICWUS+DQKAET+MicrosoftYaHei"/>
              </a:rPr>
              <a:t>·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德（</a:t>
            </a:r>
            <a:r>
              <a:rPr sz="1500">
                <a:solidFill>
                  <a:srgbClr val="FFFFFF"/>
                </a:solidFill>
                <a:latin typeface="OICWUS+DQKAET+MicrosoftYaHei"/>
                <a:cs typeface="OICWUS+DQKAET+MicrosoftYaHei"/>
              </a:rPr>
              <a:t>John L. Holland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）于</a:t>
            </a:r>
            <a:r>
              <a:rPr sz="1500">
                <a:solidFill>
                  <a:srgbClr val="FFFFFF"/>
                </a:solidFill>
                <a:latin typeface="OICWUS+DQKAET+MicrosoftYaHei"/>
                <a:cs typeface="OICWUS+DQKAET+MicrosoftYaHei"/>
              </a:rPr>
              <a:t>1959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7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提出的。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78131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该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源于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时职业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询实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践的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察和反思，以及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个体差异心理学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58314" y="3708772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的研究。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87115" y="5056243"/>
            <a:ext cx="7482780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认为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，人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趣可以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归结为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六种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型、研究型、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型、社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会型、企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型和常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趣理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的基本假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7289" y="240702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个体的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趣可以影响其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职业选择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职业发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展。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66709" y="240702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个体的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型是相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对稳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定的，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但也可能随着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经历发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化。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2000" y="4379333"/>
            <a:ext cx="35052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个体的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趣与工作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境特征相匹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72000" y="472223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，个体的工作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意度和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职业稳</a:t>
            </a: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定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72000" y="506513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ENMRHM+MS-UIGothic"/>
                <a:cs typeface="ENMRHM+MS-UIGothic"/>
              </a:rPr>
              <a:t>性更高。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霍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兰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德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职业兴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趣理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的意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趣理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论为职业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询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提供了重要的理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框架和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践工具。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该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有助于个体了解自己的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兰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趣理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论还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可以帮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了解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工的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型，从而更好地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行人力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源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配置和管理。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09490" y="4926068"/>
            <a:ext cx="27743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职业兴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型，从而更好地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职业规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划和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职业选择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PKHJAF+ONGUAH+MicrosoftYaHei-Bold"/>
                <a:cs typeface="PKHJAF+ONGUAH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8310588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兰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德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职业兴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趣六种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类</a:t>
            </a:r>
            <a:r>
              <a:rPr sz="5150">
                <a:solidFill>
                  <a:srgbClr val="00AF57"/>
                </a:solidFill>
                <a:latin typeface="ENMRHM+MS-UIGothic"/>
                <a:cs typeface="ENMRHM+MS-UIGothic"/>
              </a:rPr>
              <a:t>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84269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实际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型（</a:t>
            </a:r>
            <a:r>
              <a:rPr sz="3000">
                <a:solidFill>
                  <a:srgbClr val="59AE93"/>
                </a:solidFill>
                <a:latin typeface="PKHJAF+ONGUAH+MicrosoftYaHei-Bold"/>
                <a:cs typeface="PKHJAF+ONGUAH+MicrosoftYaHei-Bold"/>
              </a:rPr>
              <a:t>Realistic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手能力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，偏好具体的工作任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和操作技能。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59AE93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型的人喜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欢动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手操作，善于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解决物理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，喜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欢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使用工具和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机器。他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通常在机械、建筑、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子和制造等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域表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出色。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582172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研究型（</a:t>
            </a:r>
            <a:r>
              <a:rPr sz="3000">
                <a:solidFill>
                  <a:srgbClr val="59AE93"/>
                </a:solidFill>
                <a:latin typeface="PKHJAF+ONGUAH+MicrosoftYaHei-Bold"/>
                <a:cs typeface="PKHJAF+ONGUAH+MicrosoftYaHei-Bold"/>
              </a:rPr>
              <a:t>Investigative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46724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善于分析和解决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科学和抽象概念感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趣。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59AE93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研究型的人喜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欢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独立思考和探索，善于分析数据和信息，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科学、数学和哲学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域有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浓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趣。他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通常在科研、教育、咨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询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和技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域表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出色。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469385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艺术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型（</a:t>
            </a:r>
            <a:r>
              <a:rPr sz="3000">
                <a:solidFill>
                  <a:srgbClr val="59AE93"/>
                </a:solidFill>
                <a:latin typeface="PKHJAF+ONGUAH+MicrosoftYaHei-Bold"/>
                <a:cs typeface="PKHJAF+ONGUAH+MicrosoftYaHei-Bold"/>
              </a:rPr>
              <a:t>Artistic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2220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富有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造力，善于表达和沟通，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美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有独特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解。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1550" spc="25">
                <a:solidFill>
                  <a:srgbClr val="FFFFFF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艺术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型的人具有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造力和想象力，善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于表达自己的思想和感情。他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通常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在音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、舞蹈、文学、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影和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等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域表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出色。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17544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社会型（</a:t>
            </a:r>
            <a:r>
              <a:rPr sz="3000">
                <a:solidFill>
                  <a:srgbClr val="59AE93"/>
                </a:solidFill>
                <a:latin typeface="PKHJAF+ONGUAH+MicrosoftYaHei-Bold"/>
                <a:cs typeface="PKHJAF+ONGUAH+MicrosoftYaHei-Bold"/>
              </a:rPr>
              <a:t>Social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394180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善于与人交往，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于帮助他人，关注社会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63591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社会型的人喜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欢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与人交往，善于理解和关心他人。他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通常在教育、咨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询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、医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和社会服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域表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ENMRHM+MS-UIGothic"/>
                <a:cs typeface="ENMRHM+MS-UIGothic"/>
              </a:rPr>
              <a:t>出色。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437338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企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型（</a:t>
            </a:r>
            <a:r>
              <a:rPr sz="3000">
                <a:solidFill>
                  <a:srgbClr val="59AE93"/>
                </a:solidFill>
                <a:latin typeface="PKHJAF+ONGUAH+MicrosoftYaHei-Bold"/>
                <a:cs typeface="PKHJAF+ONGUAH+MicrosoftYaHei-Bold"/>
              </a:rPr>
              <a:t>Enterprising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12481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领导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才能，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于冒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争，关注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利益和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力地位。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59AE93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191050" cy="810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型的人具有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领导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才能和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能力，善于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服和影响他人。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通常在商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、政治和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销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售等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域表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出色。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676951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常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型（</a:t>
            </a:r>
            <a:r>
              <a:rPr sz="3000">
                <a:solidFill>
                  <a:srgbClr val="59AE93"/>
                </a:solidFill>
                <a:latin typeface="PKHJAF+ONGUAH+MicrosoftYaHei-Bold"/>
                <a:cs typeface="PKHJAF+ONGUAH+MicrosoftYaHei-Bold"/>
              </a:rPr>
              <a:t>Conventional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518783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注重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细节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和秩序，善于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划，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欢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按照既定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规则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和程序工作。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59AE93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29244" y="4772397"/>
            <a:ext cx="35770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型的人注重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细节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和秩序，善于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织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划工作流程。他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通常在会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行政、管理和秘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域表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ENMRHM+MS-UIGothic"/>
                <a:cs typeface="ENMRHM+MS-UIGothic"/>
              </a:rPr>
              <a:t>出色。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PKHJAF+ONGUAH+MicrosoftYaHei-Bold"/>
                <a:cs typeface="PKHJAF+ONGUAH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10577591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兰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德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职业兴</a:t>
            </a:r>
            <a:r>
              <a:rPr sz="5150" spc="25">
                <a:solidFill>
                  <a:srgbClr val="00AF57"/>
                </a:solidFill>
                <a:latin typeface="ENMRHM+MS-UIGothic"/>
                <a:cs typeface="ENMRHM+MS-UIGothic"/>
              </a:rPr>
              <a:t>趣六种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类</a:t>
            </a:r>
            <a:r>
              <a:rPr sz="5150" spc="23">
                <a:solidFill>
                  <a:srgbClr val="00AF57"/>
                </a:solidFill>
                <a:latin typeface="ENMRHM+MS-UIGothic"/>
                <a:cs typeface="ENMRHM+MS-UIGothic"/>
              </a:rPr>
              <a:t>型的特征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082283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实际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型：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手能力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强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，喜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欢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与物打交道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43797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注重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手能力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ENMRHM+MS-UIGothic"/>
                <a:cs typeface="ENMRHM+MS-UIGothic"/>
              </a:rPr>
              <a:t>，善于操作和运用物品。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59AE93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44029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型的人喜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欢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与具体的有形物品打交道，如工具、机械和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植物等。他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通常具有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较强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的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手能力和技能，喜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欢进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行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操作和解决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。适合从事需要技能和操作能力的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职业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，如工程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、技工、</a:t>
            </a:r>
            <a:r>
              <a:rPr sz="1500">
                <a:solidFill>
                  <a:srgbClr val="2B584A"/>
                </a:solidFill>
                <a:latin typeface="SimSun"/>
                <a:cs typeface="SimSun"/>
              </a:rPr>
              <a:t>农业</a:t>
            </a:r>
            <a:r>
              <a:rPr sz="1500">
                <a:solidFill>
                  <a:srgbClr val="2B584A"/>
                </a:solidFill>
                <a:latin typeface="ENMRHM+MS-UIGothic"/>
                <a:cs typeface="ENMRHM+MS-UIGothic"/>
              </a:rPr>
              <a:t>工作者等。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7520433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研究型：好奇心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强</a:t>
            </a:r>
            <a:r>
              <a:rPr sz="3000">
                <a:solidFill>
                  <a:srgbClr val="59AE93"/>
                </a:solidFill>
                <a:latin typeface="ENMRHM+MS-UIGothic"/>
                <a:cs typeface="ENMRHM+MS-UIGothic"/>
              </a:rPr>
              <a:t>，善于分析和解决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354747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善于思考，好奇心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衷于研究和探索。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59AE93"/>
                </a:solidFill>
                <a:latin typeface="ENMRHM+MS-UIGothic"/>
                <a:cs typeface="ENMRHM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54289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研究型的人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未知的事物充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好奇心，喜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欢进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行深入的分析和研究。他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通常具有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较强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逻辑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分析能力，善于解决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事物的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律。适合从事科学研究、教育、咨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询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，如科学家、研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、教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350">
                <a:solidFill>
                  <a:srgbClr val="000000"/>
                </a:solidFill>
                <a:latin typeface="ENMRHM+MS-UIGothic"/>
                <a:cs typeface="ENMRHM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https://d.book118.com/618122042017006046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ENMRHM+MS-UIGothic</vt:lpstr>
      <vt:lpstr>SimSun</vt:lpstr>
      <vt:lpstr>AGHEIM+HIWFKH+ArialMT</vt:lpstr>
      <vt:lpstr>Times New Roman</vt:lpstr>
      <vt:lpstr>PKHJAF+ONGUAH+MicrosoftYaHei-Bold</vt:lpstr>
      <vt:lpstr>OICWUS+DQKAET+MicrosoftYaHei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2024-09-26T21:30:25.804</cp:lastPrinted>
  <dcterms:created xsi:type="dcterms:W3CDTF">2024-09-26T13:30:25Z</dcterms:created>
  <dcterms:modified xsi:type="dcterms:W3CDTF">2024-09-26T13:30:27Z</dcterms:modified>
</cp:coreProperties>
</file>