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44F703-3B65-4831-890F-CB92FC619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238C2-0B45-44BB-AC96-7F2CFEEC3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7B694F-0AB9-40F2-9214-9FAD08F51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7BAB20-A069-42BD-B911-4F662F33E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CAF12D-BCF9-439A-8575-9AF00C3344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50384F-4476-410E-A424-7FA8290DCB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907F46-346F-4707-BA14-E853813C82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D146D2-3ACB-4D17-8E80-5126A59760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2259A-F42A-49F5-85DE-2F70D6674A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4B9D2-0BA0-45F1-BA4B-0B3FD0E53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08F27-9CA1-4589-845C-50A2D329E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25132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鲜叶的主要化学成分</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鲜叶概述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水分与灰分含量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蛋白质与氨基酸类化合物</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茶多酚类物质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生物碱类物质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其他重要化学成分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总结：鲜叶化学成分与茶叶品质关系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鲜叶概述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鲜叶是指从茶树上采摘下来的新鲜茶叶。</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l="12494" r="12494"/>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12564" r="12564"/>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l="11720" r="11720"/>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l="13767" r="13767"/>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鲜叶具有独特的香气和口感，是制作茶叶的重要原料。</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鲜叶中含有多种化学成分，如茶多酚、氨基酸、咖啡碱等，具有保健功效。</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鲜叶定义与特点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鲜叶按采摘季节可分为春茶、夏茶、秋茶等。</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不同种类的鲜叶具有不同的特点和用途，如制作绿茶、红茶、乌龙茶等。</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鲜叶还可以用于提取茶叶中的有效成分，如茶多酚、咖啡碱等，用于医药、保健、化工等领域。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鲜叶分类及用途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542" r="16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鲜叶采摘时间一般在清晨或傍晚，避免阳光直射。</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采摘时应选择健康、无病虫害的茶叶，避免影响茶叶品质。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采摘后的鲜叶应及时进行处理，如摊放、杀青、揉捻等，以保持茶叶的品质和口感。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鲜叶采集与处理方法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水分与灰分含量</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87" r="17487"/>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9451" r="19451"/>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7467" r="17467"/>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t="14490" b="14490"/>
          <a:stretch>
            <a:fillRect/>
          </a:stretch>
        </p:blipFill>
        <p:spPr>
          <a:xfrm>
            <a:off x="791051" y="1144815"/>
            <a:ext cx="2621496" cy="2647106"/>
          </a:xfrm>
          <a:prstGeom prst="rect">
            <a:avLst/>
          </a:prstGeom>
        </p:spPr>
      </p:pic>
      <p:sp>
        <p:nvSpPr>
          <p:cNvPr id="6" name="AutoShape 6"/>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8" name="Connector 8"/>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AutoShape 9"/>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1" name="Connector 11"/>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2" name="AutoShape 12"/>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616000" y="2615731"/>
            <a:ext cx="2245023" cy="100698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鲜叶中水分含量一般占总重量的75%左右，是茶叶加工中的重要因素。</a:t>
            </a:r>
            <a:endParaRPr lang="en-US" sz="1100"/>
          </a:p>
        </p:txBody>
      </p:sp>
      <p:sp>
        <p:nvSpPr>
          <p:cNvPr id="15" name="AutoShape 15"/>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906577" y="4324921"/>
            <a:ext cx="1062610" cy="887826"/>
            <a:chOff x="6906577" y="4324921"/>
            <a:chExt cx="1062610" cy="887826"/>
          </a:xfrm>
        </p:grpSpPr>
        <p:sp>
          <p:nvSpPr>
            <p:cNvPr id="17" name="Freeform 17"/>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AutoShape 21"/>
          <p:cNvSpPr/>
          <p:nvPr/>
        </p:nvSpPr>
        <p:spPr>
          <a:xfrm>
            <a:off x="6221730" y="5263039"/>
            <a:ext cx="2432304" cy="88668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defRPr/>
            </a:pPr>
            <a:r>
              <a:rPr lang="en-US" sz="1200">
                <a:solidFill>
                  <a:srgbClr val="FFFFFF">
                    <a:alpha val="100000"/>
                  </a:srgbClr>
                </a:solidFill>
                <a:latin typeface="Microsoft Yahei"/>
                <a:ea typeface="Microsoft Yahei"/>
                <a:cs typeface="Microsoft Yahei"/>
              </a:rPr>
              <a:t>鲜叶水分含量受采摘季节、气候条件、茶树品种、生长环境等多种因素影响。</a:t>
            </a:r>
            <a:endParaRPr lang="en-US" sz="1100"/>
          </a:p>
        </p:txBody>
      </p:sp>
      <p:sp>
        <p:nvSpPr>
          <p:cNvPr id="22" name="TextBox 22"/>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水分含量</a:t>
            </a:r>
          </a:p>
        </p:txBody>
      </p:sp>
      <p:cxnSp>
        <p:nvCxnSpPr>
          <p:cNvPr id="23" name="Connector 23"/>
          <p:cNvCxnSpPr/>
          <p:nvPr/>
        </p:nvCxnSpPr>
        <p:spPr>
          <a:xfrm>
            <a:off x="1194244" y="5191125"/>
            <a:ext cx="1754505" cy="0"/>
          </a:xfrm>
          <a:prstGeom prst="line">
            <a:avLst/>
          </a:prstGeom>
          <a:ln w="19050">
            <a:solidFill>
              <a:srgbClr val="FFFFFF">
                <a:alpha val="100000"/>
              </a:srgbClr>
            </a:solidFill>
            <a:prstDash val="dash"/>
            <a:headEnd type="none"/>
            <a:tailEnd type="triangle"/>
          </a:ln>
        </p:spPr>
      </p:cxnSp>
      <p:sp>
        <p:nvSpPr>
          <p:cNvPr id="24" name="TextBox 24"/>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影响因素</a:t>
            </a:r>
          </a:p>
        </p:txBody>
      </p:sp>
      <p:cxnSp>
        <p:nvCxnSpPr>
          <p:cNvPr id="25" name="Connector 25"/>
          <p:cNvCxnSpPr/>
          <p:nvPr/>
        </p:nvCxnSpPr>
        <p:spPr>
          <a:xfrm>
            <a:off x="9245632" y="2547137"/>
            <a:ext cx="1754505" cy="0"/>
          </a:xfrm>
          <a:prstGeom prst="line">
            <a:avLst/>
          </a:prstGeom>
          <a:ln w="19050">
            <a:solidFill>
              <a:srgbClr val="FFFFFF">
                <a:alpha val="100000"/>
              </a:srgbClr>
            </a:solidFill>
            <a:prstDash val="dash"/>
            <a:headEnd type="none"/>
            <a:tailEnd type="triangle"/>
          </a:ln>
        </p:spPr>
      </p:cxn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水分含量及其影响因素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灰分含量</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组成成分</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灰分是指茶叶经高温灼烧后留下的无机物质，其含量高低可反映茶叶的品质和卫生状况。</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灰分主要由一些矿物质元素组成，如钾、钙、镁、铁、铝等，此外还含有少量重金属元素和有害物质。</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灰分含量及其组成成分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水分对品质的影响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水分含量过高会导致茶叶加工困难，易出现霉变等问题，影响茶叶的香气和滋味；水分含量过低则会使茶叶易碎，不利于保存。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灰分对品质的影响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灰分含量过高表明茶叶中杂质较多，卫生状况较差，对茶叶的口感和品质有不良影响；而灰分中重金属元素和有害物质的含量也是评价茶叶卫生质量的重要指标。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4111" b="4111"/>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水分与灰分对茶叶品质影响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蛋白质与氨基酸类化合物</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259" r="372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65" r="292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6593" r="165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鲜叶中蛋白质的含量一般占干物质总量的20%～30%，是鲜叶中的重要化学成分之一。</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蛋白质含量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鲜叶中的蛋白质主要由多种氨基酸组成，这些氨基酸的种类和含量因茶叶品种、生长环境和季节等因素而异。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种类特点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蛋白质含量及种类特点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2844" r="3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氨基酸种类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鲜叶中的氨基酸种类丰富，包括茶氨酸、谷氨酸、天冬氨酸、精氨酸、丝氨酸等20多种。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含量分布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不同氨基酸在鲜叶中的含量分布不均，其中茶氨酸是茶叶中特有的氨基酸，含量较高，约占氨基酸总量的50%以上。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氨基酸种类与含量分布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282" r="1428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在制茶过程中，鲜叶中的蛋白质会发生水解反应，生成各种氨基酸和少量肽类物质，这些物质对茶叶的品质形成具有重要影响。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蛋白质变化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茶过程中，氨基酸的含量和组成也会发生变化。例如，在杀青和干燥过程中，部分氨基酸会发生氧化、脱羧等反应，生成香气物质；同时，一些氨基酸也会与糖类物质发生美拉德反应，生成茶叶的香气和色泽成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氨基酸变化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蛋白质与氨基酸在制茶过程中变化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茶多酚类物质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https://d.book118.com/618125132003006042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2024-09-20T23:08:48.597</cp:lastPrinted>
  <dcterms:created xsi:type="dcterms:W3CDTF">2024-09-20T15:08:48Z</dcterms:created>
  <dcterms:modified xsi:type="dcterms:W3CDTF">2024-09-20T15:08:50Z</dcterms:modified>
</cp:coreProperties>
</file>