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7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53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05B78-5D39-4B57-9926-6C3D38315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56929-E880-4DA6-BCA4-624B3BAFF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F956E-1918-471E-AD7F-BA89CE463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A6AF45-B0CA-4ECD-9298-0B2D90EC4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DEE9C6-62AE-4B50-BC9C-77CA98EBA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BECFE2-C0F3-470D-8CE8-C67862C35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3F2E37-5599-489B-B0A5-91879D2F6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7DB36-A9BC-4DE7-BD38-4E24734B2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18CA31-5553-413E-8A33-3C2B868FE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B47CC-148F-4826-887E-B5FEB3C03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FC459-AA5E-49E4-80E9-88CABE774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60" r:id="rId2"/>
    <p:sldLayoutId id="2147483861" r:id="rId3"/>
    <p:sldLayoutId id="2147483862" r:id="rId4"/>
    <p:sldLayoutId id="2147483863" r:id="rId5"/>
    <p:sldLayoutId id="2147483864" r:id="rId6"/>
    <p:sldLayoutId id="2147483865" r:id="rId7"/>
    <p:sldLayoutId id="2147483866" r:id="rId8"/>
    <p:sldLayoutId id="2147483867" r:id="rId9"/>
    <p:sldLayoutId id="2147483868" r:id="rId10"/>
    <p:sldLayoutId id="214748386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4.xml" /><Relationship Id="rId4" Type="http://schemas.openxmlformats.org/officeDocument/2006/relationships/tags" Target="../tags/tag415.xml" /><Relationship Id="rId5" Type="http://schemas.openxmlformats.org/officeDocument/2006/relationships/tags" Target="../tags/tag4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5.xml" /><Relationship Id="rId11" Type="http://schemas.openxmlformats.org/officeDocument/2006/relationships/tags" Target="../tags/tag426.xml" /><Relationship Id="rId12" Type="http://schemas.openxmlformats.org/officeDocument/2006/relationships/tags" Target="../tags/tag427.xml" /><Relationship Id="rId13" Type="http://schemas.openxmlformats.org/officeDocument/2006/relationships/tags" Target="../tags/tag428.xml" /><Relationship Id="rId2" Type="http://schemas.openxmlformats.org/officeDocument/2006/relationships/tags" Target="../tags/tag417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tags" Target="../tags/tag421.xml" /><Relationship Id="rId7" Type="http://schemas.openxmlformats.org/officeDocument/2006/relationships/tags" Target="../tags/tag422.xml" /><Relationship Id="rId8" Type="http://schemas.openxmlformats.org/officeDocument/2006/relationships/tags" Target="../tags/tag423.xml" /><Relationship Id="rId9" Type="http://schemas.openxmlformats.org/officeDocument/2006/relationships/tags" Target="../tags/tag4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29.xml" /><Relationship Id="rId3" Type="http://schemas.openxmlformats.org/officeDocument/2006/relationships/tags" Target="../tags/tag430.xml" /><Relationship Id="rId4" Type="http://schemas.openxmlformats.org/officeDocument/2006/relationships/tags" Target="../tags/tag431.xml" /><Relationship Id="rId5" Type="http://schemas.openxmlformats.org/officeDocument/2006/relationships/tags" Target="../tags/tag432.xml" /><Relationship Id="rId6" Type="http://schemas.openxmlformats.org/officeDocument/2006/relationships/tags" Target="../tags/tag433.xml" /><Relationship Id="rId7" Type="http://schemas.openxmlformats.org/officeDocument/2006/relationships/tags" Target="../tags/tag434.xml" /><Relationship Id="rId8" Type="http://schemas.openxmlformats.org/officeDocument/2006/relationships/tags" Target="../tags/tag435.xml" /><Relationship Id="rId9" Type="http://schemas.openxmlformats.org/officeDocument/2006/relationships/tags" Target="../tags/tag4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5.xml" /><Relationship Id="rId11" Type="http://schemas.openxmlformats.org/officeDocument/2006/relationships/tags" Target="../tags/tag446.xml" /><Relationship Id="rId12" Type="http://schemas.openxmlformats.org/officeDocument/2006/relationships/tags" Target="../tags/tag447.xml" /><Relationship Id="rId13" Type="http://schemas.openxmlformats.org/officeDocument/2006/relationships/tags" Target="../tags/tag448.xml" /><Relationship Id="rId14" Type="http://schemas.openxmlformats.org/officeDocument/2006/relationships/tags" Target="../tags/tag449.xml" /><Relationship Id="rId15" Type="http://schemas.openxmlformats.org/officeDocument/2006/relationships/tags" Target="../tags/tag450.xml" /><Relationship Id="rId16" Type="http://schemas.openxmlformats.org/officeDocument/2006/relationships/tags" Target="../tags/tag451.xml" /><Relationship Id="rId17" Type="http://schemas.openxmlformats.org/officeDocument/2006/relationships/tags" Target="../tags/tag452.xml" /><Relationship Id="rId18" Type="http://schemas.openxmlformats.org/officeDocument/2006/relationships/tags" Target="../tags/tag453.xml" /><Relationship Id="rId19" Type="http://schemas.openxmlformats.org/officeDocument/2006/relationships/tags" Target="../tags/tag454.xml" /><Relationship Id="rId2" Type="http://schemas.openxmlformats.org/officeDocument/2006/relationships/tags" Target="../tags/tag437.xml" /><Relationship Id="rId20" Type="http://schemas.openxmlformats.org/officeDocument/2006/relationships/tags" Target="../tags/tag455.xml" /><Relationship Id="rId21" Type="http://schemas.openxmlformats.org/officeDocument/2006/relationships/tags" Target="../tags/tag456.xml" /><Relationship Id="rId3" Type="http://schemas.openxmlformats.org/officeDocument/2006/relationships/tags" Target="../tags/tag438.xml" /><Relationship Id="rId4" Type="http://schemas.openxmlformats.org/officeDocument/2006/relationships/tags" Target="../tags/tag439.xml" /><Relationship Id="rId5" Type="http://schemas.openxmlformats.org/officeDocument/2006/relationships/tags" Target="../tags/tag440.xml" /><Relationship Id="rId6" Type="http://schemas.openxmlformats.org/officeDocument/2006/relationships/tags" Target="../tags/tag441.xml" /><Relationship Id="rId7" Type="http://schemas.openxmlformats.org/officeDocument/2006/relationships/tags" Target="../tags/tag442.xml" /><Relationship Id="rId8" Type="http://schemas.openxmlformats.org/officeDocument/2006/relationships/tags" Target="../tags/tag443.xml" /><Relationship Id="rId9" Type="http://schemas.openxmlformats.org/officeDocument/2006/relationships/tags" Target="../tags/tag44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57.xml" /><Relationship Id="rId4" Type="http://schemas.openxmlformats.org/officeDocument/2006/relationships/tags" Target="../tags/tag458.xml" /><Relationship Id="rId5" Type="http://schemas.openxmlformats.org/officeDocument/2006/relationships/tags" Target="../tags/tag4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8.xml" /><Relationship Id="rId11" Type="http://schemas.openxmlformats.org/officeDocument/2006/relationships/tags" Target="../tags/tag469.xml" /><Relationship Id="rId12" Type="http://schemas.openxmlformats.org/officeDocument/2006/relationships/tags" Target="../tags/tag470.xml" /><Relationship Id="rId13" Type="http://schemas.openxmlformats.org/officeDocument/2006/relationships/tags" Target="../tags/tag471.xml" /><Relationship Id="rId14" Type="http://schemas.openxmlformats.org/officeDocument/2006/relationships/tags" Target="../tags/tag472.xml" /><Relationship Id="rId15" Type="http://schemas.openxmlformats.org/officeDocument/2006/relationships/tags" Target="../tags/tag473.xml" /><Relationship Id="rId2" Type="http://schemas.openxmlformats.org/officeDocument/2006/relationships/tags" Target="../tags/tag460.xml" /><Relationship Id="rId3" Type="http://schemas.openxmlformats.org/officeDocument/2006/relationships/tags" Target="../tags/tag461.xml" /><Relationship Id="rId4" Type="http://schemas.openxmlformats.org/officeDocument/2006/relationships/tags" Target="../tags/tag462.xml" /><Relationship Id="rId5" Type="http://schemas.openxmlformats.org/officeDocument/2006/relationships/tags" Target="../tags/tag463.xml" /><Relationship Id="rId6" Type="http://schemas.openxmlformats.org/officeDocument/2006/relationships/tags" Target="../tags/tag464.xml" /><Relationship Id="rId7" Type="http://schemas.openxmlformats.org/officeDocument/2006/relationships/tags" Target="../tags/tag465.xml" /><Relationship Id="rId8" Type="http://schemas.openxmlformats.org/officeDocument/2006/relationships/tags" Target="../tags/tag466.xml" /><Relationship Id="rId9" Type="http://schemas.openxmlformats.org/officeDocument/2006/relationships/tags" Target="../tags/tag46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2.xml" /><Relationship Id="rId11" Type="http://schemas.openxmlformats.org/officeDocument/2006/relationships/tags" Target="../tags/tag483.xml" /><Relationship Id="rId12" Type="http://schemas.openxmlformats.org/officeDocument/2006/relationships/tags" Target="../tags/tag484.xml" /><Relationship Id="rId13" Type="http://schemas.openxmlformats.org/officeDocument/2006/relationships/tags" Target="../tags/tag485.xml" /><Relationship Id="rId14" Type="http://schemas.openxmlformats.org/officeDocument/2006/relationships/tags" Target="../tags/tag486.xml" /><Relationship Id="rId15" Type="http://schemas.openxmlformats.org/officeDocument/2006/relationships/tags" Target="../tags/tag487.xml" /><Relationship Id="rId16" Type="http://schemas.openxmlformats.org/officeDocument/2006/relationships/tags" Target="../tags/tag488.xml" /><Relationship Id="rId17" Type="http://schemas.openxmlformats.org/officeDocument/2006/relationships/tags" Target="../tags/tag489.xml" /><Relationship Id="rId18" Type="http://schemas.openxmlformats.org/officeDocument/2006/relationships/tags" Target="../tags/tag490.xml" /><Relationship Id="rId19" Type="http://schemas.openxmlformats.org/officeDocument/2006/relationships/tags" Target="../tags/tag491.xml" /><Relationship Id="rId2" Type="http://schemas.openxmlformats.org/officeDocument/2006/relationships/tags" Target="../tags/tag474.xml" /><Relationship Id="rId3" Type="http://schemas.openxmlformats.org/officeDocument/2006/relationships/tags" Target="../tags/tag475.xml" /><Relationship Id="rId4" Type="http://schemas.openxmlformats.org/officeDocument/2006/relationships/tags" Target="../tags/tag476.xml" /><Relationship Id="rId5" Type="http://schemas.openxmlformats.org/officeDocument/2006/relationships/tags" Target="../tags/tag477.xml" /><Relationship Id="rId6" Type="http://schemas.openxmlformats.org/officeDocument/2006/relationships/tags" Target="../tags/tag478.xml" /><Relationship Id="rId7" Type="http://schemas.openxmlformats.org/officeDocument/2006/relationships/tags" Target="../tags/tag479.xml" /><Relationship Id="rId8" Type="http://schemas.openxmlformats.org/officeDocument/2006/relationships/tags" Target="../tags/tag480.xml" /><Relationship Id="rId9" Type="http://schemas.openxmlformats.org/officeDocument/2006/relationships/tags" Target="../tags/tag48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92.xml" /><Relationship Id="rId3" Type="http://schemas.openxmlformats.org/officeDocument/2006/relationships/tags" Target="../tags/tag493.xml" /><Relationship Id="rId4" Type="http://schemas.openxmlformats.org/officeDocument/2006/relationships/tags" Target="../tags/tag494.xml" /><Relationship Id="rId5" Type="http://schemas.openxmlformats.org/officeDocument/2006/relationships/tags" Target="../tags/tag495.xml" /><Relationship Id="rId6" Type="http://schemas.openxmlformats.org/officeDocument/2006/relationships/tags" Target="../tags/tag496.xml" /><Relationship Id="rId7" Type="http://schemas.openxmlformats.org/officeDocument/2006/relationships/tags" Target="../tags/tag497.xml" /><Relationship Id="rId8" Type="http://schemas.openxmlformats.org/officeDocument/2006/relationships/tags" Target="../tags/tag498.xml" /><Relationship Id="rId9" Type="http://schemas.openxmlformats.org/officeDocument/2006/relationships/tags" Target="../tags/tag4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500.xml" /><Relationship Id="rId4" Type="http://schemas.openxmlformats.org/officeDocument/2006/relationships/tags" Target="../tags/tag501.xml" /><Relationship Id="rId5" Type="http://schemas.openxmlformats.org/officeDocument/2006/relationships/tags" Target="../tags/tag5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1.xml" /><Relationship Id="rId11" Type="http://schemas.openxmlformats.org/officeDocument/2006/relationships/tags" Target="../tags/tag512.xml" /><Relationship Id="rId12" Type="http://schemas.openxmlformats.org/officeDocument/2006/relationships/tags" Target="../tags/tag513.xml" /><Relationship Id="rId13" Type="http://schemas.openxmlformats.org/officeDocument/2006/relationships/tags" Target="../tags/tag514.xml" /><Relationship Id="rId14" Type="http://schemas.openxmlformats.org/officeDocument/2006/relationships/tags" Target="../tags/tag515.xml" /><Relationship Id="rId15" Type="http://schemas.openxmlformats.org/officeDocument/2006/relationships/tags" Target="../tags/tag516.xml" /><Relationship Id="rId16" Type="http://schemas.openxmlformats.org/officeDocument/2006/relationships/tags" Target="../tags/tag517.xml" /><Relationship Id="rId17" Type="http://schemas.openxmlformats.org/officeDocument/2006/relationships/tags" Target="../tags/tag518.xml" /><Relationship Id="rId18" Type="http://schemas.openxmlformats.org/officeDocument/2006/relationships/tags" Target="../tags/tag519.xml" /><Relationship Id="rId19" Type="http://schemas.openxmlformats.org/officeDocument/2006/relationships/tags" Target="../tags/tag520.xml" /><Relationship Id="rId2" Type="http://schemas.openxmlformats.org/officeDocument/2006/relationships/tags" Target="../tags/tag503.xml" /><Relationship Id="rId20" Type="http://schemas.openxmlformats.org/officeDocument/2006/relationships/tags" Target="../tags/tag521.xml" /><Relationship Id="rId21" Type="http://schemas.openxmlformats.org/officeDocument/2006/relationships/tags" Target="../tags/tag522.xml" /><Relationship Id="rId3" Type="http://schemas.openxmlformats.org/officeDocument/2006/relationships/tags" Target="../tags/tag504.xml" /><Relationship Id="rId4" Type="http://schemas.openxmlformats.org/officeDocument/2006/relationships/tags" Target="../tags/tag505.xml" /><Relationship Id="rId5" Type="http://schemas.openxmlformats.org/officeDocument/2006/relationships/tags" Target="../tags/tag506.xml" /><Relationship Id="rId6" Type="http://schemas.openxmlformats.org/officeDocument/2006/relationships/tags" Target="../tags/tag507.xml" /><Relationship Id="rId7" Type="http://schemas.openxmlformats.org/officeDocument/2006/relationships/tags" Target="../tags/tag508.xml" /><Relationship Id="rId8" Type="http://schemas.openxmlformats.org/officeDocument/2006/relationships/tags" Target="../tags/tag509.xml" /><Relationship Id="rId9" Type="http://schemas.openxmlformats.org/officeDocument/2006/relationships/tags" Target="../tags/tag51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1.xml" /><Relationship Id="rId11" Type="http://schemas.openxmlformats.org/officeDocument/2006/relationships/tags" Target="../tags/tag532.xml" /><Relationship Id="rId12" Type="http://schemas.openxmlformats.org/officeDocument/2006/relationships/tags" Target="../tags/tag533.xml" /><Relationship Id="rId13" Type="http://schemas.openxmlformats.org/officeDocument/2006/relationships/tags" Target="../tags/tag534.xml" /><Relationship Id="rId2" Type="http://schemas.openxmlformats.org/officeDocument/2006/relationships/tags" Target="../tags/tag523.xml" /><Relationship Id="rId3" Type="http://schemas.openxmlformats.org/officeDocument/2006/relationships/tags" Target="../tags/tag524.xml" /><Relationship Id="rId4" Type="http://schemas.openxmlformats.org/officeDocument/2006/relationships/tags" Target="../tags/tag525.xml" /><Relationship Id="rId5" Type="http://schemas.openxmlformats.org/officeDocument/2006/relationships/tags" Target="../tags/tag526.xml" /><Relationship Id="rId6" Type="http://schemas.openxmlformats.org/officeDocument/2006/relationships/tags" Target="../tags/tag527.xml" /><Relationship Id="rId7" Type="http://schemas.openxmlformats.org/officeDocument/2006/relationships/tags" Target="../tags/tag528.xml" /><Relationship Id="rId8" Type="http://schemas.openxmlformats.org/officeDocument/2006/relationships/tags" Target="../tags/tag529.xml" /><Relationship Id="rId9" Type="http://schemas.openxmlformats.org/officeDocument/2006/relationships/tags" Target="../tags/tag5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3205405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处方缩写词汇标准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处方缩写词汇概述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处方缩写词汇标准化的制定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处方缩写词汇标准的推广和应用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处方缩写词汇标准的评价和改进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处方缩写词汇标准与其他医疗标准的关联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处方缩写词汇概述</a:t>
            </a:r>
            <a:endParaRPr lang="zh-CN" altLang="en-US"/>
          </a:p>
        </p:txBody>
      </p:sp>
      <p:sp>
        <p:nvSpPr>
          <p:cNvPr id="10504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7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处方缩写的起源和历史</a:t>
            </a:r>
            <a:endParaRPr lang="zh-CN" altLang="en-US"/>
          </a:p>
        </p:txBody>
      </p:sp>
      <p:sp>
        <p:nvSpPr>
          <p:cNvPr id="1050728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3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起源：古代医学中，医生为了节省时间，开始使用缩写来记录处方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32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34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3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发展：随着医学的发展，处方缩写逐渐成为医生之间的一种通用语言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38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4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4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标准化：为了确保处方的安全性和准确性，各国政府和医疗机构开始制定处方缩写的标准和规范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44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4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4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现状：目前，处方缩写已经成为医生和药师之间的一种重要沟通工具，广泛应用于医疗领域。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50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7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处方缩写在医疗行业中的重要性</a:t>
            </a:r>
            <a:endParaRPr lang="zh-CN" altLang="en-US"/>
          </a:p>
        </p:txBody>
      </p:sp>
      <p:sp>
        <p:nvSpPr>
          <p:cNvPr id="1050796" name="五边形 30"/>
          <p:cNvSpPr/>
          <p:nvPr>
            <p:custDataLst>
              <p:tags r:id="rId2"/>
            </p:custDataLst>
          </p:nvPr>
        </p:nvSpPr>
        <p:spPr>
          <a:xfrm>
            <a:off x="838200" y="3085834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798" name="燕尾形 36"/>
          <p:cNvSpPr/>
          <p:nvPr>
            <p:custDataLst>
              <p:tags r:id="rId3"/>
            </p:custDataLst>
          </p:nvPr>
        </p:nvSpPr>
        <p:spPr>
          <a:xfrm>
            <a:off x="3342276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800" name="燕尾形 37"/>
          <p:cNvSpPr/>
          <p:nvPr>
            <p:custDataLst>
              <p:tags r:id="rId4"/>
            </p:custDataLst>
          </p:nvPr>
        </p:nvSpPr>
        <p:spPr>
          <a:xfrm>
            <a:off x="8350429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802" name="燕尾形 38"/>
          <p:cNvSpPr/>
          <p:nvPr>
            <p:custDataLst>
              <p:tags r:id="rId5"/>
            </p:custDataLst>
          </p:nvPr>
        </p:nvSpPr>
        <p:spPr>
          <a:xfrm>
            <a:off x="5846353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80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减少错误：通过标准化的缩写，减少医生书写错误和误解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806" name="文本框 6"/>
          <p:cNvSpPr txBox="1"/>
          <p:nvPr>
            <p:custDataLst>
              <p:tags r:id="rId7"/>
            </p:custDataLst>
          </p:nvPr>
        </p:nvSpPr>
        <p:spPr>
          <a:xfrm>
            <a:off x="838200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提高效率：缩短医生书写处方的时间，提高工作效率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80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便于交流：医生和药师可以通过统一的缩写进行交流，提高沟通效率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81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保障安全：通过标准化的缩写，减少药物使用错误，保障患者安全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处方缩写标准化的意义</a:t>
            </a:r>
            <a:endParaRPr lang="zh-CN" altLang="en-US"/>
          </a:p>
        </p:txBody>
      </p:sp>
      <p:sp>
        <p:nvSpPr>
          <p:cNvPr id="105085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5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60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6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6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6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68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7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提高医疗效率：通过标准化的缩写，医生可以更快地书写处方，提高工作效率。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8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6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便于交流：标准化的缩写可以让医生和药师更容易理解处方内容，便于交流和协作。</a:t>
            </a:r>
            <a:endParaRPr sz="16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87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7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80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8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8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8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88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9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提高患者满意度：通过标准化的缩写，医生可以更准确地表达患者的病情和治疗方案，提高患者满意度。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8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减少错误率：标准化的缩写可以减少医生在书写处方时产生的错误，从而降低医疗风险。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3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处方缩写词汇标准化的制定</a:t>
            </a:r>
            <a:endParaRPr lang="zh-CN" altLang="en-US"/>
          </a:p>
        </p:txBody>
      </p:sp>
      <p:sp>
        <p:nvSpPr>
          <p:cNvPr id="1050940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制定标准的机构和程序</a:t>
            </a:r>
            <a:endParaRPr lang="zh-CN" altLang="en-US"/>
          </a:p>
        </p:txBody>
      </p:sp>
      <p:sp>
        <p:nvSpPr>
          <p:cNvPr id="1051262" name="弧形 58"/>
          <p:cNvSpPr/>
          <p:nvPr>
            <p:custDataLst>
              <p:tags r:id="rId2"/>
            </p:custDataLst>
          </p:nvPr>
        </p:nvSpPr>
        <p:spPr>
          <a:xfrm>
            <a:off x="8027409" y="1975580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64" name="弧形 57"/>
          <p:cNvSpPr/>
          <p:nvPr>
            <p:custDataLst>
              <p:tags r:id="rId3"/>
            </p:custDataLst>
          </p:nvPr>
        </p:nvSpPr>
        <p:spPr>
          <a:xfrm>
            <a:off x="838200" y="1975580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66" name="椭圆 22"/>
          <p:cNvSpPr/>
          <p:nvPr>
            <p:custDataLst>
              <p:tags r:id="rId4"/>
            </p:custDataLst>
          </p:nvPr>
        </p:nvSpPr>
        <p:spPr>
          <a:xfrm>
            <a:off x="8354477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68" name="椭圆 23"/>
          <p:cNvSpPr/>
          <p:nvPr>
            <p:custDataLst>
              <p:tags r:id="rId5"/>
            </p:custDataLst>
          </p:nvPr>
        </p:nvSpPr>
        <p:spPr>
          <a:xfrm>
            <a:off x="8724675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70" name="正文"/>
          <p:cNvSpPr txBox="1"/>
          <p:nvPr>
            <p:custDataLst>
              <p:tags r:id="rId6"/>
            </p:custDataLst>
          </p:nvPr>
        </p:nvSpPr>
        <p:spPr>
          <a:xfrm>
            <a:off x="8788472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目的：保证处方缩写词汇的准确性、规范性和安全性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272" name="椭圆 24"/>
          <p:cNvSpPr/>
          <p:nvPr>
            <p:custDataLst>
              <p:tags r:id="rId7"/>
            </p:custDataLst>
          </p:nvPr>
        </p:nvSpPr>
        <p:spPr>
          <a:xfrm>
            <a:off x="6022769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74" name="椭圆 25"/>
          <p:cNvSpPr/>
          <p:nvPr>
            <p:custDataLst>
              <p:tags r:id="rId8"/>
            </p:custDataLst>
          </p:nvPr>
        </p:nvSpPr>
        <p:spPr>
          <a:xfrm>
            <a:off x="6392069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76" name="正文"/>
          <p:cNvSpPr txBox="1"/>
          <p:nvPr>
            <p:custDataLst>
              <p:tags r:id="rId9"/>
            </p:custDataLst>
          </p:nvPr>
        </p:nvSpPr>
        <p:spPr>
          <a:xfrm>
            <a:off x="6456763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标准内容：包括缩写词汇的定义、使用范围、书写规范等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78" name="椭圆 7"/>
          <p:cNvSpPr/>
          <p:nvPr>
            <p:custDataLst>
              <p:tags r:id="rId10"/>
            </p:custDataLst>
          </p:nvPr>
        </p:nvSpPr>
        <p:spPr>
          <a:xfrm>
            <a:off x="3691061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80" name="椭圆 9"/>
          <p:cNvSpPr/>
          <p:nvPr>
            <p:custDataLst>
              <p:tags r:id="rId11"/>
            </p:custDataLst>
          </p:nvPr>
        </p:nvSpPr>
        <p:spPr>
          <a:xfrm>
            <a:off x="4060360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82" name="正文"/>
          <p:cNvSpPr txBox="1"/>
          <p:nvPr>
            <p:custDataLst>
              <p:tags r:id="rId12"/>
            </p:custDataLst>
          </p:nvPr>
        </p:nvSpPr>
        <p:spPr>
          <a:xfrm>
            <a:off x="4125055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程序：制定、审核、发布、修订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284" name="椭圆 5"/>
          <p:cNvSpPr/>
          <p:nvPr>
            <p:custDataLst>
              <p:tags r:id="rId13"/>
            </p:custDataLst>
          </p:nvPr>
        </p:nvSpPr>
        <p:spPr>
          <a:xfrm>
            <a:off x="1094284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86" name="椭圆 4"/>
          <p:cNvSpPr/>
          <p:nvPr>
            <p:custDataLst>
              <p:tags r:id="rId14"/>
            </p:custDataLst>
          </p:nvPr>
        </p:nvSpPr>
        <p:spPr>
          <a:xfrm>
            <a:off x="1463583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88" name="正文"/>
          <p:cNvSpPr txBox="1"/>
          <p:nvPr>
            <p:custDataLst>
              <p:tags r:id="rId15"/>
            </p:custDataLst>
          </p:nvPr>
        </p:nvSpPr>
        <p:spPr>
          <a:xfrm>
            <a:off x="1528278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机构：国家药典委员会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3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标准的制定原则和依据</a:t>
            </a:r>
            <a:endParaRPr lang="zh-CN" altLang="en-US"/>
          </a:p>
        </p:txBody>
      </p:sp>
      <p:sp>
        <p:nvSpPr>
          <p:cNvPr id="1051334" name="矩形 3"/>
          <p:cNvSpPr/>
          <p:nvPr>
            <p:custDataLst>
              <p:tags r:id="rId2"/>
            </p:custDataLst>
          </p:nvPr>
        </p:nvSpPr>
        <p:spPr>
          <a:xfrm>
            <a:off x="1187449" y="1630592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6" name="矩形 13"/>
          <p:cNvSpPr/>
          <p:nvPr>
            <p:custDataLst>
              <p:tags r:id="rId3"/>
            </p:custDataLst>
          </p:nvPr>
        </p:nvSpPr>
        <p:spPr>
          <a:xfrm>
            <a:off x="838200" y="1630592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8" name="文本框 4"/>
          <p:cNvSpPr txBox="1"/>
          <p:nvPr>
            <p:custDataLst>
              <p:tags r:id="rId4"/>
            </p:custDataLst>
          </p:nvPr>
        </p:nvSpPr>
        <p:spPr>
          <a:xfrm>
            <a:off x="1367608" y="1733276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安全性：确保患者用药安全，避免因缩写错误导致的医疗事故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40" name="矩形 39"/>
          <p:cNvSpPr/>
          <p:nvPr>
            <p:custDataLst>
              <p:tags r:id="rId5"/>
            </p:custDataLst>
          </p:nvPr>
        </p:nvSpPr>
        <p:spPr>
          <a:xfrm>
            <a:off x="1187449" y="3043576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42" name="矩形 5"/>
          <p:cNvSpPr/>
          <p:nvPr>
            <p:custDataLst>
              <p:tags r:id="rId6"/>
            </p:custDataLst>
          </p:nvPr>
        </p:nvSpPr>
        <p:spPr>
          <a:xfrm>
            <a:off x="838200" y="3043576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44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146260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准确性：保证处方缩写的准确性，避免因误解导致的用药错误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46" name="矩形 12"/>
          <p:cNvSpPr/>
          <p:nvPr>
            <p:custDataLst>
              <p:tags r:id="rId8"/>
            </p:custDataLst>
          </p:nvPr>
        </p:nvSpPr>
        <p:spPr>
          <a:xfrm>
            <a:off x="1187449" y="4456559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48" name="矩形 17"/>
          <p:cNvSpPr/>
          <p:nvPr>
            <p:custDataLst>
              <p:tags r:id="rId9"/>
            </p:custDataLst>
          </p:nvPr>
        </p:nvSpPr>
        <p:spPr>
          <a:xfrm>
            <a:off x="838200" y="4456559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50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559244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通用性：考虑不同地区、医疗机构和医生之间的通用性，便于交流和合作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52" name="矩形 49"/>
          <p:cNvSpPr/>
          <p:nvPr>
            <p:custDataLst>
              <p:tags r:id="rId11"/>
            </p:custDataLst>
          </p:nvPr>
        </p:nvSpPr>
        <p:spPr>
          <a:xfrm>
            <a:off x="6638935" y="1630592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54" name="矩形 26"/>
          <p:cNvSpPr/>
          <p:nvPr>
            <p:custDataLst>
              <p:tags r:id="rId12"/>
            </p:custDataLst>
          </p:nvPr>
        </p:nvSpPr>
        <p:spPr>
          <a:xfrm>
            <a:off x="6289686" y="1630592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56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733276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简洁性：尽量采用简洁的缩写方式，便于医生和药师快速识别和理解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58" name="矩形 64"/>
          <p:cNvSpPr/>
          <p:nvPr>
            <p:custDataLst>
              <p:tags r:id="rId14"/>
            </p:custDataLst>
          </p:nvPr>
        </p:nvSpPr>
        <p:spPr>
          <a:xfrm>
            <a:off x="6638935" y="3043576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60" name="矩形 65"/>
          <p:cNvSpPr/>
          <p:nvPr>
            <p:custDataLst>
              <p:tags r:id="rId15"/>
            </p:custDataLst>
          </p:nvPr>
        </p:nvSpPr>
        <p:spPr>
          <a:xfrm>
            <a:off x="6289686" y="3043576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62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146260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法规依据：参考相关法律法规和行业标准，确保标准的合法性和合规性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64" name="矩形 67"/>
          <p:cNvSpPr/>
          <p:nvPr>
            <p:custDataLst>
              <p:tags r:id="rId17"/>
            </p:custDataLst>
          </p:nvPr>
        </p:nvSpPr>
        <p:spPr>
          <a:xfrm>
            <a:off x="6638935" y="4456559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66" name="矩形 68"/>
          <p:cNvSpPr/>
          <p:nvPr>
            <p:custDataLst>
              <p:tags r:id="rId18"/>
            </p:custDataLst>
          </p:nvPr>
        </p:nvSpPr>
        <p:spPr>
          <a:xfrm>
            <a:off x="6289686" y="4456559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68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559244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专家共识：征求医学专家、药师和医生的意见和建议，形成共识，提高标准的科学性和实用性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4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标准化的处方缩写词汇的特点</a:t>
            </a:r>
            <a:endParaRPr lang="zh-CN" altLang="en-US"/>
          </a:p>
        </p:txBody>
      </p:sp>
      <p:sp>
        <p:nvSpPr>
          <p:cNvPr id="1051414" name="五边形 30"/>
          <p:cNvSpPr/>
          <p:nvPr>
            <p:custDataLst>
              <p:tags r:id="rId2"/>
            </p:custDataLst>
          </p:nvPr>
        </p:nvSpPr>
        <p:spPr>
          <a:xfrm>
            <a:off x="838200" y="3085834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416" name="燕尾形 36"/>
          <p:cNvSpPr/>
          <p:nvPr>
            <p:custDataLst>
              <p:tags r:id="rId3"/>
            </p:custDataLst>
          </p:nvPr>
        </p:nvSpPr>
        <p:spPr>
          <a:xfrm>
            <a:off x="3342276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418" name="燕尾形 37"/>
          <p:cNvSpPr/>
          <p:nvPr>
            <p:custDataLst>
              <p:tags r:id="rId4"/>
            </p:custDataLst>
          </p:nvPr>
        </p:nvSpPr>
        <p:spPr>
          <a:xfrm>
            <a:off x="8350429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420" name="燕尾形 38"/>
          <p:cNvSpPr/>
          <p:nvPr>
            <p:custDataLst>
              <p:tags r:id="rId5"/>
            </p:custDataLst>
          </p:nvPr>
        </p:nvSpPr>
        <p:spPr>
          <a:xfrm>
            <a:off x="5846353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42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简洁性：缩写词汇应简洁明了，易于理解和记忆。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424" name="文本框 6"/>
          <p:cNvSpPr txBox="1"/>
          <p:nvPr>
            <p:custDataLst>
              <p:tags r:id="rId7"/>
            </p:custDataLst>
          </p:nvPr>
        </p:nvSpPr>
        <p:spPr>
          <a:xfrm>
            <a:off x="838200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统一性：所有医疗机构和医生都应使用相同的缩写词汇，以确保医嘱的准确性和一致性。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42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准确性：缩写词汇应准确表达药物的名称、剂量、用法等信息，避免误解和误用。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42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安全性：缩写词汇应考虑药物的安全性，避免使用容易引起误解或混淆的缩写。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47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处方缩写词汇标准的推广和应用</a:t>
            </a:r>
            <a:endParaRPr lang="zh-CN" altLang="en-US"/>
          </a:p>
        </p:txBody>
      </p:sp>
      <p:sp>
        <p:nvSpPr>
          <p:cNvPr id="105147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7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推广和应用的策略和措施</a:t>
            </a:r>
            <a:endParaRPr lang="zh-CN" altLang="en-US"/>
          </a:p>
        </p:txBody>
      </p:sp>
      <p:sp>
        <p:nvSpPr>
          <p:cNvPr id="1051796" name="对角圆角矩形 15"/>
          <p:cNvSpPr/>
          <p:nvPr>
            <p:custDataLst>
              <p:tags r:id="rId2"/>
            </p:custDataLst>
          </p:nvPr>
        </p:nvSpPr>
        <p:spPr>
          <a:xfrm>
            <a:off x="1112468" y="3333737"/>
            <a:ext cx="9967851" cy="7468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98" name="对角圆角矩形 16"/>
          <p:cNvSpPr/>
          <p:nvPr>
            <p:custDataLst>
              <p:tags r:id="rId3"/>
            </p:custDataLst>
          </p:nvPr>
        </p:nvSpPr>
        <p:spPr>
          <a:xfrm>
            <a:off x="1112468" y="3197638"/>
            <a:ext cx="539294" cy="514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800" name="直角三角形 17"/>
          <p:cNvSpPr/>
          <p:nvPr>
            <p:custDataLst>
              <p:tags r:id="rId4"/>
            </p:custDataLst>
          </p:nvPr>
        </p:nvSpPr>
        <p:spPr>
          <a:xfrm>
            <a:off x="1652125" y="3198315"/>
            <a:ext cx="81253" cy="13542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802" name="文本框 27"/>
          <p:cNvSpPr txBox="1"/>
          <p:nvPr>
            <p:custDataLst>
              <p:tags r:id="rId5"/>
            </p:custDataLst>
          </p:nvPr>
        </p:nvSpPr>
        <p:spPr>
          <a:xfrm>
            <a:off x="1687335" y="3343894"/>
            <a:ext cx="9132187" cy="73398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建立反馈机制：收集医护人员在使用过程中的问题和建议，及时改进和完善标准</a:t>
            </a:r>
            <a:endParaRPr lang="en-US" altLang="zh-CN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04" name="对角圆角矩形 52"/>
          <p:cNvSpPr/>
          <p:nvPr>
            <p:custDataLst>
              <p:tags r:id="rId6"/>
            </p:custDataLst>
          </p:nvPr>
        </p:nvSpPr>
        <p:spPr>
          <a:xfrm>
            <a:off x="1112468" y="1236049"/>
            <a:ext cx="9967851" cy="7468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806" name="对角圆角矩形 53"/>
          <p:cNvSpPr/>
          <p:nvPr>
            <p:custDataLst>
              <p:tags r:id="rId7"/>
            </p:custDataLst>
          </p:nvPr>
        </p:nvSpPr>
        <p:spPr>
          <a:xfrm>
            <a:off x="1112468" y="1099950"/>
            <a:ext cx="539294" cy="514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808" name="直角三角形 54"/>
          <p:cNvSpPr/>
          <p:nvPr>
            <p:custDataLst>
              <p:tags r:id="rId8"/>
            </p:custDataLst>
          </p:nvPr>
        </p:nvSpPr>
        <p:spPr>
          <a:xfrm>
            <a:off x="1652125" y="1100627"/>
            <a:ext cx="81253" cy="13542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810" name="文本框 56"/>
          <p:cNvSpPr txBox="1"/>
          <p:nvPr>
            <p:custDataLst>
              <p:tags r:id="rId9"/>
            </p:custDataLst>
          </p:nvPr>
        </p:nvSpPr>
        <p:spPr>
          <a:xfrm>
            <a:off x="1687335" y="1239435"/>
            <a:ext cx="9132187" cy="73398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制定推广计划：明确推广目标、时间表和责任人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12" name="对角圆角矩形 5"/>
          <p:cNvSpPr/>
          <p:nvPr>
            <p:custDataLst>
              <p:tags r:id="rId10"/>
            </p:custDataLst>
          </p:nvPr>
        </p:nvSpPr>
        <p:spPr>
          <a:xfrm>
            <a:off x="1112468" y="2284893"/>
            <a:ext cx="9967851" cy="7468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814" name="对角圆角矩形 6"/>
          <p:cNvSpPr/>
          <p:nvPr>
            <p:custDataLst>
              <p:tags r:id="rId11"/>
            </p:custDataLst>
          </p:nvPr>
        </p:nvSpPr>
        <p:spPr>
          <a:xfrm>
            <a:off x="1112468" y="2148794"/>
            <a:ext cx="539294" cy="514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816" name="直角三角形 7"/>
          <p:cNvSpPr/>
          <p:nvPr>
            <p:custDataLst>
              <p:tags r:id="rId12"/>
            </p:custDataLst>
          </p:nvPr>
        </p:nvSpPr>
        <p:spPr>
          <a:xfrm>
            <a:off x="1652125" y="2149471"/>
            <a:ext cx="81253" cy="13542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818" name="文本框 8"/>
          <p:cNvSpPr txBox="1"/>
          <p:nvPr>
            <p:custDataLst>
              <p:tags r:id="rId13"/>
            </p:custDataLst>
          </p:nvPr>
        </p:nvSpPr>
        <p:spPr>
          <a:xfrm>
            <a:off x="1687335" y="2295050"/>
            <a:ext cx="9132187" cy="73398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培训医护人员：提高医护人员对处方缩写词汇标准的认识和掌握程度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20" name="对角圆角矩形 9"/>
          <p:cNvSpPr/>
          <p:nvPr>
            <p:custDataLst>
              <p:tags r:id="rId14"/>
            </p:custDataLst>
          </p:nvPr>
        </p:nvSpPr>
        <p:spPr>
          <a:xfrm>
            <a:off x="1112468" y="4382581"/>
            <a:ext cx="9967851" cy="7468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822" name="对角圆角矩形 10"/>
          <p:cNvSpPr/>
          <p:nvPr>
            <p:custDataLst>
              <p:tags r:id="rId15"/>
            </p:custDataLst>
          </p:nvPr>
        </p:nvSpPr>
        <p:spPr>
          <a:xfrm>
            <a:off x="1112468" y="4246482"/>
            <a:ext cx="539294" cy="514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824" name="直角三角形 11"/>
          <p:cNvSpPr/>
          <p:nvPr>
            <p:custDataLst>
              <p:tags r:id="rId16"/>
            </p:custDataLst>
          </p:nvPr>
        </p:nvSpPr>
        <p:spPr>
          <a:xfrm>
            <a:off x="1652125" y="4247159"/>
            <a:ext cx="81253" cy="13542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826" name="文本框 12"/>
          <p:cNvSpPr txBox="1"/>
          <p:nvPr>
            <p:custDataLst>
              <p:tags r:id="rId17"/>
            </p:custDataLst>
          </p:nvPr>
        </p:nvSpPr>
        <p:spPr>
          <a:xfrm>
            <a:off x="1687335" y="4392737"/>
            <a:ext cx="9132187" cy="73398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加强宣传推广：通过多种渠道宣传处方缩写词汇标准的重要性和优势，提高公众认知度和接受度</a:t>
            </a:r>
            <a:endParaRPr lang="en-US" altLang="zh-CN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28" name="对角圆角矩形 14"/>
          <p:cNvSpPr/>
          <p:nvPr>
            <p:custDataLst>
              <p:tags r:id="rId18"/>
            </p:custDataLst>
          </p:nvPr>
        </p:nvSpPr>
        <p:spPr>
          <a:xfrm>
            <a:off x="1112468" y="5431425"/>
            <a:ext cx="9967851" cy="7468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830" name="对角圆角矩形 18"/>
          <p:cNvSpPr/>
          <p:nvPr>
            <p:custDataLst>
              <p:tags r:id="rId19"/>
            </p:custDataLst>
          </p:nvPr>
        </p:nvSpPr>
        <p:spPr>
          <a:xfrm>
            <a:off x="1112468" y="5295325"/>
            <a:ext cx="539294" cy="514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832" name="直角三角形 19"/>
          <p:cNvSpPr/>
          <p:nvPr>
            <p:custDataLst>
              <p:tags r:id="rId20"/>
            </p:custDataLst>
          </p:nvPr>
        </p:nvSpPr>
        <p:spPr>
          <a:xfrm>
            <a:off x="1652125" y="5296003"/>
            <a:ext cx="81253" cy="13542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834" name="文本框 20"/>
          <p:cNvSpPr txBox="1"/>
          <p:nvPr>
            <p:custDataLst>
              <p:tags r:id="rId21"/>
            </p:custDataLst>
          </p:nvPr>
        </p:nvSpPr>
        <p:spPr>
          <a:xfrm>
            <a:off x="1687335" y="5441581"/>
            <a:ext cx="9132187" cy="73398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建立协作机制：与其他医疗机构、政府部门、行业协会等建立合作关系，共同推进处方缩写词汇标准的推广和应用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8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标准化的处方缩写词汇的优点</a:t>
            </a:r>
            <a:endParaRPr lang="zh-CN" altLang="en-US"/>
          </a:p>
        </p:txBody>
      </p:sp>
      <p:sp>
        <p:nvSpPr>
          <p:cNvPr id="1051880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88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提高医生工作效率：通过使用标准化的处方缩写词汇，医生可以更快地书写处方，减少书写时间。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84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886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88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减少错误率：标准化的处方缩写词汇可以减少医生在书写处方时产生的错误，提高处方的准确性。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90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89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89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便于患者理解：标准化的处方缩写词汇可以让患者更容易理解处方的内容，提高患者的用药依从性。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96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89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90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便于药师审核：标准化的处方缩写词汇可以让药师更容易审核处方，减少药师的工作负担。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02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https://d.book118.com/618132054057006026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59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502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5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思源黑体 CN Normal</vt:lpstr>
      <vt:lpstr>Calibri Light</vt:lpstr>
      <vt:lpstr>宋体</vt:lpstr>
      <vt:lpstr>Office Theme</vt:lpstr>
      <vt:lpstr>处方缩写词汇标准</vt:lpstr>
      <vt:lpstr>目录</vt:lpstr>
      <vt:lpstr>单击编辑章节标题</vt:lpstr>
      <vt:lpstr>处方缩写词汇概述</vt:lpstr>
      <vt:lpstr>处方缩写的起源和历史</vt:lpstr>
      <vt:lpstr>处方缩写在医疗行业中的重要性</vt:lpstr>
      <vt:lpstr>处方缩写标准化的意义</vt:lpstr>
      <vt:lpstr>处方缩写词汇标准化的制定</vt:lpstr>
      <vt:lpstr>制定标准的机构和程序</vt:lpstr>
      <vt:lpstr>标准的制定原则和依据</vt:lpstr>
      <vt:lpstr>标准化的处方缩写词汇的特点</vt:lpstr>
      <vt:lpstr>处方缩写词汇标准的推广和应用</vt:lpstr>
      <vt:lpstr>推广和应用的策略和措施</vt:lpstr>
      <vt:lpstr>标准化的处方缩写词汇的优点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2024-09-03T16:20:34.668</cp:lastPrinted>
  <dcterms:created xsi:type="dcterms:W3CDTF">2024-09-03T08:20:34Z</dcterms:created>
  <dcterms:modified xsi:type="dcterms:W3CDTF">2024-09-03T08:20:37Z</dcterms:modified>
</cp:coreProperties>
</file>