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OJBFC+MS-UIGothic"/>
      <p:regular r:id="rId15"/>
    </p:embeddedFont>
    <p:embeddedFont>
      <p:font typeface="ESNTPU+VIOBQB+ArialMT"/>
      <p:regular r:id="rId16"/>
    </p:embeddedFont>
    <p:embeddedFont>
      <p:font typeface="KKFFTT+KKDKQS+MicrosoftYaHei"/>
      <p:regular r:id="rId17"/>
    </p:embeddedFont>
    <p:embeddedFont>
      <p:font typeface="LBJOQI+LHJSDK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A3F67-DA9C-45F1-A6BD-29054A80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8B2F-93C6-42CC-A16F-BC108924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0258-24AD-43BF-AA36-CA3BF878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CD19C-5527-4C95-A4C6-7014FB2A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C5B6C-F901-4428-B736-32C7643C3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6B33A-17E8-40E5-8958-F0CAE8B2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D7BD0-E20E-4B72-8FB8-BB8AE7DA0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18160-B32F-4E33-8102-F13C32552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6F819-F21F-4085-87E0-94701D5D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72AC0-A0A2-4191-A17D-9D46BD86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1ED19-1E71-4653-B8EF-320A9377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2061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ROJBFC+MS-UIGothic"/>
                <a:cs typeface="ROJBFC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187765"/>
            <a:ext cx="3404501" cy="30238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SNTPU+VIOBQB+ArialMT"/>
                <a:cs typeface="ESNTPU+VIOBQ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制数的表示方法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SNTPU+VIOBQB+ArialMT"/>
                <a:cs typeface="ESNTPU+VIOBQ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制数的加法运算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SNTPU+VIOBQB+ArialMT"/>
                <a:cs typeface="ESNTPU+VIOBQ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制数的减法运算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SNTPU+VIOBQB+ArialMT"/>
                <a:cs typeface="ESNTPU+VIOBQ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制数的乘法运算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SNTPU+VIOBQB+ArialMT"/>
                <a:cs typeface="ESNTPU+VIOBQ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ROJBFC+MS-UIGothic"/>
                <a:cs typeface="ROJBFC+MS-UIGothic"/>
              </a:rPr>
              <a:t>制数的除法运算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制数的定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94216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制数是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包含</a:t>
            </a: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0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和</a:t>
            </a: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的数字系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，是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算机内部信息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的基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8C8C8C"/>
                </a:solidFill>
                <a:latin typeface="ROJBFC+MS-UIGothic"/>
                <a:cs typeface="ROJBF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制数是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算机内部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理信息的数字系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，它只有两个数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字</a:t>
            </a: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0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和</a:t>
            </a: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两个数字的不同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合来表示各种信息。在二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制数中，每一位数字称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比特（</a:t>
            </a: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bit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），是信息存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和运算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的最小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制数的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位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48003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制数的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是逢二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一，即每向左移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一位，数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就乘以</a:t>
            </a: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2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8C8C8C"/>
                </a:solidFill>
                <a:latin typeface="ROJBFC+MS-UIGothic"/>
                <a:cs typeface="ROJBF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34181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制数的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是逢二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一，即每向左移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一位，数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就乘以</a:t>
            </a: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2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。例如，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10110110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在二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制中表示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94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（十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制），其中从右向左第一位是</a:t>
            </a: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10^0=1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第二位是</a:t>
            </a: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10^1=2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，第三位是</a:t>
            </a:r>
            <a:r>
              <a:rPr sz="150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10^2=4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，以此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制数的表示范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OJBFC+MS-UIGothic"/>
                <a:cs typeface="ROJBFC+MS-UIGothic"/>
              </a:rPr>
              <a:t>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OJBFC+MS-UIGothic"/>
                <a:cs typeface="ROJBFC+MS-UIGothic"/>
              </a:rPr>
              <a:t>制数的表示范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ROJBFC+MS-UIGothic"/>
                <a:cs typeface="ROJBFC+MS-UIGothic"/>
              </a:rPr>
              <a:t>是有限的，取决于位数。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8C8C8C"/>
                </a:solidFill>
                <a:latin typeface="ROJBFC+MS-UIGothic"/>
                <a:cs typeface="ROJBF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50258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制数的表示范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取决于位数。例如，一个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n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位的二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制数可以表示的范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是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0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到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2^n-1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。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是因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制数的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最大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是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111...1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（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n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个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1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），其十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值为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2^n-1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。同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地，一个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n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位的二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制数可以表示的十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制范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是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-2^(n-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1)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到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2^(n-1)-1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。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是因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制数的最小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是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000...0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（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n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个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0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），其十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制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值为</a:t>
            </a:r>
            <a:r>
              <a:rPr sz="1500">
                <a:solidFill>
                  <a:srgbClr val="464646"/>
                </a:solidFill>
                <a:latin typeface="KKFFTT+KKDKQS+MicrosoftYaHei"/>
                <a:cs typeface="KKFFTT+KKDKQS+MicrosoftYaHei"/>
              </a:rPr>
              <a:t>-2^(n-1)</a:t>
            </a:r>
            <a:r>
              <a:rPr sz="1500">
                <a:solidFill>
                  <a:srgbClr val="464646"/>
                </a:solidFill>
                <a:latin typeface="ROJBFC+MS-UIGothic"/>
                <a:cs typeface="ROJBF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制数的加法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37689" y="5194026"/>
            <a:ext cx="81313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0+0=0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16120" y="5194026"/>
            <a:ext cx="81313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0+1=1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79280" y="5190342"/>
            <a:ext cx="154192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1+1=0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，并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ROJBFC+MS-UIGothic"/>
                <a:cs typeface="ROJBFC+MS-UIGothic"/>
              </a:rPr>
              <a:t>位</a:t>
            </a: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93915" y="5493746"/>
            <a:ext cx="81313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KFFTT+KKDKQS+MicrosoftYaHei"/>
                <a:cs typeface="KKFFTT+KKDKQS+MicrosoftYaHei"/>
              </a:rPr>
              <a:t>1+0=1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制数的加法运算示例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4370"/>
            <a:ext cx="2134443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1010 + 101 = 11011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8545"/>
            <a:ext cx="2254375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1100 + 1010 = 10000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60336"/>
            <a:ext cx="1910986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KFFTT+KKDKQS+MicrosoftYaHei"/>
                <a:cs typeface="KKFFTT+KKDKQS+MicrosoftYaHei"/>
              </a:rPr>
              <a:t>101 + 101 = 1000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ROJBFC+MS-UIGothic"/>
                <a:cs typeface="ROJBFC+MS-UIGothic"/>
              </a:rPr>
              <a:t>制数的加法运算技巧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记</a:t>
            </a:r>
            <a:r>
              <a:rPr sz="2000" spc="25">
                <a:solidFill>
                  <a:srgbClr val="8C8C8C"/>
                </a:solidFill>
                <a:latin typeface="ROJBFC+MS-UIGothic"/>
                <a:cs typeface="ROJBFC+MS-UIGothic"/>
              </a:rPr>
              <a:t>住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2000">
                <a:solidFill>
                  <a:srgbClr val="8C8C8C"/>
                </a:solidFill>
                <a:latin typeface="ROJBFC+MS-UIGothic"/>
                <a:cs typeface="ROJBFC+MS-UIGothic"/>
              </a:rPr>
              <a:t>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简</a:t>
            </a:r>
            <a:r>
              <a:rPr sz="2000" spc="25">
                <a:solidFill>
                  <a:srgbClr val="8C8C8C"/>
                </a:solidFill>
                <a:latin typeface="ROJBFC+MS-UIGothic"/>
                <a:cs typeface="ROJBFC+MS-UIGothic"/>
              </a:rPr>
              <a:t>化运算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ROJBFC+MS-UIGothic"/>
                <a:cs typeface="ROJBFC+MS-UIGothic"/>
              </a:rPr>
              <a:t>利用半加器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在二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制加法中，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位是一个重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要的概念。每次相加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，都要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位，以便在下一次相加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使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如果两个二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制数的位数不同，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可以在位数少的数前面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零，使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的位数相同，然后再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行相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加。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这样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可以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化运算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半加器是一种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的二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制加法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路，它可以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算两个一位二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制数的和以及它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位。通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使用半加器，可以快速地完成二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ROJBFC+MS-UIGothic"/>
                <a:cs typeface="ROJBFC+MS-UIGothic"/>
              </a:rPr>
              <a:t>制加法运算。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https://d.book118.com/618132061140006037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ROJBFC+MS-UIGothic</vt:lpstr>
      <vt:lpstr>SimSun</vt:lpstr>
      <vt:lpstr>ESNTPU+VIOBQB+ArialMT</vt:lpstr>
      <vt:lpstr>Times New Roman</vt:lpstr>
      <vt:lpstr>KKFFTT+KKDKQS+MicrosoftYaHei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2024-09-18T01:11:47.773</cp:lastPrinted>
  <dcterms:created xsi:type="dcterms:W3CDTF">2024-09-17T17:11:47Z</dcterms:created>
  <dcterms:modified xsi:type="dcterms:W3CDTF">2024-09-17T17:11:48Z</dcterms:modified>
</cp:coreProperties>
</file>