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0C5974-982A-4EF7-A226-C136619EFF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E3F4FD-2285-4ECA-A766-797A568CCA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8EA3A3-448C-4043-B8AB-E091DA60D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934F24-9FE5-4704-8984-17AEA11C3A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8F4391-202C-4608-A9DD-AD495D2BDE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51E8C3-D380-4A9A-9B1F-7DD6A390AC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D4DF9E-EFEA-4AB3-9ED7-504CE0595F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29FA0B-BE46-4B00-BD49-40153CF2D7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427FBA-9B6A-48CF-830C-2B4CD18FE8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CE7C9A-1BA6-4461-840C-DB3CC9EC62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544627-ECEE-46E1-975C-61DE74F55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13512200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XX-01-08</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浴室柜项目可行性研究报告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项目背景与市场分析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产品方案与设计</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生产能力与技术实力</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营销策略与销售渠道</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投资估算与财务分析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环境保护与社会效益评价</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项目背景与市场分析</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行业发展趋势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随着家居装修行业的不断发展和消费者需求的变化，浴室柜行业将朝着定制化、智能化、环保化等方向发展。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浴室柜市场近年来保持稳定增长，市场规模不断扩大，预计未来几年将持续增长。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消费者需求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消费者对浴室柜的需求呈现多样化、个性化趋势，对产品质量、设计风格、实用性等方面有较高要求。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浴室柜市场现状及趋势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目标客户群体与需求特点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浴室柜的目标客户群体主要包括家庭装修用户、酒店、宾馆等商业场所，以及房地产开发商等。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目标客户群体</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不同目标客户群体对浴室柜的需求有所不同，但普遍关注产品的质量、设计、实用性以及价格等方面。同时，对于商业场所和房地产开发商等客户，还可能关注产品的批量定制和售后服务等。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需求特点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主要竞争对手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目前市场上主要的浴室柜品牌包括欧派、索菲亚、尚品宅配等，它们在品牌知名度、市场份额、产品质量等方面具有较强优势。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竞争策略</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竞争对手主要采取差异化竞争策略，通过独特的设计、高品质的材料和先进的生产工艺来吸引消费者。同时，它们也注重品牌营销和售后服务等方面的提升。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随着消费者对家居生活品质要求的提高和家居装修市场的不断扩大，浴室柜市场存在较大的发展空间。同时，定制化和智能化等趋势也为浴室柜企业提供了新的发展机会。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市场机会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浴室柜市场的竞争日益激烈，企业需要不断提高产品质量和设计水平以应对市场竞争。同时，原材料价格的波动、劳动力成本的上升等因素也对企业的盈利能力构成挑战。此外，环保法规的日益严格也要求企业在生产过程中注重环保和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市场挑战</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市场机会与挑战识别</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产品方案与设计</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浴室柜产品类型及特点</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t="17302" b="17302"/>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实木浴室柜</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采用天然木材制作，质感温润，纹理自然，具有较强的耐用性和环保性。</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玻璃浴室柜</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以玻璃为主要材料，透明度高，视觉效果好，但易碎且不易保养。</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PVC浴室柜</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以PVC材料为主，防水防潮性能优越，且价格相对较低。</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不锈钢浴室柜</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采用优质不锈钢材料，耐腐蚀，易于清洁，适用于潮湿的浴室环境。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创新设计理念展示</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358979" y="1463569"/>
            <a:ext cx="2426717" cy="490334"/>
            <a:chOff x="358979" y="1463569"/>
            <a:chExt cx="2426717" cy="490334"/>
          </a:xfrm>
        </p:grpSpPr>
        <p:sp>
          <p:nvSpPr>
            <p:cNvPr id="36" name="TextBox 36"/>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简约风格</a:t>
              </a:r>
            </a:p>
          </p:txBody>
        </p:sp>
      </p:grpSp>
      <p:grpSp>
        <p:nvGrpSpPr>
          <p:cNvPr id="37" name="Group 37"/>
          <p:cNvGrpSpPr/>
          <p:nvPr/>
        </p:nvGrpSpPr>
        <p:grpSpPr>
          <a:xfrm>
            <a:off x="438456" y="1876743"/>
            <a:ext cx="2267763" cy="1552257"/>
            <a:chOff x="438456" y="1876743"/>
            <a:chExt cx="2267763" cy="1552257"/>
          </a:xfrm>
        </p:grpSpPr>
        <p:sp>
          <p:nvSpPr>
            <p:cNvPr id="38" name="TextBox 38"/>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追求简洁明快的线条和造型，强调实用性和空间感。</a:t>
              </a:r>
            </a:p>
          </p:txBody>
        </p:sp>
      </p:grpSp>
      <p:grpSp>
        <p:nvGrpSpPr>
          <p:cNvPr id="39" name="Group 39"/>
          <p:cNvGrpSpPr/>
          <p:nvPr/>
        </p:nvGrpSpPr>
        <p:grpSpPr>
          <a:xfrm>
            <a:off x="9248775" y="1020657"/>
            <a:ext cx="2426717" cy="490334"/>
            <a:chOff x="9248775" y="1020657"/>
            <a:chExt cx="2426717" cy="490334"/>
          </a:xfrm>
        </p:grpSpPr>
        <p:sp>
          <p:nvSpPr>
            <p:cNvPr id="40" name="TextBox 40"/>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欧式风格</a:t>
              </a:r>
            </a:p>
          </p:txBody>
        </p:sp>
      </p:grpSp>
      <p:grpSp>
        <p:nvGrpSpPr>
          <p:cNvPr id="41" name="Group 41"/>
          <p:cNvGrpSpPr/>
          <p:nvPr/>
        </p:nvGrpSpPr>
        <p:grpSpPr>
          <a:xfrm>
            <a:off x="9328252" y="1433831"/>
            <a:ext cx="2267763" cy="1552257"/>
            <a:chOff x="9328252" y="1433831"/>
            <a:chExt cx="2267763" cy="1552257"/>
          </a:xfrm>
        </p:grpSpPr>
        <p:sp>
          <p:nvSpPr>
            <p:cNvPr id="42" name="TextBox 42"/>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融入欧洲古典元素，注重细节和雕刻工艺，彰显奢华与典雅。</a:t>
              </a:r>
            </a:p>
          </p:txBody>
        </p:sp>
      </p:grpSp>
      <p:grpSp>
        <p:nvGrpSpPr>
          <p:cNvPr id="43" name="Group 43"/>
          <p:cNvGrpSpPr/>
          <p:nvPr/>
        </p:nvGrpSpPr>
        <p:grpSpPr>
          <a:xfrm>
            <a:off x="9328252" y="3735303"/>
            <a:ext cx="2426717" cy="490334"/>
            <a:chOff x="9328252" y="3735303"/>
            <a:chExt cx="2426717" cy="490334"/>
          </a:xfrm>
        </p:grpSpPr>
        <p:sp>
          <p:nvSpPr>
            <p:cNvPr id="44" name="TextBox 44"/>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现代风格</a:t>
              </a:r>
            </a:p>
          </p:txBody>
        </p:sp>
      </p:grpSp>
      <p:grpSp>
        <p:nvGrpSpPr>
          <p:cNvPr id="45" name="Group 45"/>
          <p:cNvGrpSpPr/>
          <p:nvPr/>
        </p:nvGrpSpPr>
        <p:grpSpPr>
          <a:xfrm>
            <a:off x="9407729" y="4148477"/>
            <a:ext cx="2267763" cy="1552257"/>
            <a:chOff x="9407729" y="4148477"/>
            <a:chExt cx="2267763" cy="1552257"/>
          </a:xfrm>
        </p:grpSpPr>
        <p:sp>
          <p:nvSpPr>
            <p:cNvPr id="46" name="TextBox 46"/>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运用现代设计手法和材料，打造时尚、前卫的浴室柜造型。</a:t>
              </a:r>
            </a:p>
          </p:txBody>
        </p:sp>
      </p:grpSp>
      <p:grpSp>
        <p:nvGrpSpPr>
          <p:cNvPr id="47" name="Group 47"/>
          <p:cNvGrpSpPr/>
          <p:nvPr/>
        </p:nvGrpSpPr>
        <p:grpSpPr>
          <a:xfrm>
            <a:off x="694339" y="4238625"/>
            <a:ext cx="2426717" cy="490334"/>
            <a:chOff x="694339" y="4238625"/>
            <a:chExt cx="2426717" cy="490334"/>
          </a:xfrm>
        </p:grpSpPr>
        <p:sp>
          <p:nvSpPr>
            <p:cNvPr id="48" name="TextBox 4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定制设计</a:t>
              </a:r>
            </a:p>
          </p:txBody>
        </p:sp>
      </p:grpSp>
      <p:grpSp>
        <p:nvGrpSpPr>
          <p:cNvPr id="49" name="Group 49"/>
          <p:cNvGrpSpPr/>
          <p:nvPr/>
        </p:nvGrpSpPr>
        <p:grpSpPr>
          <a:xfrm>
            <a:off x="773817" y="4651799"/>
            <a:ext cx="2267763" cy="1552257"/>
            <a:chOff x="773817" y="4651799"/>
            <a:chExt cx="2267763" cy="1552257"/>
          </a:xfrm>
        </p:grpSpPr>
        <p:sp>
          <p:nvSpPr>
            <p:cNvPr id="50" name="TextBox 50"/>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根据客户需求和浴室空间特点，提供个性化的定制设计方案。</a:t>
              </a:r>
            </a:p>
          </p:txBody>
        </p:sp>
      </p:grpSp>
      <p:grpSp>
        <p:nvGrpSpPr>
          <p:cNvPr id="51" name="Group 51"/>
          <p:cNvGrpSpPr/>
          <p:nvPr/>
        </p:nvGrpSpPr>
        <p:grpSpPr>
          <a:xfrm>
            <a:off x="3652304" y="1008278"/>
            <a:ext cx="4886325" cy="4876800"/>
            <a:chOff x="3652304" y="1008278"/>
            <a:chExt cx="4886325" cy="4876800"/>
          </a:xfrm>
        </p:grpSpPr>
        <p:sp>
          <p:nvSpPr>
            <p:cNvPr id="52" name="Freeform 52"/>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材质选择与环保性能评估</a:t>
              </a:r>
            </a:p>
          </p:txBody>
        </p:sp>
      </p:grpSp>
      <p:grpSp>
        <p:nvGrpSpPr>
          <p:cNvPr id="31" name="Group 31"/>
          <p:cNvGrpSpPr/>
          <p:nvPr/>
        </p:nvGrpSpPr>
        <p:grpSpPr>
          <a:xfrm>
            <a:off x="1449149" y="1107618"/>
            <a:ext cx="3394996" cy="490334"/>
            <a:chOff x="1449149" y="1107618"/>
            <a:chExt cx="3394996" cy="490334"/>
          </a:xfrm>
        </p:grpSpPr>
        <p:sp>
          <p:nvSpPr>
            <p:cNvPr id="32" name="TextBox 32"/>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实木材质</a:t>
              </a:r>
            </a:p>
          </p:txBody>
        </p:sp>
      </p:grpSp>
      <p:grpSp>
        <p:nvGrpSpPr>
          <p:cNvPr id="33" name="Group 33"/>
          <p:cNvGrpSpPr/>
          <p:nvPr/>
        </p:nvGrpSpPr>
        <p:grpSpPr>
          <a:xfrm>
            <a:off x="1680979" y="1460180"/>
            <a:ext cx="2931336" cy="1654845"/>
            <a:chOff x="1680979" y="1460180"/>
            <a:chExt cx="2931336" cy="1654845"/>
          </a:xfrm>
        </p:grpSpPr>
        <p:sp>
          <p:nvSpPr>
            <p:cNvPr id="34" name="TextBox 34"/>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采用环保漆料和加工工艺，确保甲醛等有害物质含量符合国家标准。</a:t>
              </a:r>
            </a:p>
          </p:txBody>
        </p:sp>
      </p:grpSp>
      <p:grpSp>
        <p:nvGrpSpPr>
          <p:cNvPr id="35" name="Group 35"/>
          <p:cNvGrpSpPr/>
          <p:nvPr/>
        </p:nvGrpSpPr>
        <p:grpSpPr>
          <a:xfrm>
            <a:off x="1449149" y="3556745"/>
            <a:ext cx="3394996" cy="490334"/>
            <a:chOff x="1449149" y="3556745"/>
            <a:chExt cx="3394996" cy="490334"/>
          </a:xfrm>
        </p:grpSpPr>
        <p:sp>
          <p:nvSpPr>
            <p:cNvPr id="36" name="TextBox 36"/>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玻璃材质</a:t>
              </a:r>
            </a:p>
          </p:txBody>
        </p:sp>
      </p:grpSp>
      <p:grpSp>
        <p:nvGrpSpPr>
          <p:cNvPr id="37" name="Group 37"/>
          <p:cNvGrpSpPr/>
          <p:nvPr/>
        </p:nvGrpSpPr>
        <p:grpSpPr>
          <a:xfrm>
            <a:off x="1680979" y="3909306"/>
            <a:ext cx="2931336" cy="1654845"/>
            <a:chOff x="1680979" y="3909306"/>
            <a:chExt cx="2931336" cy="1654845"/>
          </a:xfrm>
        </p:grpSpPr>
        <p:sp>
          <p:nvSpPr>
            <p:cNvPr id="38" name="TextBox 38"/>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采用低辐射、高透光率的环保玻璃，降低能耗并改善浴室采光效果。</a:t>
              </a:r>
            </a:p>
          </p:txBody>
        </p:sp>
      </p:grpSp>
      <p:grpSp>
        <p:nvGrpSpPr>
          <p:cNvPr id="39" name="Group 39"/>
          <p:cNvGrpSpPr/>
          <p:nvPr/>
        </p:nvGrpSpPr>
        <p:grpSpPr>
          <a:xfrm>
            <a:off x="7463317" y="1107618"/>
            <a:ext cx="3394996" cy="490334"/>
            <a:chOff x="7463317" y="1107618"/>
            <a:chExt cx="3394996" cy="490334"/>
          </a:xfrm>
        </p:grpSpPr>
        <p:sp>
          <p:nvSpPr>
            <p:cNvPr id="40" name="TextBox 40"/>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PVC材质</a:t>
              </a:r>
            </a:p>
          </p:txBody>
        </p:sp>
      </p:grpSp>
      <p:grpSp>
        <p:nvGrpSpPr>
          <p:cNvPr id="41" name="Group 41"/>
          <p:cNvGrpSpPr/>
          <p:nvPr/>
        </p:nvGrpSpPr>
        <p:grpSpPr>
          <a:xfrm>
            <a:off x="7695147" y="1460180"/>
            <a:ext cx="2931336" cy="1654845"/>
            <a:chOff x="7695147" y="1460180"/>
            <a:chExt cx="2931336" cy="1654845"/>
          </a:xfrm>
        </p:grpSpPr>
        <p:sp>
          <p:nvSpPr>
            <p:cNvPr id="42" name="TextBox 42"/>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选择优质PVC原料，生产过程中严格控制添加剂的使用，确保产品环保性能。</a:t>
              </a:r>
            </a:p>
          </p:txBody>
        </p:sp>
      </p:grpSp>
      <p:grpSp>
        <p:nvGrpSpPr>
          <p:cNvPr id="43" name="Group 43"/>
          <p:cNvGrpSpPr/>
          <p:nvPr/>
        </p:nvGrpSpPr>
        <p:grpSpPr>
          <a:xfrm>
            <a:off x="7463317" y="3556745"/>
            <a:ext cx="3394996" cy="490334"/>
            <a:chOff x="7463317" y="3556745"/>
            <a:chExt cx="3394996" cy="490334"/>
          </a:xfrm>
        </p:grpSpPr>
        <p:sp>
          <p:nvSpPr>
            <p:cNvPr id="44" name="TextBox 44"/>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不锈钢材质</a:t>
              </a:r>
            </a:p>
          </p:txBody>
        </p:sp>
      </p:grpSp>
      <p:grpSp>
        <p:nvGrpSpPr>
          <p:cNvPr id="45" name="Group 45"/>
          <p:cNvGrpSpPr/>
          <p:nvPr/>
        </p:nvGrpSpPr>
        <p:grpSpPr>
          <a:xfrm>
            <a:off x="7695147" y="3909306"/>
            <a:ext cx="2931336" cy="1654845"/>
            <a:chOff x="7695147" y="3909306"/>
            <a:chExt cx="2931336" cy="1654845"/>
          </a:xfrm>
        </p:grpSpPr>
        <p:sp>
          <p:nvSpPr>
            <p:cNvPr id="46" name="TextBox 46"/>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选用食品级不锈钢材料，避免重金属等有害物质对人体造成危害。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8344" r="2834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8941" r="2894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从原材料采购、加工、组装到成品检验等各环节实行严格的流程管理。</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生产工艺流程</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引进先进的生产设备和技术，提高生产效率和产品质量。</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设备与技术支持</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依据国家相关标准和行业规范，制定完善的质量检测标准和方法。</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质量检测标准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建立质量反馈机制，针对问题进行持续改进和优化，不断提升产品质量和客户满意度。</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持续改进机制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生产工艺及质量控制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生产能力与技术实力</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77" r="326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采用先进的流水线生产方式，合理规划各生产环节，确保高效、顺畅的生产流程。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生产线布局</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引进国内外先进的生产设备，包括高精度切割机、自动化封边机、数控排钻等，确保产品质量和生产效率。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设备配置</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生产线布局与设备配置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0" b="116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拥有一支专业的技术团队，包括设计师、工程师和技师等，具备丰富的行业经验和专业技能。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团队成员具备家具设计、机械制造、自动化控制等相关专业背景，为项目的研发和生产提供有力支持。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技术团队组成及专业背景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专业背景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技术团队</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研发能力</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注重产品研发和创新，不断推陈出新，满足市场多样化需求。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创新成果</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在浴室柜设计、材料应用、生产工艺等方面取得多项创新成果，拥有多项专利和自主知识产权。</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研发能力与创新成果展示</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375" r="16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建立完善的质量管理体系，确保产品质量稳定和持续改进。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质量管理体系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通过ISO9001质量管理体系认证、ISO14001环境管理体系认证等，证明公司在质量管理和环境保护方面的实力和信誉。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认证情况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质量管理体系认证情况</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营销策略与销售渠道</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高端、时尚、实用，强调产品的品质和设计感，突出品牌的高端形象。</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宣传推广策略</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通过社交媒体、家居杂志、装修网站等多渠道进行品牌宣传，同时与知名设计师、装修公司合作，提升品牌知名度和影响力。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品牌定位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品牌定位及宣传推广策略</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https://d.book118.com/618135122004006045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20</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20</vt:i4>
      </vt:variant>
    </vt:vector>
  </HeadingPairs>
  <TitlesOfParts>
    <vt:vector baseType="lpstr" size="25">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2024-09-25T08:41:55.617</cp:lastPrinted>
  <dcterms:created xsi:type="dcterms:W3CDTF">2024-09-25T00:41:55Z</dcterms:created>
  <dcterms:modified xsi:type="dcterms:W3CDTF">2024-09-25T00:41:58Z</dcterms:modified>
</cp:coreProperties>
</file>