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93C95C9-DC4D-42C0-8A39-455FF69470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03F39A-9976-4681-8FB2-242B6C6487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10F7D3E-5B4B-4DB4-AB2B-04F62A515E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84C4157-4C90-4206-88FF-6959B11092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835BBED-4819-423C-9F2D-256262BCF71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40F1479-B25D-455B-90D8-D2B57355A15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739FFAA-2B9F-449A-8D4C-C5D002F2EC7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C4FDCF-70AD-4CAF-8F4E-C471BC1F3A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BD79CA1-6B17-4B64-A0D0-7DDB34D645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9B0614-CC98-470E-9D02-614B556EA8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297890-FD9F-4100-A9F1-BA480CA831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8136046117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第二章项目融资的运作程序和框架结构《项目融资</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项目融资概述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项目融资的运作程序</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项目融资的框架结构</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项目融资的风险管理</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项目融资的案例分析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项目融资的未来发展趋势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项目融资概述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368" b="1636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项目融资是指为建设和经营项目而成立的新的独立法人——项目公司，由项目公司完成项目的投资建设和经营还贷。</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项目融资以项目的资产、预期收益或权益作抵押取得的一种无追索权或有限追索权的融资或贷款活动。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250" r="16250"/>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项目融资的初始阶段可以追溯到20世纪60年代，当时一些发展中国家开始利用外资进行基础设施建设。</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初始阶段</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70年代以后，项目融资开始得到广泛应用，特别是在能源、交通和通讯等基础设施领域。</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发展阶段</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80年代以后，项目融资进入成熟阶段，出现了许多创新性的融资方式和结构，如BOT、PPP等。</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成熟阶段</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项目融资的发展历程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拓宽融资渠道</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项目融资可以吸引更多的投资者和资金，拓宽融资渠道。</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降低融资成本</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通过项目融资可以分散风险，降低融资成本。</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项目融资的优势与局限性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6029209" y="1988153"/>
            <a:ext cx="525813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500">
                <a:solidFill>
                  <a:schemeClr val="dk1">
                    <a:alpha val="100000"/>
                  </a:schemeClr>
                </a:solidFill>
                <a:latin typeface="Microsoft Yahei"/>
                <a:ea typeface="Microsoft Yahei"/>
                <a:cs typeface="Microsoft Yahei"/>
              </a:rPr>
              <a:t>提高项目成功率：项目融资通常会对项目进行严格的评估和监管，有助于提高项目的成功率。</a:t>
            </a:r>
          </a:p>
        </p:txBody>
      </p:sp>
      <p:sp>
        <p:nvSpPr>
          <p:cNvPr id="3" name="AutoShape 3"/>
          <p:cNvSpPr/>
          <p:nvPr/>
        </p:nvSpPr>
        <p:spPr>
          <a:xfrm>
            <a:off x="6412992"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227931" y="4129306"/>
            <a:ext cx="755904" cy="755904"/>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042870"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6137995" y="3770320"/>
            <a:ext cx="4941824"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6586408" y="4298640"/>
            <a:ext cx="410870" cy="410870"/>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424733" y="4355911"/>
            <a:ext cx="345034" cy="345034"/>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0222567" y="4333387"/>
            <a:ext cx="371856" cy="359664"/>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t="29030" b="29030"/>
          <a:stretch>
            <a:fillRect/>
          </a:stretch>
        </p:blipFill>
        <p:spPr>
          <a:xfrm>
            <a:off x="763829" y="2145985"/>
            <a:ext cx="4887637" cy="2739226"/>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项目融资的优势与局限性</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项目融资通常涉及较大的投资规模和较长的投资期限，因此风险较高。</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风险较高</a:t>
            </a:r>
          </a:p>
        </p:txBody>
      </p:sp>
      <p:pic>
        <p:nvPicPr>
          <p:cNvPr id="5" name="Picture 5"/>
          <p:cNvPicPr>
            <a:picLocks noChangeAspect="1"/>
          </p:cNvPicPr>
          <p:nvPr/>
        </p:nvPicPr>
        <p:blipFill>
          <a:blip r:embed="rId2"/>
          <a:srcRect l="8125" r="8125"/>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项目融资的融资结构通常比较复杂，涉及多个参与方和合同安排。</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融资结构复杂</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项目融资通常要求项目具有良好的市场前景和稳定的收益来源，因此对项目的要求较高。</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对项目要求较高</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项目融资的优势与局限性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项目融资的运作程序</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5462" r="546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5462" r="5462"/>
          <a:stretch>
            <a:fillRect/>
          </a:stretch>
        </p:blipFill>
        <p:spPr>
          <a:xfrm>
            <a:off x="7771734"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投资决策阶段</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投资机会研究</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初步了解项目背景、市场需求、技术可行性等，判断是否值得进一步深入研究。</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项目建议书</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在机会研究的基础上，对项目进行初步的技术经济分析，提出项目建设的必要性和可能性。</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可行性研究</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对项目进行深入的技术经济分析，包括市场分析、技术方案、投资估算、财务评价等，为投资决策提供依据。</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融资需求分析</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根据项目可行性研究的结果，确定项目所需资金总额及来源。</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融资方式选择</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根据项目特点和投资者要求，选择合适的融资方式，如股权融资、债权融资等。</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融资成本估算</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估算不同融资方式的成本，包括利息、手续费等，为融资决策提供依据。</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融资决策阶段</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524" r="12524"/>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融资效益评估</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评估项目融资的经济效益和社会效益，判断项目融资的可行性。</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融资结构设计</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根据项目特点和投资者要求，设计合理的融资结构，包括资金来源、资金运用、风险分担等。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融资风险分析</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分析项目融资过程中可能出现的风险，如市场风险、信用风险等，制定相应的应对措施。</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融资结构分析阶段</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选择合适的投资者，如银行、保险公司、基金等。</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投资者选择</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与投资者就融资条件进行谈判，包括融资金额、利率、期限等。</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融资条件谈判</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在谈判达成一致后，签订融资协议，明确双方的权利和义务。</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融资协议签订</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融资谈判阶段</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资金运用</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将筹措的资金用于项目的建设和运营。</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风险管理</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对项目融资过程中出现的风险进行及时识别和管理，确保项目的顺利实施和运营。</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资金筹措</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按照融资协议的要求，筹措所需资金。</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融资执行阶段</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项目融资的框架结构</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投资结构</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股权投资者</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项目的发起人，直接参与项目的投资和管理，承担项目风险。</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债权投资者</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通过购买项目公司发行的债券或向项目公司提供贷款等方式，为项目提供资金支持，不直接参与项目管理，享有固定收益。</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债务融资</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通过向银行、非银行金融机构等借款，为项目提供资金支持。债务融资需按期还本付息，增加项目财务压力。</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股权融资</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通过出售项目公司股份或引入战略投资者等方式，筹集项目所需资金。股权融资无需还本，但投资者享有项目收益分配权。</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融资结构</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https://d.book118.com/618136046117006036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18</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18</vt:i4>
      </vt:variant>
    </vt:vector>
  </HeadingPairs>
  <TitlesOfParts>
    <vt:vector baseType="lpstr" size="24">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2024-09-16T05:50:48.126</cp:lastPrinted>
  <dcterms:created xsi:type="dcterms:W3CDTF">2024-09-15T21:50:48Z</dcterms:created>
  <dcterms:modified xsi:type="dcterms:W3CDTF">2024-09-15T21:50:50Z</dcterms:modified>
</cp:coreProperties>
</file>