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3209F8-3C24-4288-92AA-F94ADC309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F9F2BA-A2C7-4428-BB83-D8AC6C216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E5BD18-7317-4B12-8F9A-99AB9FE64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DBDF08-DADF-4C0F-A5D3-2CB6B34D8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CE953D-42D1-47DF-9CDF-3C00E7FF8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963892-6803-40A6-ABC0-AFAC340EC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0282A8-3D4C-43DD-9CE2-CEA4F5165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E749E8-2752-4A9D-88B7-959CB0983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EED798-B6E7-4617-A427-45EA8EAE8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CA0178-B901-45FF-8FE9-A50AAC8CB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B6016C-4936-42B3-BD0E-E8CF0F0CB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18.jpeg" /><Relationship Id="rId7" Type="http://schemas.openxmlformats.org/officeDocument/2006/relationships/image" Target="../media/image19.jpeg" /><Relationship Id="rId8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3.jpeg" /><Relationship Id="rId4" Type="http://schemas.openxmlformats.org/officeDocument/2006/relationships/image" Target="../media/image10.jpeg" /><Relationship Id="rId5" Type="http://schemas.openxmlformats.org/officeDocument/2006/relationships/image" Target="../media/image24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7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2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13703612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护理抢救记录书写范文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抢救护理记录概述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抢救护理记录的内容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抢救护理记录的书写规范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抢救护理记录的审核与保存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抢救护理记录概述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抢救护理记录的定义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它包括患者的基本信息、病情状况、抢救过程、护理措施等内容，是评估患者病情和评价医疗质量的重要依据。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抢救护理记录是指在患者发生紧急状况时，医护人员所进行的抢救措施和护理操作的详细记录。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抢救护理记录是医疗文书的重要组成部分，对于保障患者安全和医疗质量具有重要意义。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它能够全面反映患者的病情变化和抢救过程，为医生提供准确的诊断和治疗依据。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同时，抢救护理记录也是医疗纠纷处理和司法鉴定的重要证据，能够保护医护人员的合法权益。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抢救护理记录的重要性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17447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书写抢救护理记录应当及时、准确、完整、清晰，使用医学术语和规范格式。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记录内容包括患者基本信息、病情状况、抢救过程、护理措施等，重点突出、条理清晰。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书写过程中应当遵循客观、真实、准确的原则，不得涂改、伪造、隐匿或销毁记录。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抢救护理记录应当妥善保管，以便于查阅和追溯。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抢救护理记录的书写要求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抢救护理记录的内容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8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27963" y="1186098"/>
            <a:ext cx="1824006" cy="1572414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8937" y="3649495"/>
            <a:ext cx="1824006" cy="1572414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29015" y="3637737"/>
            <a:ext cx="1824006" cy="1572414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09643" y="2018637"/>
            <a:ext cx="1824006" cy="1572414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609643" y="3649495"/>
            <a:ext cx="1824006" cy="1572414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628937" y="2018637"/>
            <a:ext cx="1824006" cy="1572414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1994082" y="3799593"/>
            <a:ext cx="1133881" cy="1197322"/>
            <a:chOff x="1994082" y="3799593"/>
            <a:chExt cx="1133881" cy="1197322"/>
          </a:xfrm>
        </p:grpSpPr>
        <p:sp>
          <p:nvSpPr>
            <p:cNvPr id="31" name="TextBox 31"/>
            <p:cNvSpPr txBox="1"/>
            <p:nvPr/>
          </p:nvSpPr>
          <p:spPr>
            <a:xfrm>
              <a:off x="1994082" y="3799593"/>
              <a:ext cx="1133881" cy="119732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床号：301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3473025" y="1373644"/>
            <a:ext cx="1133881" cy="1197322"/>
            <a:chOff x="3473025" y="1373644"/>
            <a:chExt cx="1133881" cy="1197322"/>
          </a:xfrm>
        </p:grpSpPr>
        <p:sp>
          <p:nvSpPr>
            <p:cNvPr id="33" name="TextBox 33"/>
            <p:cNvSpPr txBox="1"/>
            <p:nvPr/>
          </p:nvSpPr>
          <p:spPr>
            <a:xfrm>
              <a:off x="3473025" y="1373644"/>
              <a:ext cx="1133881" cy="119732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患者姓名：张三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4962123" y="2185765"/>
            <a:ext cx="1133881" cy="1197322"/>
            <a:chOff x="4962123" y="2185765"/>
            <a:chExt cx="1133881" cy="1197322"/>
          </a:xfrm>
        </p:grpSpPr>
        <p:sp>
          <p:nvSpPr>
            <p:cNvPr id="35" name="TextBox 35"/>
            <p:cNvSpPr txBox="1"/>
            <p:nvPr/>
          </p:nvSpPr>
          <p:spPr>
            <a:xfrm>
              <a:off x="4962123" y="2185765"/>
              <a:ext cx="1133881" cy="119732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性别：男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4962123" y="3799593"/>
            <a:ext cx="1133881" cy="1197322"/>
            <a:chOff x="4962123" y="3799593"/>
            <a:chExt cx="1133881" cy="1197322"/>
          </a:xfrm>
        </p:grpSpPr>
        <p:sp>
          <p:nvSpPr>
            <p:cNvPr id="37" name="TextBox 37"/>
            <p:cNvSpPr txBox="1"/>
            <p:nvPr/>
          </p:nvSpPr>
          <p:spPr>
            <a:xfrm>
              <a:off x="4962123" y="3799593"/>
              <a:ext cx="1133881" cy="119732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住院号：0012345678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7948979" y="2204631"/>
            <a:ext cx="1133881" cy="1197322"/>
            <a:chOff x="7948979" y="2204631"/>
            <a:chExt cx="1133881" cy="1197322"/>
          </a:xfrm>
        </p:grpSpPr>
        <p:sp>
          <p:nvSpPr>
            <p:cNvPr id="39" name="TextBox 39"/>
            <p:cNvSpPr txBox="1"/>
            <p:nvPr/>
          </p:nvSpPr>
          <p:spPr>
            <a:xfrm>
              <a:off x="7948979" y="2204631"/>
              <a:ext cx="1133881" cy="119732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年龄：52岁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7948979" y="3799593"/>
            <a:ext cx="1133881" cy="1197322"/>
            <a:chOff x="7948979" y="3799593"/>
            <a:chExt cx="1133881" cy="1197322"/>
          </a:xfrm>
        </p:grpSpPr>
        <p:sp>
          <p:nvSpPr>
            <p:cNvPr id="41" name="TextBox 41"/>
            <p:cNvSpPr txBox="1"/>
            <p:nvPr/>
          </p:nvSpPr>
          <p:spPr>
            <a:xfrm>
              <a:off x="7948979" y="3799593"/>
              <a:ext cx="1133881" cy="119732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诊断：急性心肌梗死</a:t>
              </a:r>
            </a:p>
          </p:txBody>
        </p:sp>
      </p:grpSp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rcRect t="6897" b="6897"/>
          <a:stretch>
            <a:fillRect/>
          </a:stretch>
        </p:blipFill>
        <p:spPr>
          <a:xfrm>
            <a:off x="1575775" y="2039633"/>
            <a:ext cx="1824006" cy="1572414"/>
          </a:xfrm>
          <a:prstGeom prst="hexagon">
            <a:avLst/>
          </a:prstGeom>
        </p:spPr>
      </p:pic>
      <p:pic>
        <p:nvPicPr>
          <p:cNvPr id="43" name="Picture 43"/>
          <p:cNvPicPr>
            <a:picLocks noChangeAspect="1"/>
          </p:cNvPicPr>
          <p:nvPr/>
        </p:nvPicPr>
        <p:blipFill>
          <a:blip r:embed="rId3"/>
          <a:srcRect t="6897" b="6897"/>
          <a:stretch>
            <a:fillRect/>
          </a:stretch>
        </p:blipFill>
        <p:spPr>
          <a:xfrm>
            <a:off x="3127963" y="2851530"/>
            <a:ext cx="1824006" cy="1572414"/>
          </a:xfrm>
          <a:prstGeom prst="hexagon">
            <a:avLst/>
          </a:prstGeom>
        </p:spPr>
      </p:pic>
      <p:pic>
        <p:nvPicPr>
          <p:cNvPr id="44" name="Picture 44"/>
          <p:cNvPicPr>
            <a:picLocks noChangeAspect="1"/>
          </p:cNvPicPr>
          <p:nvPr/>
        </p:nvPicPr>
        <p:blipFill>
          <a:blip r:embed="rId4"/>
          <a:srcRect t="6897" b="6897"/>
          <a:stretch>
            <a:fillRect/>
          </a:stretch>
        </p:blipFill>
        <p:spPr>
          <a:xfrm>
            <a:off x="3127963" y="4495197"/>
            <a:ext cx="1824006" cy="1572414"/>
          </a:xfrm>
          <a:prstGeom prst="hexagon">
            <a:avLst/>
          </a:prstGeom>
        </p:spPr>
      </p:pic>
      <p:pic>
        <p:nvPicPr>
          <p:cNvPr id="45" name="Picture 45"/>
          <p:cNvPicPr>
            <a:picLocks noChangeAspect="1"/>
          </p:cNvPicPr>
          <p:nvPr/>
        </p:nvPicPr>
        <p:blipFill>
          <a:blip r:embed="rId5"/>
          <a:srcRect l="17375" r="17375"/>
          <a:stretch>
            <a:fillRect/>
          </a:stretch>
        </p:blipFill>
        <p:spPr>
          <a:xfrm>
            <a:off x="6124973" y="2863288"/>
            <a:ext cx="1824006" cy="1572414"/>
          </a:xfrm>
          <a:prstGeom prst="hexagon">
            <a:avLst/>
          </a:prstGeom>
        </p:spPr>
      </p:pic>
      <p:pic>
        <p:nvPicPr>
          <p:cNvPr id="46" name="Picture 46"/>
          <p:cNvPicPr>
            <a:picLocks noChangeAspect="1"/>
          </p:cNvPicPr>
          <p:nvPr/>
        </p:nvPicPr>
        <p:blipFill>
          <a:blip r:embed="rId6"/>
          <a:srcRect t="6897" b="6897"/>
          <a:stretch>
            <a:fillRect/>
          </a:stretch>
        </p:blipFill>
        <p:spPr>
          <a:xfrm>
            <a:off x="6096005" y="1186098"/>
            <a:ext cx="1824006" cy="1572414"/>
          </a:xfrm>
          <a:prstGeom prst="hexagon">
            <a:avLst/>
          </a:prstGeom>
        </p:spPr>
      </p:pic>
      <p:pic>
        <p:nvPicPr>
          <p:cNvPr id="47" name="Picture 47"/>
          <p:cNvPicPr>
            <a:picLocks noChangeAspect="1"/>
          </p:cNvPicPr>
          <p:nvPr/>
        </p:nvPicPr>
        <p:blipFill>
          <a:blip r:embed="rId7"/>
          <a:srcRect t="6897" b="6897"/>
          <a:stretch>
            <a:fillRect/>
          </a:stretch>
        </p:blipFill>
        <p:spPr>
          <a:xfrm>
            <a:off x="9142396" y="2863288"/>
            <a:ext cx="1824006" cy="1572414"/>
          </a:xfrm>
          <a:prstGeom prst="hexagon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患者于上午9点突发胸痛，呈压榨性疼痛，持续不缓解。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患者呼吸急促，口唇发绀，脉搏细速，血压下降。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心电图显示ST段明显抬高。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病情状况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抢救过程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立即给予患者吸氧，建立静脉通道。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迅速通知医生，遵医嘱给予硝酸甘油舌下含服，阿司匹林嚼服。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心电监护显示室性心律失常，遵医嘱给予利多卡因静脉注射。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患者突然出现心跳骤停，立即行心肺复苏术，同时进行电除颤。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严密监测患者生命体征，记录心电监护波形。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注意观察患者意识状态和肢体活动情况。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保持呼吸道通畅，协助排痰。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做好患者的心理护理，安慰患者及家属情绪。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8041" b="18041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7388" b="7388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8041" b="18041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抢救结果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经过紧张的抢救，患者心跳恢复，意识逐渐清醒。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心电监护显示心律逐渐稳定，血压回升至正常范围。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患者病情好转，转入ICU继续治疗。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抢救护理记录的书写规范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准确、客观、清晰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护理抢救记录的书写应使用准确、客观的语言，避免使用模糊或主观的表述。同时，语言要清晰，易于理解，确保记录的内容能够被其他医护人员快速了解。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语言表述规范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https://d.book118.com/618137036121006030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2024-09-07T09:15:24.422</cp:lastPrinted>
  <dcterms:created xsi:type="dcterms:W3CDTF">2024-09-07T01:15:24Z</dcterms:created>
  <dcterms:modified xsi:type="dcterms:W3CDTF">2024-09-07T01:15:26Z</dcterms:modified>
</cp:coreProperties>
</file>