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F5F19B6-E2D8-4772-84F6-95EAAB474B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5347461-32AD-4B74-B008-20F44E3094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18F314C-EAAB-41C7-88E6-BC27353DB8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EEE40E8-5C44-49FF-B0CA-A3B8C728D18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4529B07-234A-4264-BB37-F640B3201AA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E392190-70D7-4FC7-9B96-5F3102ACB36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9F122AF-6207-4B71-80F2-E7BE565AD4F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987DB78-B6A4-44F8-B72E-4B7112D56FB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C4D0E56-257A-431D-84FF-C06BF260835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3419C91-FB20-41F8-84F8-3528EE7D92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30FF80A-03AA-4928-BE60-2370142175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23.jpeg" /><Relationship Id="rId4" Type="http://schemas.openxmlformats.org/officeDocument/2006/relationships/image" Target="../media/image24.jpeg" /><Relationship Id="rId5"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18141075071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01821" y="1505581"/>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AF57"/>
                </a:solidFill>
                <a:latin typeface="Microsoft Yahei"/>
                <a:ea typeface="Microsoft Yahei"/>
                <a:cs typeface="Microsoft Yahei"/>
              </a:rPr>
              <a:t>照相机行业现状分析报告</a:t>
            </a:r>
          </a:p>
        </p:txBody>
      </p:sp>
      <p:sp>
        <p:nvSpPr>
          <p:cNvPr id="3" name="TextBox 3"/>
          <p:cNvSpPr txBox="1"/>
          <p:nvPr/>
        </p:nvSpPr>
        <p:spPr>
          <a:xfrm>
            <a:off x="2084071" y="4751645"/>
            <a:ext cx="8029457"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00AF57"/>
                </a:solidFill>
                <a:latin typeface="Microsoft Yahei"/>
                <a:ea typeface="Microsoft Yahei"/>
                <a:cs typeface="Microsoft Yahei"/>
              </a:rPr>
              <a:t>汇报人：</a:t>
            </a:r>
          </a:p>
        </p:txBody>
      </p:sp>
      <p:sp>
        <p:nvSpPr>
          <p:cNvPr id="4" name="TextBox 4"/>
          <p:cNvSpPr txBox="1"/>
          <p:nvPr/>
        </p:nvSpPr>
        <p:spPr>
          <a:xfrm>
            <a:off x="2441200" y="5124644"/>
            <a:ext cx="7315200"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00AF57"/>
                </a:solidFill>
                <a:latin typeface="Microsoft Yahei"/>
                <a:ea typeface="Microsoft Yahei"/>
                <a:cs typeface="Microsoft Yahei"/>
              </a:rPr>
              <a:t>2023-11-22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行业概述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市场细分</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消费者行为与需求分析</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竞争格局与市场趋势</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市场挑战与对策</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前瞻性分析</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建议与结论</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solidFill>
                <a:latin typeface="Microsoft Yahei"/>
                <a:ea typeface="Microsoft Yahei"/>
                <a:cs typeface="Microsoft Yahei"/>
              </a:rPr>
              <a:t>01</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solidFill>
                <a:latin typeface="Microsoft Yahei"/>
                <a:ea typeface="Microsoft Yahei"/>
                <a:cs typeface="Microsoft Yahei"/>
              </a:rPr>
              <a:t>行业概述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pic>
        <p:nvPicPr>
          <p:cNvPr id="4" name="Picture 4"/>
          <p:cNvPicPr>
            <a:picLocks noChangeAspect="1"/>
          </p:cNvPicPr>
          <p:nvPr/>
        </p:nvPicPr>
        <p:blipFill>
          <a:blip r:embed="rId2">
            <a:alphaModFix amt="70000"/>
          </a:blip>
          <a:srcRect l="22406" r="224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照相机是一种用于拍摄照片或录制视频的设备，根据功能和用途可分为专业相机、便携相机、手机相机等。</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专业相机通常具备更高的性能和更丰富的功能，适合专业摄影师和新闻记者使用；便携相机则注重轻便性和性价比，适合普通摄影爱好者；手机相机则内置于智能手机中，方便用户随时随地拍摄照片和视频。</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830" r="32830"/>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7" name="AutoShape 7"/>
          <p:cNvSpPr/>
          <p:nvPr/>
        </p:nvSpPr>
        <p:spPr>
          <a:xfrm>
            <a:off x="8901714" y="1917723"/>
            <a:ext cx="2084387" cy="616443"/>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市场规模与增长</a:t>
              </a:r>
            </a:p>
          </p:txBody>
        </p:sp>
      </p:grpSp>
      <p:sp>
        <p:nvSpPr>
          <p:cNvPr id="31" name="AutoShape 31"/>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近年来，随着智能手机的普及和手机相机性能的提升，传统相机市场受到一定冲击，但专业相机市场仍保持稳定增长。</a:t>
            </a:r>
            <a:endParaRPr lang="en-US" sz="1100"/>
          </a:p>
        </p:txBody>
      </p:sp>
      <p:sp>
        <p:nvSpPr>
          <p:cNvPr id="32" name="AutoShape 32"/>
          <p:cNvSpPr/>
          <p:nvPr/>
        </p:nvSpPr>
        <p:spPr>
          <a:xfrm>
            <a:off x="8406414" y="2594489"/>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全球照相机市场规模不断扩大，受益于技术进步和消费者对高品质影像的需求增长。</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641" r="3641"/>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主要参与者与产品线</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563624" y="1510084"/>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照相机行业的主要参与者包括佳能、尼康、索尼、富士、松下等品牌。</a:t>
            </a:r>
            <a:endParaRPr lang="en-US" sz="1100"/>
          </a:p>
        </p:txBody>
      </p:sp>
      <p:sp>
        <p:nvSpPr>
          <p:cNvPr id="27" name="AutoShape 27"/>
          <p:cNvSpPr/>
          <p:nvPr/>
        </p:nvSpPr>
        <p:spPr>
          <a:xfrm>
            <a:off x="590191" y="415758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各品牌的产品线覆盖了专业相机、便携相机和手机相机等多个领域，其中佳能、尼康和索尼在专业相机市场占据主导地位。</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solidFill>
                <a:latin typeface="Microsoft Yahei"/>
                <a:ea typeface="Microsoft Yahei"/>
                <a:cs typeface="Microsoft Yahei"/>
              </a:rPr>
              <a:t>02</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solidFill>
                <a:latin typeface="Microsoft Yahei"/>
                <a:ea typeface="Microsoft Yahei"/>
                <a:cs typeface="Microsoft Yahei"/>
              </a:rPr>
              <a:t>市场细分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以专业摄影师和摄影爱好者为主要消费群体，产品价格较高，技术指标先进。</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高端产品</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中端产品</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pic>
        <p:nvPicPr>
          <p:cNvPr id="15" name="Picture 15"/>
          <p:cNvPicPr>
            <a:picLocks noChangeAspect="1"/>
          </p:cNvPicPr>
          <p:nvPr/>
        </p:nvPicPr>
        <p:blipFill>
          <a:blip r:embed="rId3"/>
          <a:srcRect l="16792" r="1679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低端产品</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pic>
        <p:nvPicPr>
          <p:cNvPr id="20" name="Picture 20"/>
          <p:cNvPicPr>
            <a:picLocks noChangeAspect="1"/>
          </p:cNvPicPr>
          <p:nvPr/>
        </p:nvPicPr>
        <p:blipFill>
          <a:blip r:embed="rId4"/>
          <a:srcRect l="3125" r="312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以普通消费者和部分专业摄影师为主要消费群体，产品价格适中，性价比较高。</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以入门级消费者和部分专业摄影师为主要消费群体，产品价格较低，适合一次性使用或备用。</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数码相机市场</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以专业摄影师为主要消费群体，产品价格较高，性能卓越。</a:t>
            </a:r>
          </a:p>
        </p:txBody>
      </p:sp>
      <p:pic>
        <p:nvPicPr>
          <p:cNvPr id="5" name="Picture 5"/>
          <p:cNvPicPr>
            <a:picLocks noChangeAspect="1"/>
          </p:cNvPicPr>
          <p:nvPr/>
        </p:nvPicPr>
        <p:blipFill>
          <a:blip r:embed="rId2"/>
          <a:srcRect l="16675" r="16675"/>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pic>
        <p:nvPicPr>
          <p:cNvPr id="7" name="Picture 7"/>
          <p:cNvPicPr>
            <a:picLocks noChangeAspect="1"/>
          </p:cNvPicPr>
          <p:nvPr/>
        </p:nvPicPr>
        <p:blipFill>
          <a:blip r:embed="rId3"/>
          <a:srcRect l="16667" r="16667"/>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pic>
        <p:nvPicPr>
          <p:cNvPr id="9" name="Picture 9"/>
          <p:cNvPicPr>
            <a:picLocks noChangeAspect="1"/>
          </p:cNvPicPr>
          <p:nvPr/>
        </p:nvPicPr>
        <p:blipFill>
          <a:blip r:embed="rId4"/>
          <a:srcRect l="11108" r="11108"/>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全画幅</a:t>
            </a:r>
          </a:p>
        </p:txBody>
      </p:sp>
      <p:sp>
        <p:nvSpPr>
          <p:cNvPr id="11" name="AutoShape 11"/>
          <p:cNvSpPr/>
          <p:nvPr/>
        </p:nvSpPr>
        <p:spPr>
          <a:xfrm>
            <a:off x="1235229"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以摄影爱好者和专业摄影师为主要消费群体，产品价格适中，性价比较高。</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APS-C画幅</a:t>
            </a:r>
          </a:p>
        </p:txBody>
      </p:sp>
      <p:sp>
        <p:nvSpPr>
          <p:cNvPr id="16" name="AutoShape 16"/>
          <p:cNvSpPr/>
          <p:nvPr/>
        </p:nvSpPr>
        <p:spPr>
          <a:xfrm>
            <a:off x="4639660"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以入门级消费者和摄影爱好者为主要消费群体，产品价格较低，适合学习和备用。</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4/3画幅</a:t>
            </a:r>
          </a:p>
        </p:txBody>
      </p:sp>
      <p:sp>
        <p:nvSpPr>
          <p:cNvPr id="21" name="AutoShape 21"/>
          <p:cNvSpPr/>
          <p:nvPr/>
        </p:nvSpPr>
        <p:spPr>
          <a:xfrm>
            <a:off x="8309741"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单反相机市场</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以专业摄影师和摄影爱好者为主要消费群体，产品价格较高，便携性强。</a:t>
            </a:r>
          </a:p>
        </p:txBody>
      </p:sp>
      <p:pic>
        <p:nvPicPr>
          <p:cNvPr id="6" name="Picture 6"/>
          <p:cNvPicPr>
            <a:picLocks noChangeAspect="1"/>
          </p:cNvPicPr>
          <p:nvPr/>
        </p:nvPicPr>
        <p:blipFill>
          <a:blip r:embed="rId2"/>
          <a:srcRect l="16750" r="1675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高端产品</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以普通消费者和部分专业摄影师为主要消费群体，产品价格适中，性能与便携性兼具。</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中端产品</a:t>
            </a:r>
          </a:p>
        </p:txBody>
      </p:sp>
      <p:pic>
        <p:nvPicPr>
          <p:cNvPr id="10" name="Picture 10"/>
          <p:cNvPicPr>
            <a:picLocks noChangeAspect="1"/>
          </p:cNvPicPr>
          <p:nvPr/>
        </p:nvPicPr>
        <p:blipFill>
          <a:blip r:embed="rId3"/>
          <a:srcRect l="10667" r="10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8333" r="18333"/>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以入门级消费者为主要消费群体，产品价格较低，适合一般旅游和日常使用。</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低端产品</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便携相机市场</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2540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2540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2540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变焦镜头</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适用于大部分相机，通过旋转或推拉镜头进行焦距调整。</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定焦镜头</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通常用于专业级相机，画质出色，但需要手动调整焦距。</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微距镜头</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主要用于近距离拍摄小物体，如昆虫、珠宝等。</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pic>
        <p:nvPicPr>
          <p:cNvPr id="17" name="Picture 17"/>
          <p:cNvPicPr>
            <a:picLocks noChangeAspect="1"/>
          </p:cNvPicPr>
          <p:nvPr/>
        </p:nvPicPr>
        <p:blipFill>
          <a:blip r:embed="rId2">
            <a:alphaModFix/>
          </a:blip>
          <a:srcRect t="16650" b="16650"/>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0010" r="10010"/>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镜头市场</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用于照亮拍摄对象或补充光线不足的情况。</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闪光灯</a:t>
            </a:r>
          </a:p>
        </p:txBody>
      </p:sp>
      <p:pic>
        <p:nvPicPr>
          <p:cNvPr id="5" name="Picture 5"/>
          <p:cNvPicPr>
            <a:picLocks noChangeAspect="1"/>
          </p:cNvPicPr>
          <p:nvPr/>
        </p:nvPicPr>
        <p:blipFill>
          <a:blip r:embed="rId2"/>
          <a:srcRect t="3125" b="3125"/>
          <a:stretch>
            <a:fillRect/>
          </a:stretch>
        </p:blipFill>
        <p:spPr>
          <a:xfrm>
            <a:off x="6096000" y="1153983"/>
            <a:ext cx="5194482" cy="5194483"/>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用于改变照片的色彩、对比度和亮度等。</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滤镜</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用于稳定相机并支持长时间曝光拍摄。</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三脚架</a:t>
            </a:r>
          </a:p>
        </p:txBody>
      </p:sp>
      <p:sp>
        <p:nvSpPr>
          <p:cNvPr id="10" name="AutoShape 10"/>
          <p:cNvSpPr/>
          <p:nvPr/>
        </p:nvSpPr>
        <p:spPr>
          <a:xfrm>
            <a:off x="763829" y="3237602"/>
            <a:ext cx="230516" cy="23051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闪光灯及附件市场</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solidFill>
                <a:latin typeface="Microsoft Yahei"/>
                <a:ea typeface="Microsoft Yahei"/>
                <a:cs typeface="Microsoft Yahei"/>
              </a:rPr>
              <a:t>03</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solidFill>
                <a:latin typeface="Microsoft Yahei"/>
                <a:ea typeface="Microsoft Yahei"/>
                <a:cs typeface="Microsoft Yahei"/>
              </a:rPr>
              <a:t>消费者行为与需求分析</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6824385" y="841294"/>
            <a:ext cx="4968573" cy="5706182"/>
            <a:chOff x="6824385" y="841294"/>
            <a:chExt cx="4968573" cy="5706182"/>
          </a:xfrm>
        </p:grpSpPr>
        <p:pic>
          <p:nvPicPr>
            <p:cNvPr id="3" name="Picture 3"/>
            <p:cNvPicPr>
              <a:picLocks noChangeAspect="1"/>
            </p:cNvPicPr>
            <p:nvPr/>
          </p:nvPicPr>
          <p:blipFill>
            <a:blip r:embed="rId2">
              <a:alphaModFix/>
            </a:blip>
            <a:srcRect l="12500" r="12500"/>
            <a:stretch>
              <a:fillRect/>
            </a:stretch>
          </p:blipFill>
          <p:spPr>
            <a:xfrm>
              <a:off x="9032810" y="3787328"/>
              <a:ext cx="2760148" cy="2760148"/>
            </a:xfrm>
            <a:prstGeom prst="parallelogram">
              <a:avLst/>
            </a:prstGeom>
          </p:spPr>
        </p:pic>
        <p:pic>
          <p:nvPicPr>
            <p:cNvPr id="4" name="Picture 4"/>
            <p:cNvPicPr>
              <a:picLocks noChangeAspect="1"/>
            </p:cNvPicPr>
            <p:nvPr/>
          </p:nvPicPr>
          <p:blipFill>
            <a:blip r:embed="rId3">
              <a:alphaModFix/>
            </a:blip>
            <a:srcRect l="16724" r="16724"/>
            <a:stretch>
              <a:fillRect/>
            </a:stretch>
          </p:blipFill>
          <p:spPr>
            <a:xfrm>
              <a:off x="6824385" y="3787328"/>
              <a:ext cx="2760148" cy="2760148"/>
            </a:xfrm>
            <a:prstGeom prst="parallelogram">
              <a:avLst/>
            </a:prstGeom>
          </p:spPr>
        </p:pic>
        <p:pic>
          <p:nvPicPr>
            <p:cNvPr id="5" name="Picture 5"/>
            <p:cNvPicPr>
              <a:picLocks noChangeAspect="1"/>
            </p:cNvPicPr>
            <p:nvPr/>
          </p:nvPicPr>
          <p:blipFill>
            <a:blip r:embed="rId4">
              <a:alphaModFix/>
            </a:blip>
            <a:srcRect t="16542" b="16542"/>
            <a:stretch>
              <a:fillRect/>
            </a:stretch>
          </p:blipFill>
          <p:spPr>
            <a:xfrm>
              <a:off x="8544638" y="841294"/>
              <a:ext cx="2760148" cy="2760148"/>
            </a:xfrm>
            <a:prstGeom prst="parallelogram">
              <a:avLst/>
            </a:prstGeom>
          </p:spPr>
        </p:pic>
      </p:grpSp>
      <p:sp>
        <p:nvSpPr>
          <p:cNvPr id="6" name="Freeform 6"/>
          <p:cNvSpPr/>
          <p:nvPr/>
        </p:nvSpPr>
        <p:spPr>
          <a:xfrm>
            <a:off x="1017623"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7" name="Freeform 7"/>
          <p:cNvSpPr/>
          <p:nvPr/>
        </p:nvSpPr>
        <p:spPr>
          <a:xfrm>
            <a:off x="1397964"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Freeform 8"/>
          <p:cNvSpPr/>
          <p:nvPr/>
        </p:nvSpPr>
        <p:spPr>
          <a:xfrm>
            <a:off x="1778306"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lumMod val="40000"/>
              <a:lumOff val="6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TextBox 9"/>
          <p:cNvSpPr txBox="1"/>
          <p:nvPr/>
        </p:nvSpPr>
        <p:spPr>
          <a:xfrm>
            <a:off x="763201" y="1453600"/>
            <a:ext cx="5647282" cy="3901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solidFill>
                <a:latin typeface="Microsoft Yahei"/>
                <a:ea typeface="Microsoft Yahei"/>
                <a:cs typeface="Microsoft Yahei"/>
              </a:rPr>
              <a:t>照相机行业是近年来发展迅速的产业之一，随着人们生活水平的提高和旅游业的繁荣，照相机的需求量也在逐渐增加。本报告将对照相机行业的消费者行为与需求进行分析，探讨购买动机与偏好、年轻人市场与中老年人市场的差异以及二手市场与新品市场的互动等问题。</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消费者行为与需求分析</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https://d.book118.com/618141075071006041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2024-09-20T08:44:21.203</cp:lastPrinted>
  <dcterms:created xsi:type="dcterms:W3CDTF">2024-09-20T00:44:21Z</dcterms:created>
  <dcterms:modified xsi:type="dcterms:W3CDTF">2024-09-20T00:44:23Z</dcterms:modified>
</cp:coreProperties>
</file>