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4DB11-1E82-44F6-9849-7F305BDB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7712C-AB0D-4C5D-8039-91B0EA56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7AECE-482E-457B-9829-407E7C901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63FFC-7997-4C6C-8995-7E32E103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C356D-330F-4932-8475-41C84FC8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6B05B7-0811-45C2-97E9-1FD12B87A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04119-C1D4-4867-84CC-AC7C67DA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17267-9B00-4400-92AA-F4708BAA2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4F8B1-5FC2-42CC-B6F5-6FC6E71A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A5613-A507-4CA4-A2E6-F795E866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AEF66-0568-4AD2-B4A6-7216AA2C5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Rectangle 41677_#color-2109&amp;708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Rectangle 41676_#color-2109&amp;7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Rectangle 1_#color-2109&amp;714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23160" y="18288"/>
                </a:lnTo>
                <a:cubicBezTo>
                  <a:pt x="2496312" y="0"/>
                  <a:pt x="2560320" y="-9144"/>
                  <a:pt x="2633472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41672_#color-2109&amp;717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Rectangle 41674_#color-2109&amp;720"/>
          <p:cNvSpPr/>
          <p:nvPr userDrawn="1">
            <p:custDataLst>
              <p:tags r:id="rId5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Rectangle 41673_#color-2109&amp;723"/>
          <p:cNvSpPr/>
          <p:nvPr userDrawn="1">
            <p:custDataLst>
              <p:tags r:id="rId6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97848"/>
            <a:ext cx="10515600" cy="1847625"/>
          </a:xfrm>
        </p:spPr>
        <p:txBody>
          <a:bodyPr wrap="square" anchor="b" anchorCtr="0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Rectangle 41675_#color-2109&amp;726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#项图片_#color-2109&amp;741"/>
          <p:cNvSpPr/>
          <p:nvPr userDrawn="1">
            <p:custDataLst>
              <p:tags r:id="rId2"/>
            </p:custDataLst>
          </p:nvPr>
        </p:nvSpPr>
        <p:spPr>
          <a:xfrm>
            <a:off x="2980944" y="1188720"/>
            <a:ext cx="1325880" cy="1325880"/>
          </a:xfrm>
          <a:custGeom>
            <a:rect l="l" t="t" r="r" b="b"/>
            <a:pathLst>
              <a:path w="1325880" h="1325880">
                <a:moveTo>
                  <a:pt x="36576" y="749808"/>
                </a:moveTo>
                <a:cubicBezTo>
                  <a:pt x="-9144" y="704088"/>
                  <a:pt x="-9144" y="621792"/>
                  <a:pt x="36576" y="576072"/>
                </a:cubicBezTo>
                <a:lnTo>
                  <a:pt x="576072" y="36576"/>
                </a:lnTo>
                <a:cubicBezTo>
                  <a:pt x="621792" y="-9144"/>
                  <a:pt x="704088" y="-9144"/>
                  <a:pt x="749808" y="36576"/>
                </a:cubicBezTo>
                <a:lnTo>
                  <a:pt x="1289304" y="576072"/>
                </a:lnTo>
                <a:cubicBezTo>
                  <a:pt x="1335024" y="621792"/>
                  <a:pt x="1335024" y="704088"/>
                  <a:pt x="1289304" y="749808"/>
                </a:cubicBezTo>
                <a:lnTo>
                  <a:pt x="749808" y="1289304"/>
                </a:lnTo>
                <a:cubicBezTo>
                  <a:pt x="704088" y="1335024"/>
                  <a:pt x="621792" y="1335024"/>
                  <a:pt x="576072" y="1289304"/>
                </a:cubicBezTo>
                <a:lnTo>
                  <a:pt x="36576" y="74980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#项图片_#color-2109&amp;744"/>
          <p:cNvSpPr/>
          <p:nvPr userDrawn="1">
            <p:custDataLst>
              <p:tags r:id="rId3"/>
            </p:custDataLst>
          </p:nvPr>
        </p:nvSpPr>
        <p:spPr>
          <a:xfrm>
            <a:off x="1563624" y="3227832"/>
            <a:ext cx="2569464" cy="2569464"/>
          </a:xfrm>
          <a:custGeom>
            <a:rect l="l" t="t" r="r" b="b"/>
            <a:pathLst>
              <a:path w="2569464" h="2569464">
                <a:moveTo>
                  <a:pt x="36576" y="1371600"/>
                </a:moveTo>
                <a:cubicBezTo>
                  <a:pt x="-9144" y="1325880"/>
                  <a:pt x="-9144" y="1243584"/>
                  <a:pt x="36576" y="1197864"/>
                </a:cubicBezTo>
                <a:lnTo>
                  <a:pt x="1197864" y="36576"/>
                </a:lnTo>
                <a:cubicBezTo>
                  <a:pt x="1243584" y="-9144"/>
                  <a:pt x="1325880" y="-9144"/>
                  <a:pt x="1371600" y="36576"/>
                </a:cubicBezTo>
                <a:lnTo>
                  <a:pt x="2532888" y="1197864"/>
                </a:lnTo>
                <a:cubicBezTo>
                  <a:pt x="2578608" y="1243584"/>
                  <a:pt x="2578608" y="1325880"/>
                  <a:pt x="2532888" y="1371600"/>
                </a:cubicBezTo>
                <a:lnTo>
                  <a:pt x="1371600" y="2532888"/>
                </a:lnTo>
                <a:cubicBezTo>
                  <a:pt x="1325880" y="2578608"/>
                  <a:pt x="1243584" y="2578608"/>
                  <a:pt x="1197864" y="2532888"/>
                </a:cubicBezTo>
                <a:lnTo>
                  <a:pt x="36576" y="137160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#项图片_#color-2109&amp;747"/>
          <p:cNvSpPr/>
          <p:nvPr userDrawn="1">
            <p:custDataLst>
              <p:tags r:id="rId4"/>
            </p:custDataLst>
          </p:nvPr>
        </p:nvSpPr>
        <p:spPr>
          <a:xfrm>
            <a:off x="1051560" y="2862072"/>
            <a:ext cx="1143000" cy="1143000"/>
          </a:xfrm>
          <a:custGeom>
            <a:rect l="l" t="t" r="r" b="b"/>
            <a:pathLst>
              <a:path w="1143000" h="1143000">
                <a:moveTo>
                  <a:pt x="18288" y="603504"/>
                </a:moveTo>
                <a:cubicBezTo>
                  <a:pt x="-9144" y="585216"/>
                  <a:pt x="-9144" y="557784"/>
                  <a:pt x="18288" y="530352"/>
                </a:cubicBezTo>
                <a:lnTo>
                  <a:pt x="530352" y="18288"/>
                </a:lnTo>
                <a:cubicBezTo>
                  <a:pt x="557784" y="-9144"/>
                  <a:pt x="585216" y="-9144"/>
                  <a:pt x="603504" y="18288"/>
                </a:cubicBezTo>
                <a:lnTo>
                  <a:pt x="1124712" y="530352"/>
                </a:lnTo>
                <a:cubicBezTo>
                  <a:pt x="1143000" y="557784"/>
                  <a:pt x="1143000" y="585216"/>
                  <a:pt x="1124712" y="603504"/>
                </a:cubicBezTo>
                <a:lnTo>
                  <a:pt x="603504" y="1124712"/>
                </a:lnTo>
                <a:cubicBezTo>
                  <a:pt x="585216" y="1143000"/>
                  <a:pt x="557784" y="1143000"/>
                  <a:pt x="530352" y="1124712"/>
                </a:cubicBezTo>
                <a:lnTo>
                  <a:pt x="18288" y="603504"/>
                </a:lnTo>
              </a:path>
            </a:pathLst>
          </a:cu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#项图片_#color-2109&amp;750"/>
          <p:cNvSpPr/>
          <p:nvPr userDrawn="1">
            <p:custDataLst>
              <p:tags r:id="rId5"/>
            </p:custDataLst>
          </p:nvPr>
        </p:nvSpPr>
        <p:spPr>
          <a:xfrm>
            <a:off x="1618488" y="2194560"/>
            <a:ext cx="2459736" cy="2459736"/>
          </a:xfrm>
          <a:custGeom>
            <a:rect l="l" t="t" r="r" b="b"/>
            <a:pathLst>
              <a:path w="2459736" h="2459736">
                <a:moveTo>
                  <a:pt x="36576" y="1316736"/>
                </a:moveTo>
                <a:cubicBezTo>
                  <a:pt x="-9144" y="1271016"/>
                  <a:pt x="-9144" y="1188720"/>
                  <a:pt x="36576" y="1143000"/>
                </a:cubicBezTo>
                <a:lnTo>
                  <a:pt x="1143000" y="36576"/>
                </a:lnTo>
                <a:cubicBezTo>
                  <a:pt x="1188720" y="-9144"/>
                  <a:pt x="1271016" y="-9144"/>
                  <a:pt x="1316736" y="36576"/>
                </a:cubicBezTo>
                <a:lnTo>
                  <a:pt x="2423160" y="1143000"/>
                </a:lnTo>
                <a:cubicBezTo>
                  <a:pt x="2468880" y="1188720"/>
                  <a:pt x="2468880" y="1271016"/>
                  <a:pt x="2423160" y="1316736"/>
                </a:cubicBezTo>
                <a:lnTo>
                  <a:pt x="1316736" y="2423160"/>
                </a:lnTo>
                <a:cubicBezTo>
                  <a:pt x="1271016" y="2468880"/>
                  <a:pt x="1188720" y="2468880"/>
                  <a:pt x="1143000" y="2423160"/>
                </a:cubicBezTo>
                <a:lnTo>
                  <a:pt x="36576" y="131673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 anchor="ctr">
            <a:normAutofit/>
          </a:bodyPr>
          <a:lstStyle>
            <a:lvl1pPr algn="ctr">
              <a:defRPr sz="3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Rectangle 41675_#color-2109&amp;753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Rectangle 41676_#color-2109&amp;75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图片_#color-2109&amp;759"/>
          <p:cNvSpPr/>
          <p:nvPr userDrawn="1">
            <p:custDataLst>
              <p:tags r:id="rId3"/>
            </p:custDataLst>
          </p:nvPr>
        </p:nvSpPr>
        <p:spPr>
          <a:xfrm>
            <a:off x="5294376" y="1618488"/>
            <a:ext cx="1600200" cy="1600200"/>
          </a:xfrm>
          <a:custGeom>
            <a:rect l="l" t="t" r="r" b="b"/>
            <a:pathLst>
              <a:path w="1600200" h="1600200">
                <a:moveTo>
                  <a:pt x="36576" y="886968"/>
                </a:moveTo>
                <a:cubicBezTo>
                  <a:pt x="-9144" y="841248"/>
                  <a:pt x="-9144" y="758952"/>
                  <a:pt x="36576" y="704088"/>
                </a:cubicBezTo>
                <a:lnTo>
                  <a:pt x="704088" y="36576"/>
                </a:lnTo>
                <a:cubicBezTo>
                  <a:pt x="758952" y="-9144"/>
                  <a:pt x="841248" y="-9144"/>
                  <a:pt x="886968" y="36576"/>
                </a:cubicBezTo>
                <a:lnTo>
                  <a:pt x="1563624" y="704088"/>
                </a:lnTo>
                <a:cubicBezTo>
                  <a:pt x="1609344" y="758952"/>
                  <a:pt x="1609344" y="841248"/>
                  <a:pt x="1563624" y="886968"/>
                </a:cubicBezTo>
                <a:lnTo>
                  <a:pt x="886968" y="1563624"/>
                </a:lnTo>
                <a:cubicBezTo>
                  <a:pt x="841248" y="1609344"/>
                  <a:pt x="758952" y="1609344"/>
                  <a:pt x="704088" y="1563624"/>
                </a:cubicBezTo>
                <a:lnTo>
                  <a:pt x="36576" y="88696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Rectangle 41678_#color-2109&amp;762"/>
          <p:cNvSpPr/>
          <p:nvPr userDrawn="1">
            <p:custDataLst>
              <p:tags r:id="rId4"/>
            </p:custDataLst>
          </p:nvPr>
        </p:nvSpPr>
        <p:spPr>
          <a:xfrm>
            <a:off x="4855464" y="1764792"/>
            <a:ext cx="457200" cy="457200"/>
          </a:xfrm>
          <a:custGeom>
            <a:rect l="l" t="t" r="r" b="b"/>
            <a:pathLst>
              <a:path w="457200" h="457200">
                <a:moveTo>
                  <a:pt x="18288" y="265176"/>
                </a:moveTo>
                <a:cubicBezTo>
                  <a:pt x="-9144" y="246888"/>
                  <a:pt x="-9144" y="210312"/>
                  <a:pt x="18288" y="192024"/>
                </a:cubicBezTo>
                <a:lnTo>
                  <a:pt x="192024" y="18288"/>
                </a:lnTo>
                <a:cubicBezTo>
                  <a:pt x="210312" y="-9144"/>
                  <a:pt x="246888" y="-9144"/>
                  <a:pt x="265176" y="18288"/>
                </a:cubicBezTo>
                <a:lnTo>
                  <a:pt x="448056" y="192024"/>
                </a:lnTo>
                <a:cubicBezTo>
                  <a:pt x="466344" y="210312"/>
                  <a:pt x="466344" y="246888"/>
                  <a:pt x="448056" y="265176"/>
                </a:cubicBezTo>
                <a:lnTo>
                  <a:pt x="265176" y="448056"/>
                </a:lnTo>
                <a:cubicBezTo>
                  <a:pt x="246888" y="466344"/>
                  <a:pt x="210312" y="466344"/>
                  <a:pt x="192024" y="448056"/>
                </a:cubicBezTo>
                <a:lnTo>
                  <a:pt x="18288" y="265176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Rectangle 41679_#color-2109&amp;765"/>
          <p:cNvSpPr/>
          <p:nvPr userDrawn="1">
            <p:custDataLst>
              <p:tags r:id="rId5"/>
            </p:custDataLst>
          </p:nvPr>
        </p:nvSpPr>
        <p:spPr>
          <a:xfrm>
            <a:off x="6922008" y="2715768"/>
            <a:ext cx="228600" cy="228600"/>
          </a:xfrm>
          <a:custGeom>
            <a:rect l="l" t="t" r="r" b="b"/>
            <a:pathLst>
              <a:path w="228600" h="228600">
                <a:moveTo>
                  <a:pt x="9144" y="137160"/>
                </a:moveTo>
                <a:cubicBezTo>
                  <a:pt x="0" y="118872"/>
                  <a:pt x="0" y="109728"/>
                  <a:pt x="9144" y="100584"/>
                </a:cubicBezTo>
                <a:lnTo>
                  <a:pt x="100584" y="9144"/>
                </a:lnTo>
                <a:cubicBezTo>
                  <a:pt x="109728" y="0"/>
                  <a:pt x="118872" y="0"/>
                  <a:pt x="137160" y="9144"/>
                </a:cubicBezTo>
                <a:lnTo>
                  <a:pt x="219456" y="100584"/>
                </a:lnTo>
                <a:cubicBezTo>
                  <a:pt x="228600" y="109728"/>
                  <a:pt x="228600" y="118872"/>
                  <a:pt x="219456" y="137160"/>
                </a:cubicBezTo>
                <a:lnTo>
                  <a:pt x="137160" y="219456"/>
                </a:lnTo>
                <a:cubicBezTo>
                  <a:pt x="118872" y="228600"/>
                  <a:pt x="109728" y="228600"/>
                  <a:pt x="100584" y="219456"/>
                </a:cubicBezTo>
                <a:lnTo>
                  <a:pt x="9144" y="137160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 anchor="t">
            <a:normAutofit/>
          </a:bodyPr>
          <a:lstStyle>
            <a:lvl1pPr algn="ctr">
              <a:defRPr sz="46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3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Rectangle 41675_#color-2109&amp;777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tx2">
              <a:lumMod val="25000"/>
              <a:lumOff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2" name="Rectangle 41676_#color-2109&amp;78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4" name="Rectangle 1_#color-2109&amp;783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59736" y="9144"/>
                </a:lnTo>
                <a:cubicBezTo>
                  <a:pt x="2505456" y="0"/>
                  <a:pt x="2551176" y="0"/>
                  <a:pt x="2596896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Rectangle 41672_#color-2109&amp;786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Rectangle 41673_#color-2109&amp;789"/>
          <p:cNvSpPr/>
          <p:nvPr userDrawn="1">
            <p:custDataLst>
              <p:tags r:id="rId5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Rectangle 41674_#color-2109&amp;792"/>
          <p:cNvSpPr/>
          <p:nvPr userDrawn="1">
            <p:custDataLst>
              <p:tags r:id="rId6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245473"/>
            <a:ext cx="10515000" cy="18000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_#color-2109&amp;768"/>
          <p:cNvSpPr/>
          <p:nvPr userDrawn="1">
            <p:custDataLst>
              <p:tags r:id="rId12"/>
            </p:custDataLst>
          </p:nvPr>
        </p:nvSpPr>
        <p:spPr>
          <a:xfrm>
            <a:off x="192024" y="0"/>
            <a:ext cx="1389888" cy="694944"/>
          </a:xfrm>
          <a:custGeom>
            <a:rect l="l" t="t" r="r" b="b"/>
            <a:pathLst>
              <a:path w="1389888" h="694944">
                <a:moveTo>
                  <a:pt x="0" y="0"/>
                </a:moveTo>
                <a:cubicBezTo>
                  <a:pt x="0" y="36576"/>
                  <a:pt x="9144" y="64008"/>
                  <a:pt x="36576" y="91440"/>
                </a:cubicBezTo>
                <a:lnTo>
                  <a:pt x="603504" y="658368"/>
                </a:lnTo>
                <a:cubicBezTo>
                  <a:pt x="658368" y="713232"/>
                  <a:pt x="740664" y="713232"/>
                  <a:pt x="786384" y="658368"/>
                </a:cubicBezTo>
                <a:lnTo>
                  <a:pt x="1353312" y="91440"/>
                </a:lnTo>
                <a:cubicBezTo>
                  <a:pt x="1380744" y="64008"/>
                  <a:pt x="1389888" y="36576"/>
                  <a:pt x="1389888" y="0"/>
                </a:cubicBezTo>
                <a:lnTo>
                  <a:pt x="0" y="0"/>
                </a:lnTo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图片_#color-2109&amp;771"/>
          <p:cNvSpPr/>
          <p:nvPr userDrawn="1">
            <p:custDataLst>
              <p:tags r:id="rId13"/>
            </p:custDataLst>
          </p:nvPr>
        </p:nvSpPr>
        <p:spPr>
          <a:xfrm>
            <a:off x="9674352" y="5788152"/>
            <a:ext cx="2249424" cy="1069848"/>
          </a:xfrm>
          <a:custGeom>
            <a:rect l="l" t="t" r="r" b="b"/>
            <a:pathLst>
              <a:path w="2249424" h="1069848">
                <a:moveTo>
                  <a:pt x="2249424" y="1069848"/>
                </a:moveTo>
                <a:lnTo>
                  <a:pt x="0" y="1069848"/>
                </a:lnTo>
                <a:lnTo>
                  <a:pt x="1033272" y="36576"/>
                </a:lnTo>
                <a:cubicBezTo>
                  <a:pt x="1088136" y="-9144"/>
                  <a:pt x="1161288" y="-9144"/>
                  <a:pt x="1216152" y="36576"/>
                </a:cubicBezTo>
                <a:lnTo>
                  <a:pt x="2249424" y="10698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图片_#color-2109&amp;774"/>
          <p:cNvSpPr/>
          <p:nvPr userDrawn="1">
            <p:custDataLst>
              <p:tags r:id="rId14"/>
            </p:custDataLst>
          </p:nvPr>
        </p:nvSpPr>
        <p:spPr>
          <a:xfrm>
            <a:off x="1115568" y="320040"/>
            <a:ext cx="1033272" cy="1033272"/>
          </a:xfrm>
          <a:custGeom>
            <a:rect l="l" t="t" r="r" b="b"/>
            <a:pathLst>
              <a:path w="1033272" h="1033272">
                <a:moveTo>
                  <a:pt x="36576" y="612648"/>
                </a:moveTo>
                <a:cubicBezTo>
                  <a:pt x="-9144" y="557784"/>
                  <a:pt x="-9144" y="475488"/>
                  <a:pt x="36576" y="429768"/>
                </a:cubicBezTo>
                <a:lnTo>
                  <a:pt x="429768" y="36576"/>
                </a:lnTo>
                <a:cubicBezTo>
                  <a:pt x="475488" y="-9144"/>
                  <a:pt x="557784" y="-9144"/>
                  <a:pt x="612648" y="36576"/>
                </a:cubicBezTo>
                <a:lnTo>
                  <a:pt x="996696" y="429768"/>
                </a:lnTo>
                <a:cubicBezTo>
                  <a:pt x="1051560" y="475488"/>
                  <a:pt x="1051560" y="557784"/>
                  <a:pt x="996696" y="612648"/>
                </a:cubicBezTo>
                <a:lnTo>
                  <a:pt x="612648" y="996696"/>
                </a:lnTo>
                <a:cubicBezTo>
                  <a:pt x="557784" y="1051560"/>
                  <a:pt x="475488" y="1051560"/>
                  <a:pt x="429768" y="996696"/>
                </a:cubicBezTo>
                <a:lnTo>
                  <a:pt x="36576" y="6126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557" r:id="rId2"/>
    <p:sldLayoutId id="2147488558" r:id="rId3"/>
    <p:sldLayoutId id="2147488559" r:id="rId4"/>
    <p:sldLayoutId id="2147488560" r:id="rId5"/>
    <p:sldLayoutId id="2147488561" r:id="rId6"/>
    <p:sldLayoutId id="2147488562" r:id="rId7"/>
    <p:sldLayoutId id="2147488563" r:id="rId8"/>
    <p:sldLayoutId id="2147488564" r:id="rId9"/>
    <p:sldLayoutId id="2147488565" r:id="rId10"/>
    <p:sldLayoutId id="21474885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43100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558925"/>
            <a:ext cx="10515600" cy="2399030"/>
          </a:xfrm>
        </p:spPr>
        <p:txBody>
          <a:bodyPr wrap="square" anchor="b" anchorCtr="0">
            <a:normAutofit/>
          </a:bodyPr>
          <a:lstStyle/>
          <a:p>
            <a:r>
              <a:rPr lang="zh-CN" altLang="en-US"/>
              <a:t>时尚设计师的创意设计与艺术创作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5025" y="4345940"/>
            <a:ext cx="10515600" cy="88265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#项图片_#color-2109&amp;729"/>
          <p:cNvSpPr/>
          <p:nvPr>
            <p:custDataLst>
              <p:tags r:id="rId3"/>
            </p:custDataLst>
          </p:nvPr>
        </p:nvSpPr>
        <p:spPr>
          <a:xfrm>
            <a:off x="5367529" y="527080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48" name="序号"/>
          <p:cNvSpPr txBox="1"/>
          <p:nvPr>
            <p:custDataLst>
              <p:tags r:id="rId4"/>
            </p:custDataLst>
          </p:nvPr>
        </p:nvSpPr>
        <p:spPr>
          <a:xfrm>
            <a:off x="5367529" y="527080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n-ea"/>
              </a:rPr>
              <a:t>01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5"/>
            </p:custDataLst>
          </p:nvPr>
        </p:nvSpPr>
        <p:spPr>
          <a:xfrm>
            <a:off x="6519682" y="593397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2" name="#项图片_#color-2109&amp;729"/>
          <p:cNvSpPr/>
          <p:nvPr>
            <p:custDataLst>
              <p:tags r:id="rId6"/>
            </p:custDataLst>
          </p:nvPr>
        </p:nvSpPr>
        <p:spPr>
          <a:xfrm>
            <a:off x="5367529" y="3522586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367529" y="3522586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n-ea"/>
              </a:rPr>
              <a:t>04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8"/>
            </p:custDataLst>
          </p:nvPr>
        </p:nvSpPr>
        <p:spPr>
          <a:xfrm>
            <a:off x="6519682" y="3588903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时尚设计师的创意设计与艺术创作的关系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8" name="#项图片_#color-2109&amp;729"/>
          <p:cNvSpPr/>
          <p:nvPr>
            <p:custDataLst>
              <p:tags r:id="rId9"/>
            </p:custDataLst>
          </p:nvPr>
        </p:nvSpPr>
        <p:spPr>
          <a:xfrm>
            <a:off x="5367529" y="2524084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367529" y="2524084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n-ea"/>
              </a:rPr>
              <a:t>03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6519682" y="2590401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艺术创作在时尚设计中的应用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64" name="#项图片_#color-2109&amp;729"/>
          <p:cNvSpPr/>
          <p:nvPr>
            <p:custDataLst>
              <p:tags r:id="rId12"/>
            </p:custDataLst>
          </p:nvPr>
        </p:nvSpPr>
        <p:spPr>
          <a:xfrm>
            <a:off x="5367529" y="1525582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5367529" y="1525582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n-ea"/>
              </a:rPr>
              <a:t>02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8868" name="项标题"/>
          <p:cNvSpPr txBox="1"/>
          <p:nvPr>
            <p:custDataLst>
              <p:tags r:id="rId14"/>
            </p:custDataLst>
          </p:nvPr>
        </p:nvSpPr>
        <p:spPr>
          <a:xfrm>
            <a:off x="6519682" y="1591899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时尚设计师的创意设计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0" name="#项图片_#color-2109&amp;729"/>
          <p:cNvSpPr/>
          <p:nvPr>
            <p:custDataLst>
              <p:tags r:id="rId15"/>
            </p:custDataLst>
          </p:nvPr>
        </p:nvSpPr>
        <p:spPr>
          <a:xfrm>
            <a:off x="5367529" y="4521088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16"/>
            </p:custDataLst>
          </p:nvPr>
        </p:nvSpPr>
        <p:spPr>
          <a:xfrm>
            <a:off x="5367529" y="4521088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n-ea"/>
              </a:rPr>
              <a:t>05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17"/>
            </p:custDataLst>
          </p:nvPr>
        </p:nvSpPr>
        <p:spPr>
          <a:xfrm>
            <a:off x="6519682" y="4587405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时尚设计师的创意设计与艺术创作的发展趋势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#项图片_#color-2109&amp;729"/>
          <p:cNvSpPr/>
          <p:nvPr>
            <p:custDataLst>
              <p:tags r:id="rId18"/>
            </p:custDataLst>
          </p:nvPr>
        </p:nvSpPr>
        <p:spPr>
          <a:xfrm>
            <a:off x="5367529" y="5519591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78" name="序号"/>
          <p:cNvSpPr txBox="1"/>
          <p:nvPr>
            <p:custDataLst>
              <p:tags r:id="rId19"/>
            </p:custDataLst>
          </p:nvPr>
        </p:nvSpPr>
        <p:spPr>
          <a:xfrm>
            <a:off x="5367529" y="5519591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n-ea"/>
              </a:rPr>
              <a:t>06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20"/>
            </p:custDataLst>
          </p:nvPr>
        </p:nvSpPr>
        <p:spPr>
          <a:xfrm>
            <a:off x="6519682" y="5585908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时尚设计师的创意设计与艺术创作的挑战与机遇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时尚设计师的创意设计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创意来源</a:t>
            </a:r>
            <a:endParaRPr lang="zh-CN" altLang="en-US"/>
          </a:p>
        </p:txBody>
      </p:sp>
      <p:sp>
        <p:nvSpPr>
          <p:cNvPr id="1049062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文化借鉴：从各种文化中寻找创意元素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生活观察：从日常生活中汲取灵感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艺术融合：将不同艺术形式融合，创造新的设计风格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科技与创新：运用科技手段，实现创新设计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设计理念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16200000">
            <a:off x="2765503" y="1152866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16200000">
            <a:off x="2765503" y="-229975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11"/>
          <p:cNvSpPr/>
          <p:nvPr>
            <p:custDataLst>
              <p:tags r:id="rId4"/>
            </p:custDataLst>
          </p:nvPr>
        </p:nvSpPr>
        <p:spPr>
          <a:xfrm rot="16200000">
            <a:off x="8321620" y="-233148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5"/>
            </p:custDataLst>
          </p:nvPr>
        </p:nvSpPr>
        <p:spPr>
          <a:xfrm rot="16200000">
            <a:off x="2765503" y="2531900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31"/>
          <p:cNvSpPr/>
          <p:nvPr>
            <p:custDataLst>
              <p:tags r:id="rId6"/>
            </p:custDataLst>
          </p:nvPr>
        </p:nvSpPr>
        <p:spPr>
          <a:xfrm rot="16200000">
            <a:off x="8321620" y="1148424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34"/>
          <p:cNvSpPr/>
          <p:nvPr>
            <p:custDataLst>
              <p:tags r:id="rId7"/>
            </p:custDataLst>
          </p:nvPr>
        </p:nvSpPr>
        <p:spPr>
          <a:xfrm rot="16200000">
            <a:off x="8321620" y="2529996"/>
            <a:ext cx="1105246" cy="52432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文本框 5"/>
          <p:cNvSpPr txBox="1"/>
          <p:nvPr>
            <p:custDataLst>
              <p:tags r:id="rId8"/>
            </p:custDataLst>
          </p:nvPr>
        </p:nvSpPr>
        <p:spPr>
          <a:xfrm>
            <a:off x="6443773" y="460013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情感：注重情感表达和共鸣，通过设计传达情感和故事。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2" name="文本框 6"/>
          <p:cNvSpPr txBox="1"/>
          <p:nvPr>
            <p:custDataLst>
              <p:tags r:id="rId9"/>
            </p:custDataLst>
          </p:nvPr>
        </p:nvSpPr>
        <p:spPr>
          <a:xfrm>
            <a:off x="6443773" y="3218561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文化：注重文化传承和融合，将传统文化元素融入现代设计中。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4" name="文本框 13"/>
          <p:cNvSpPr txBox="1"/>
          <p:nvPr>
            <p:custDataLst>
              <p:tags r:id="rId10"/>
            </p:custDataLst>
          </p:nvPr>
        </p:nvSpPr>
        <p:spPr>
          <a:xfrm>
            <a:off x="887656" y="4600768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功能性：注重设计的实用性和功能性，满足人们的实际需求。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6" name="文本框 14"/>
          <p:cNvSpPr txBox="1"/>
          <p:nvPr>
            <p:custDataLst>
              <p:tags r:id="rId11"/>
            </p:custDataLst>
          </p:nvPr>
        </p:nvSpPr>
        <p:spPr>
          <a:xfrm>
            <a:off x="6443773" y="1836989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环保：注重环保和可持续发展，采用环保材料和设计方法。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8" name="文本框 15"/>
          <p:cNvSpPr txBox="1"/>
          <p:nvPr>
            <p:custDataLst>
              <p:tags r:id="rId12"/>
            </p:custDataLst>
          </p:nvPr>
        </p:nvSpPr>
        <p:spPr>
          <a:xfrm>
            <a:off x="887656" y="1838893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创新：不断探索新的设计方法和理念，追求独特性和创新性。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0" name="文本框 16"/>
          <p:cNvSpPr txBox="1"/>
          <p:nvPr>
            <p:custDataLst>
              <p:tags r:id="rId13"/>
            </p:custDataLst>
          </p:nvPr>
        </p:nvSpPr>
        <p:spPr>
          <a:xfrm>
            <a:off x="887656" y="322300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美学：注重美学原理，追求美的视觉效果和审美体验。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2" name="圆角矩形 7"/>
          <p:cNvSpPr/>
          <p:nvPr>
            <p:custDataLst>
              <p:tags r:id="rId14"/>
            </p:custDataLst>
          </p:nvPr>
        </p:nvSpPr>
        <p:spPr>
          <a:xfrm rot="16200000">
            <a:off x="202264" y="371610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圆角矩形 8"/>
          <p:cNvSpPr/>
          <p:nvPr>
            <p:custDataLst>
              <p:tags r:id="rId15"/>
            </p:custDataLst>
          </p:nvPr>
        </p:nvSpPr>
        <p:spPr>
          <a:xfrm rot="16200000">
            <a:off x="202264" y="2333263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8381" y="233072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圆角矩形 27"/>
          <p:cNvSpPr/>
          <p:nvPr>
            <p:custDataLst>
              <p:tags r:id="rId17"/>
            </p:custDataLst>
          </p:nvPr>
        </p:nvSpPr>
        <p:spPr>
          <a:xfrm rot="16200000">
            <a:off x="202264" y="5094504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8381" y="3712297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8381" y="5093870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创意实现</a:t>
            </a:r>
            <a:endParaRPr lang="zh-CN" altLang="en-US"/>
          </a:p>
        </p:txBody>
      </p:sp>
      <p:sp>
        <p:nvSpPr>
          <p:cNvPr id="1049194" name="圆角矩形 3"/>
          <p:cNvSpPr/>
          <p:nvPr>
            <p:custDataLst>
              <p:tags r:id="rId2"/>
            </p:custDataLst>
          </p:nvPr>
        </p:nvSpPr>
        <p:spPr>
          <a:xfrm rot="16200000">
            <a:off x="2765503" y="1152866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4"/>
          <p:cNvSpPr/>
          <p:nvPr>
            <p:custDataLst>
              <p:tags r:id="rId3"/>
            </p:custDataLst>
          </p:nvPr>
        </p:nvSpPr>
        <p:spPr>
          <a:xfrm rot="16200000">
            <a:off x="2765503" y="-229975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11"/>
          <p:cNvSpPr/>
          <p:nvPr>
            <p:custDataLst>
              <p:tags r:id="rId4"/>
            </p:custDataLst>
          </p:nvPr>
        </p:nvSpPr>
        <p:spPr>
          <a:xfrm rot="16200000">
            <a:off x="8321620" y="-233148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0"/>
          <p:cNvSpPr/>
          <p:nvPr>
            <p:custDataLst>
              <p:tags r:id="rId5"/>
            </p:custDataLst>
          </p:nvPr>
        </p:nvSpPr>
        <p:spPr>
          <a:xfrm rot="16200000">
            <a:off x="2765503" y="2531900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31"/>
          <p:cNvSpPr/>
          <p:nvPr>
            <p:custDataLst>
              <p:tags r:id="rId6"/>
            </p:custDataLst>
          </p:nvPr>
        </p:nvSpPr>
        <p:spPr>
          <a:xfrm rot="16200000">
            <a:off x="8321620" y="1148424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34"/>
          <p:cNvSpPr/>
          <p:nvPr>
            <p:custDataLst>
              <p:tags r:id="rId7"/>
            </p:custDataLst>
          </p:nvPr>
        </p:nvSpPr>
        <p:spPr>
          <a:xfrm rot="16200000">
            <a:off x="8321620" y="2529996"/>
            <a:ext cx="1105246" cy="52432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文本框 5"/>
          <p:cNvSpPr txBox="1"/>
          <p:nvPr>
            <p:custDataLst>
              <p:tags r:id="rId8"/>
            </p:custDataLst>
          </p:nvPr>
        </p:nvSpPr>
        <p:spPr>
          <a:xfrm>
            <a:off x="6443773" y="460013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细节处理：注重细节设计，提升整体品质感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8" name="文本框 6"/>
          <p:cNvSpPr txBox="1"/>
          <p:nvPr>
            <p:custDataLst>
              <p:tags r:id="rId9"/>
            </p:custDataLst>
          </p:nvPr>
        </p:nvSpPr>
        <p:spPr>
          <a:xfrm>
            <a:off x="6443773" y="3218561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色彩搭配：根据设计风格和主题进行色彩搭配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0" name="文本框 13"/>
          <p:cNvSpPr txBox="1"/>
          <p:nvPr>
            <p:custDataLst>
              <p:tags r:id="rId10"/>
            </p:custDataLst>
          </p:nvPr>
        </p:nvSpPr>
        <p:spPr>
          <a:xfrm>
            <a:off x="887656" y="4600768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设计过程：草图、效果图、制作样衣等步骤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2" name="文本框 14"/>
          <p:cNvSpPr txBox="1"/>
          <p:nvPr>
            <p:custDataLst>
              <p:tags r:id="rId11"/>
            </p:custDataLst>
          </p:nvPr>
        </p:nvSpPr>
        <p:spPr>
          <a:xfrm>
            <a:off x="6443773" y="1836989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材料选择：根据设计需求选择合适的面料、辅料等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4" name="文本框 15"/>
          <p:cNvSpPr txBox="1"/>
          <p:nvPr>
            <p:custDataLst>
              <p:tags r:id="rId12"/>
            </p:custDataLst>
          </p:nvPr>
        </p:nvSpPr>
        <p:spPr>
          <a:xfrm>
            <a:off x="887656" y="1838893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灵感来源：生活、艺术、文化等多元化元素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6" name="文本框 16"/>
          <p:cNvSpPr txBox="1"/>
          <p:nvPr>
            <p:custDataLst>
              <p:tags r:id="rId13"/>
            </p:custDataLst>
          </p:nvPr>
        </p:nvSpPr>
        <p:spPr>
          <a:xfrm>
            <a:off x="887656" y="322300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创意构思：结合市场需求和时尚趋势，进行创新设计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8" name="圆角矩形 7"/>
          <p:cNvSpPr/>
          <p:nvPr>
            <p:custDataLst>
              <p:tags r:id="rId14"/>
            </p:custDataLst>
          </p:nvPr>
        </p:nvSpPr>
        <p:spPr>
          <a:xfrm rot="16200000">
            <a:off x="202264" y="371610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圆角矩形 8"/>
          <p:cNvSpPr/>
          <p:nvPr>
            <p:custDataLst>
              <p:tags r:id="rId15"/>
            </p:custDataLst>
          </p:nvPr>
        </p:nvSpPr>
        <p:spPr>
          <a:xfrm rot="16200000">
            <a:off x="202264" y="2333263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8381" y="233072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圆角矩形 27"/>
          <p:cNvSpPr/>
          <p:nvPr>
            <p:custDataLst>
              <p:tags r:id="rId17"/>
            </p:custDataLst>
          </p:nvPr>
        </p:nvSpPr>
        <p:spPr>
          <a:xfrm rot="16200000">
            <a:off x="202264" y="5094504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8381" y="3712297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8381" y="5093870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创新元素</a:t>
            </a:r>
            <a:endParaRPr lang="zh-CN" altLang="en-US"/>
          </a:p>
        </p:txBody>
      </p:sp>
      <p:sp>
        <p:nvSpPr>
          <p:cNvPr id="1049270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科技融合：将科技元素融入设计中，如3D打印、智能穿戴等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跨界合作：与其他领域的设计师或艺术家合作，融合不同领域的元素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环保理念：使用环保材料，倡导绿色生活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文化传承：从传统文化中汲取灵感，结合现代审美进行创新设计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艺术创作在时尚设计中的应用</a:t>
            </a:r>
            <a:endParaRPr lang="zh-CN" altLang="en-US"/>
          </a:p>
        </p:txBody>
      </p:sp>
      <p:sp>
        <p:nvSpPr>
          <p:cNvPr id="10493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艺术元素的选择</a:t>
            </a:r>
            <a:endParaRPr lang="zh-CN" altLang="en-US"/>
          </a:p>
        </p:txBody>
      </p:sp>
      <p:sp>
        <p:nvSpPr>
          <p:cNvPr id="1049404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材质：选择符合设计理念和时尚趋势的材质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4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图案：选择具有时尚感和艺术感的图案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形状：选择具有代表性和象征意义的形状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色彩：选择符合时尚主题和设计理念的色彩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艺术创作的表现形式</a:t>
            </a:r>
            <a:endParaRPr lang="zh-CN" altLang="en-US"/>
          </a:p>
        </p:txBody>
      </p:sp>
      <p:sp>
        <p:nvSpPr>
          <p:cNvPr id="10494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色彩运用：通过不同的色彩搭配，创造出独特的视觉效果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图案设计：运用各种图案元素，如线条、形状、纹理等，进行创新设计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材质选择：选择不同的材质，如布料、皮革、金属等，以实现独特的质感和触感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结构创新：通过改变传统的服装结构，如领口、袖口、下摆等，创造出新颖独特的款式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时尚与艺术的结合</a:t>
            </a:r>
            <a:endParaRPr lang="zh-CN" altLang="en-US"/>
          </a:p>
        </p:txBody>
      </p:sp>
      <p:sp>
        <p:nvSpPr>
          <p:cNvPr id="10495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时尚与艺术的关系：相互影响、相互促进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艺术创作在时尚设计中的应用：图案设计、面料选择、造型设计等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时尚设计师的艺术素养：对艺术的理解、对时尚的敏感度、对创意的追求等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时尚设计中的艺术元素：色彩、线条、形状、纹理等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艺术创作对时尚设计的影响</a:t>
            </a:r>
            <a:endParaRPr lang="zh-CN" altLang="en-US"/>
          </a:p>
        </p:txBody>
      </p:sp>
      <p:sp>
        <p:nvSpPr>
          <p:cNvPr id="10496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艺术创作为时尚设计提供了灵感来源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艺术创作提升了时尚设计的审美价值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艺术创作促进了时尚设计的创新与发展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艺术创作丰富了时尚设计的表现形式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时尚设计师的创意设计与艺术创作的关系</a:t>
            </a:r>
            <a:endParaRPr lang="zh-CN" altLang="en-US"/>
          </a:p>
        </p:txBody>
      </p:sp>
      <p:sp>
        <p:nvSpPr>
          <p:cNvPr id="10496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https://d.book118.com/618143100035006035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3290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1"/>
  <p:tag name="KSO_WM_UNIT_INDEX" val="1_6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left&quot;:403.5150466942975,&quot;top&quot;:41.50235870601618,&quot;width&quot;:458.6099853515624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6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8">
      <a:dk1>
        <a:srgbClr val="000000"/>
      </a:dk1>
      <a:lt1>
        <a:srgbClr val="FFFFFF"/>
      </a:lt1>
      <a:dk2>
        <a:srgbClr val="3C2400"/>
      </a:dk2>
      <a:lt2>
        <a:srgbClr val="FFFFFF"/>
      </a:lt2>
      <a:accent1>
        <a:srgbClr val="FEBA32"/>
      </a:accent1>
      <a:accent2>
        <a:srgbClr val="EE822F"/>
      </a:accent2>
      <a:accent3>
        <a:srgbClr val="E9CA25"/>
      </a:accent3>
      <a:accent4>
        <a:srgbClr val="FE5732"/>
      </a:accent4>
      <a:accent5>
        <a:srgbClr val="FFA114"/>
      </a:accent5>
      <a:accent6>
        <a:srgbClr val="ED4E4E"/>
      </a:accent6>
      <a:hlink>
        <a:srgbClr val="658BD5"/>
      </a:hlink>
      <a:folHlink>
        <a:srgbClr val="A16AA5"/>
      </a:folHlink>
    </a:clrScheme>
    <a:fontScheme name="自定义 40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宋体</vt:lpstr>
      <vt:lpstr>Office Theme</vt:lpstr>
      <vt:lpstr>时尚设计师的创意设计与艺术创作</vt:lpstr>
      <vt:lpstr>目录</vt:lpstr>
      <vt:lpstr>添加章节标题</vt:lpstr>
      <vt:lpstr>时尚设计师的创意设计</vt:lpstr>
      <vt:lpstr>创意来源</vt:lpstr>
      <vt:lpstr>设计理念</vt:lpstr>
      <vt:lpstr>创意实现</vt:lpstr>
      <vt:lpstr>创新元素</vt:lpstr>
      <vt:lpstr>艺术创作在时尚设计中的应用</vt:lpstr>
      <vt:lpstr>艺术元素的选择</vt:lpstr>
      <vt:lpstr>艺术创作的表现形式</vt:lpstr>
      <vt:lpstr>时尚与艺术的结合</vt:lpstr>
      <vt:lpstr>艺术创作对时尚设计的影响</vt:lpstr>
      <vt:lpstr>时尚设计师的创意设计与艺术创作的关系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2024-09-14T00:03:34.894</cp:lastPrinted>
  <dcterms:created xsi:type="dcterms:W3CDTF">2024-09-13T16:03:34Z</dcterms:created>
  <dcterms:modified xsi:type="dcterms:W3CDTF">2024-09-13T16:03:37Z</dcterms:modified>
</cp:coreProperties>
</file>