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7E96A7-FB81-4AEE-A8D6-7E56A7E47D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76A90C-4C7D-4634-917E-ECBF3DEECB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25C181-02FD-4DC0-BE4E-C2B4797F56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6A4E14-F99C-4E81-A27C-F26F2C3A03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5FDF421-059F-4489-B84E-13C73952D2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59CEE62-8091-4F6D-92EE-557C33C2DA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73F672A-F95F-4633-B722-D03E4CD4EC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9744B5-DDC8-4A69-B0F0-63563CD448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74F32D-C4AC-443C-ADF7-2391478E75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66CFF3-9E6F-44BD-A2B9-8B7E6DD05B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7F38DD-E128-440C-824E-63DFB36F75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5010332142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句子的虚拟与条件句实战训练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虚拟语气基本概念与用法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条件句类型及其表达方法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虚拟语气在条件句中应用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典型错误分析与纠正策略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实战演练：句子改写与翻译技巧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总结回顾与拓展延伸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虚拟语气基本概念与用法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805582" y="2081786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6433527" y="1751433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虚拟语气是一种特殊的动词形式，用于表示说话人的主观愿望、假设、猜测或建议等，而不是客观事实。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33527" y="4146638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虚拟语气的作用在于表达一种与实际情况相反的假设或条件，使语言更加生动、形象，增强表达力。</a:t>
            </a:r>
          </a:p>
        </p:txBody>
      </p:sp>
      <p:sp>
        <p:nvSpPr>
          <p:cNvPr id="6" name="Freeform 6"/>
          <p:cNvSpPr/>
          <p:nvPr/>
        </p:nvSpPr>
        <p:spPr>
          <a:xfrm>
            <a:off x="1012384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22011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611221" y="2317815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93891" y="218846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虚拟语气定义及作用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虚拟语气在句子中位置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在条件句中，虚拟语气通常出现在if引导的条件状语从句中，表示与现在或过去事实相反的假设。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虚拟语气通常出现在条件句、宾语从句、主语从句、表语从句等句型中。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50833" y="1607909"/>
            <a:ext cx="2035112" cy="2035112"/>
            <a:chOff x="1150833" y="160790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150833" y="160790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37858" y="230780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flipH="1">
            <a:off x="3784686" y="1607814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503157" y="226180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675749" y="2077968"/>
            <a:ext cx="261747" cy="541878"/>
            <a:chOff x="4675749" y="2077968"/>
            <a:chExt cx="261747" cy="541878"/>
          </a:xfrm>
        </p:grpSpPr>
        <p:sp>
          <p:nvSpPr>
            <p:cNvPr id="8" name="Freeform 8"/>
            <p:cNvSpPr/>
            <p:nvPr/>
          </p:nvSpPr>
          <p:spPr>
            <a:xfrm>
              <a:off x="4813195" y="2421154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886919" y="2277231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813195" y="2353336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896444" y="2353336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3678" y="2148739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876822" y="221474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679845" y="2421154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712611" y="221474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686989" y="2353336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9094" y="2077968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813195" y="2077968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753664" y="212492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29280" y="2148739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698324" y="2277231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813195" y="248192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35185" y="2277231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756617" y="2148739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28042" y="2353336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3195" y="2277231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813195" y="2148739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13195" y="221474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746520" y="221474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19755" y="254974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23946" y="2421154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20898" y="248192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675749" y="248192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907778" y="248192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903587" y="2421154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752426" y="213330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847104" y="213330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800051" y="213330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739376" y="219807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859582" y="219807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800051" y="219807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729280" y="226180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4870821" y="226180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800051" y="226180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719755" y="233790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4881013" y="233790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800051" y="233790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712611" y="240572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888062" y="240572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800051" y="240572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709658" y="246639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893491" y="246639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800051" y="246639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706706" y="253421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896444" y="253421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800051" y="253421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4800051" y="260441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426064" y="1607814"/>
            <a:ext cx="2035112" cy="2035112"/>
            <a:chOff x="6426064" y="1607814"/>
            <a:chExt cx="2035112" cy="2035112"/>
          </a:xfrm>
        </p:grpSpPr>
        <p:sp>
          <p:nvSpPr>
            <p:cNvPr id="59" name="AutoShape 59"/>
            <p:cNvSpPr/>
            <p:nvPr/>
          </p:nvSpPr>
          <p:spPr>
            <a:xfrm flipH="1">
              <a:off x="6426064" y="1607814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7127579" y="2209032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9050487" y="1607909"/>
            <a:ext cx="2035112" cy="2035112"/>
            <a:chOff x="9050487" y="1607909"/>
            <a:chExt cx="2035112" cy="2035112"/>
          </a:xfrm>
        </p:grpSpPr>
        <p:sp>
          <p:nvSpPr>
            <p:cNvPr id="62" name="AutoShape 62"/>
            <p:cNvSpPr/>
            <p:nvPr/>
          </p:nvSpPr>
          <p:spPr>
            <a:xfrm flipH="1">
              <a:off x="9050487" y="160790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9497590" y="245077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4" name="AutoShape 64"/>
          <p:cNvSpPr/>
          <p:nvPr/>
        </p:nvSpPr>
        <p:spPr>
          <a:xfrm flipH="1">
            <a:off x="1007862" y="2998750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flipH="1">
            <a:off x="3642096" y="2998750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flipH="1">
            <a:off x="6283760" y="2998750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flipH="1">
            <a:off x="8908945" y="2998750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TextBox 68"/>
          <p:cNvSpPr txBox="1"/>
          <p:nvPr/>
        </p:nvSpPr>
        <p:spPr>
          <a:xfrm>
            <a:off x="904945" y="3047613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39179" y="3047613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180842" y="3047613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05265" y="3047613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6257058" y="40063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虚拟语气的时态变化与普通动词不同，需要根据不同情况进行变化。</a:t>
            </a:r>
          </a:p>
        </p:txBody>
      </p:sp>
      <p:grpSp>
        <p:nvGrpSpPr>
          <p:cNvPr id="73" name="Group 7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4" name="AutoShape 7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TextBox 9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虚拟语气时态和语态变化</a:t>
              </a:r>
            </a:p>
          </p:txBody>
        </p:sp>
      </p:grpSp>
      <p:sp>
        <p:nvSpPr>
          <p:cNvPr id="95" name="TextBox 95"/>
          <p:cNvSpPr txBox="1"/>
          <p:nvPr/>
        </p:nvSpPr>
        <p:spPr>
          <a:xfrm>
            <a:off x="3600742" y="40063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虚拟语气的时态变化与普通动词不同，需要根据不同情况进行变化。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944426" y="40063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虚拟语气的时态变化与普通动词不同，需要根据不同情况进行变化。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8913375" y="40063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虚拟语气的时态变化与普通动词不同，需要根据不同情况进行变化。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条件句类型及其表达方法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2" name="AutoShape 12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18" name="Freeform 18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2" name="AutoShape 22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5" name="Freeform 25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1" name="Connector 31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2" name="Connector 32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3" name="Group 33"/>
          <p:cNvGrpSpPr/>
          <p:nvPr/>
        </p:nvGrpSpPr>
        <p:grpSpPr>
          <a:xfrm>
            <a:off x="7860526" y="2433468"/>
            <a:ext cx="1038363" cy="440204"/>
            <a:chOff x="7860526" y="2433468"/>
            <a:chExt cx="1038363" cy="440204"/>
          </a:xfrm>
        </p:grpSpPr>
        <p:cxnSp>
          <p:nvCxnSpPr>
            <p:cNvPr id="34" name="Connector 34"/>
            <p:cNvCxnSpPr/>
            <p:nvPr/>
          </p:nvCxnSpPr>
          <p:spPr>
            <a:xfrm>
              <a:off x="7860526" y="2433468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8305083" y="2866340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6" name="TextBox 36"/>
          <p:cNvSpPr txBox="1"/>
          <p:nvPr/>
        </p:nvSpPr>
        <p:spPr>
          <a:xfrm>
            <a:off x="1062867" y="3065722"/>
            <a:ext cx="2447925" cy="193415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描述真实或可能实现的情况，使用真实条件句。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053162" y="1245013"/>
            <a:ext cx="2447925" cy="22876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结构：If + 简单现在时，主句用将来时。例如：If you study hard, you will pass the exam.（如果你努力学习，你会通过考试的。）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066398" y="3843528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也可以表示习惯性动作或普遍真理。例如：If water is heated, it boils.（如果水被加热，它就会沸腾。）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0" name="AutoShape 4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TextBox 6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真实条件句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2" name="Connector 6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63" name="Connector 6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821847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描述与事实相反或不太可能实现的情况，使用非真实条件句。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结构：If + 过去时，主句用过去将来时。例如：If I had more money, I would buy a house.（如果我有更多的钱，我会买房子。）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也可以表示与现在事实相反的情况。例如：If I were you, I wouldn't do that.（如果我是你，我不会那样做。）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非真实条件句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80108" y="1287672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025751" y="1468427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描述一个条件与现在事实相反，而另一个条件与过去事实相反的情况，使用混合条件句。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999470" y="1050728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480108" y="3069093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2773369" y="3249848"/>
            <a:ext cx="6286500" cy="9715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结构：If + 过去完成时，主句用过去将来时。例如：If you had studied harder, you would have passed the exam.（如果你之前更努力学习，你就会通过考试了。）</a:t>
            </a:r>
          </a:p>
        </p:txBody>
      </p:sp>
      <p:sp>
        <p:nvSpPr>
          <p:cNvPr id="7" name="AutoShape 7"/>
          <p:cNvSpPr/>
          <p:nvPr/>
        </p:nvSpPr>
        <p:spPr>
          <a:xfrm>
            <a:off x="9060033" y="2832149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480108" y="4850514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025751" y="5031268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也可以表示一个条件与现在事实相反，而另一个条件与将来事实相反的情况。例如：If I had the money now, I would invest it wisely.（如果我现在有钱，我会明智地投资。）</a:t>
            </a:r>
          </a:p>
        </p:txBody>
      </p:sp>
      <p:sp>
        <p:nvSpPr>
          <p:cNvPr id="10" name="AutoShape 10"/>
          <p:cNvSpPr/>
          <p:nvPr/>
        </p:nvSpPr>
        <p:spPr>
          <a:xfrm>
            <a:off x="999470" y="4613570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6329" b="6329"/>
          <a:stretch>
            <a:fillRect/>
          </a:stretch>
        </p:blipFill>
        <p:spPr>
          <a:xfrm>
            <a:off x="1099415" y="1124574"/>
            <a:ext cx="1926336" cy="1682496"/>
          </a:xfrm>
          <a:prstGeom prst="hexagon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6329" b="6329"/>
          <a:stretch>
            <a:fillRect/>
          </a:stretch>
        </p:blipFill>
        <p:spPr>
          <a:xfrm>
            <a:off x="9163113" y="2905301"/>
            <a:ext cx="1926336" cy="1682496"/>
          </a:xfrm>
          <a:prstGeom prst="hexagon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6329" b="6329"/>
          <a:stretch>
            <a:fillRect/>
          </a:stretch>
        </p:blipFill>
        <p:spPr>
          <a:xfrm>
            <a:off x="1099415" y="4686721"/>
            <a:ext cx="1926336" cy="1682496"/>
          </a:xfrm>
          <a:prstGeom prst="hexagon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混合条件句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虚拟语气在条件句中应用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517739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真实条件句表示假设的情况有可能发生，主句和从句都用陈述语气。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517739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当从句表示与现在事实相反的情况时，从句用一般过去时，主句用“would/should/could/might + 动词原形”。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404488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当从句表示与过去事实相反的情况时，从句用过去完成时，主句用“would/should/could/might + have + 过去分词”。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404488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当从句表示与将来事实相反的情况时，从句用一般过去时或should + 动词原形（通常指将来的可能性极小，因此可以看作是与将来事实相反），主句用“would/should/could/might + 动词原形”。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虚拟语气在真实条件句中运用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618" y="1676039"/>
            <a:ext cx="776002" cy="766477"/>
          </a:xfrm>
          <a:prstGeom prst="rect">
            <a:avLst/>
          </a:prstGeom>
        </p:spPr>
        <p:txBody>
          <a:bodyPr vert="horz" wrap="none" lIns="121920" tIns="60960" rIns="121920" bIns="6096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100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输入</a:t>
            </a:r>
          </a:p>
          <a:p>
            <a:pPr algn="ctr">
              <a:lnSpc>
                <a:spcPct val="100000"/>
              </a:lnSpc>
            </a:pPr>
            <a:r>
              <a:rPr lang="en-US" sz="2100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标题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5290916" y="2839646"/>
            <a:ext cx="1569720" cy="1569720"/>
            <a:chOff x="5290916" y="2839646"/>
            <a:chExt cx="1569720" cy="1569720"/>
          </a:xfrm>
        </p:grpSpPr>
        <p:sp>
          <p:nvSpPr>
            <p:cNvPr id="4" name="AutoShape 4"/>
            <p:cNvSpPr/>
            <p:nvPr/>
          </p:nvSpPr>
          <p:spPr>
            <a:xfrm>
              <a:off x="5290916" y="2839646"/>
              <a:ext cx="1569720" cy="1569720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687823" y="3272081"/>
              <a:ext cx="767048" cy="704183"/>
            </a:xfrm>
            <a:custGeom>
              <a:rect l="l" t="t" r="r" b="b"/>
              <a:pathLst>
                <a:path w="986" h="905">
                  <a:moveTo>
                    <a:pt x="298" y="855"/>
                  </a:moveTo>
                  <a:lnTo>
                    <a:pt x="359" y="855"/>
                  </a:lnTo>
                  <a:lnTo>
                    <a:pt x="359" y="855"/>
                  </a:lnTo>
                  <a:lnTo>
                    <a:pt x="374" y="838"/>
                  </a:lnTo>
                  <a:lnTo>
                    <a:pt x="388" y="819"/>
                  </a:lnTo>
                  <a:lnTo>
                    <a:pt x="401" y="799"/>
                  </a:lnTo>
                  <a:lnTo>
                    <a:pt x="412" y="776"/>
                  </a:lnTo>
                  <a:lnTo>
                    <a:pt x="421" y="752"/>
                  </a:lnTo>
                  <a:lnTo>
                    <a:pt x="427" y="725"/>
                  </a:lnTo>
                  <a:lnTo>
                    <a:pt x="432" y="697"/>
                  </a:lnTo>
                  <a:lnTo>
                    <a:pt x="436" y="666"/>
                  </a:lnTo>
                  <a:lnTo>
                    <a:pt x="425" y="666"/>
                  </a:lnTo>
                  <a:lnTo>
                    <a:pt x="425" y="666"/>
                  </a:lnTo>
                  <a:lnTo>
                    <a:pt x="418" y="666"/>
                  </a:lnTo>
                  <a:lnTo>
                    <a:pt x="412" y="664"/>
                  </a:lnTo>
                  <a:lnTo>
                    <a:pt x="405" y="661"/>
                  </a:lnTo>
                  <a:lnTo>
                    <a:pt x="401" y="656"/>
                  </a:lnTo>
                  <a:lnTo>
                    <a:pt x="397" y="651"/>
                  </a:lnTo>
                  <a:lnTo>
                    <a:pt x="393" y="646"/>
                  </a:lnTo>
                  <a:lnTo>
                    <a:pt x="391" y="639"/>
                  </a:lnTo>
                  <a:lnTo>
                    <a:pt x="390" y="633"/>
                  </a:lnTo>
                  <a:lnTo>
                    <a:pt x="390" y="633"/>
                  </a:lnTo>
                  <a:lnTo>
                    <a:pt x="390" y="633"/>
                  </a:lnTo>
                  <a:lnTo>
                    <a:pt x="391" y="625"/>
                  </a:lnTo>
                  <a:lnTo>
                    <a:pt x="393" y="620"/>
                  </a:lnTo>
                  <a:lnTo>
                    <a:pt x="397" y="613"/>
                  </a:lnTo>
                  <a:lnTo>
                    <a:pt x="401" y="609"/>
                  </a:lnTo>
                  <a:lnTo>
                    <a:pt x="405" y="604"/>
                  </a:lnTo>
                  <a:lnTo>
                    <a:pt x="412" y="601"/>
                  </a:lnTo>
                  <a:lnTo>
                    <a:pt x="418" y="599"/>
                  </a:lnTo>
                  <a:lnTo>
                    <a:pt x="425" y="598"/>
                  </a:lnTo>
                  <a:lnTo>
                    <a:pt x="442" y="598"/>
                  </a:lnTo>
                  <a:lnTo>
                    <a:pt x="442" y="598"/>
                  </a:lnTo>
                  <a:lnTo>
                    <a:pt x="417" y="573"/>
                  </a:lnTo>
                  <a:lnTo>
                    <a:pt x="393" y="546"/>
                  </a:lnTo>
                  <a:lnTo>
                    <a:pt x="371" y="519"/>
                  </a:lnTo>
                  <a:lnTo>
                    <a:pt x="351" y="489"/>
                  </a:lnTo>
                  <a:lnTo>
                    <a:pt x="337" y="512"/>
                  </a:lnTo>
                  <a:lnTo>
                    <a:pt x="337" y="512"/>
                  </a:lnTo>
                  <a:lnTo>
                    <a:pt x="277" y="476"/>
                  </a:lnTo>
                  <a:lnTo>
                    <a:pt x="248" y="458"/>
                  </a:lnTo>
                  <a:lnTo>
                    <a:pt x="219" y="438"/>
                  </a:lnTo>
                  <a:lnTo>
                    <a:pt x="191" y="418"/>
                  </a:lnTo>
                  <a:lnTo>
                    <a:pt x="164" y="395"/>
                  </a:lnTo>
                  <a:lnTo>
                    <a:pt x="138" y="371"/>
                  </a:lnTo>
                  <a:lnTo>
                    <a:pt x="126" y="358"/>
                  </a:lnTo>
                  <a:lnTo>
                    <a:pt x="114" y="345"/>
                  </a:lnTo>
                  <a:lnTo>
                    <a:pt x="114" y="345"/>
                  </a:lnTo>
                  <a:lnTo>
                    <a:pt x="102" y="331"/>
                  </a:lnTo>
                  <a:lnTo>
                    <a:pt x="92" y="317"/>
                  </a:lnTo>
                  <a:lnTo>
                    <a:pt x="81" y="301"/>
                  </a:lnTo>
                  <a:lnTo>
                    <a:pt x="71" y="285"/>
                  </a:lnTo>
                  <a:lnTo>
                    <a:pt x="61" y="269"/>
                  </a:lnTo>
                  <a:lnTo>
                    <a:pt x="53" y="251"/>
                  </a:lnTo>
                  <a:lnTo>
                    <a:pt x="44" y="234"/>
                  </a:lnTo>
                  <a:lnTo>
                    <a:pt x="36" y="216"/>
                  </a:lnTo>
                  <a:lnTo>
                    <a:pt x="30" y="196"/>
                  </a:lnTo>
                  <a:lnTo>
                    <a:pt x="23" y="175"/>
                  </a:lnTo>
                  <a:lnTo>
                    <a:pt x="18" y="154"/>
                  </a:lnTo>
                  <a:lnTo>
                    <a:pt x="13" y="132"/>
                  </a:lnTo>
                  <a:lnTo>
                    <a:pt x="9" y="108"/>
                  </a:lnTo>
                  <a:lnTo>
                    <a:pt x="6" y="84"/>
                  </a:lnTo>
                  <a:lnTo>
                    <a:pt x="4" y="59"/>
                  </a:lnTo>
                  <a:lnTo>
                    <a:pt x="3" y="33"/>
                  </a:lnTo>
                  <a:lnTo>
                    <a:pt x="0" y="0"/>
                  </a:lnTo>
                  <a:lnTo>
                    <a:pt x="33" y="7"/>
                  </a:lnTo>
                  <a:lnTo>
                    <a:pt x="239" y="55"/>
                  </a:lnTo>
                  <a:lnTo>
                    <a:pt x="252" y="58"/>
                  </a:lnTo>
                  <a:lnTo>
                    <a:pt x="252" y="58"/>
                  </a:lnTo>
                  <a:lnTo>
                    <a:pt x="256" y="23"/>
                  </a:lnTo>
                  <a:lnTo>
                    <a:pt x="473" y="23"/>
                  </a:lnTo>
                  <a:lnTo>
                    <a:pt x="520" y="23"/>
                  </a:lnTo>
                  <a:lnTo>
                    <a:pt x="737" y="23"/>
                  </a:lnTo>
                  <a:lnTo>
                    <a:pt x="737" y="23"/>
                  </a:lnTo>
                  <a:lnTo>
                    <a:pt x="740" y="57"/>
                  </a:lnTo>
                  <a:lnTo>
                    <a:pt x="751" y="55"/>
                  </a:lnTo>
                  <a:lnTo>
                    <a:pt x="956" y="7"/>
                  </a:lnTo>
                  <a:lnTo>
                    <a:pt x="988" y="0"/>
                  </a:lnTo>
                  <a:lnTo>
                    <a:pt x="987" y="33"/>
                  </a:lnTo>
                  <a:lnTo>
                    <a:pt x="987" y="33"/>
                  </a:lnTo>
                  <a:lnTo>
                    <a:pt x="986" y="59"/>
                  </a:lnTo>
                  <a:lnTo>
                    <a:pt x="983" y="84"/>
                  </a:lnTo>
                  <a:lnTo>
                    <a:pt x="980" y="108"/>
                  </a:lnTo>
                  <a:lnTo>
                    <a:pt x="976" y="132"/>
                  </a:lnTo>
                  <a:lnTo>
                    <a:pt x="971" y="154"/>
                  </a:lnTo>
                  <a:lnTo>
                    <a:pt x="965" y="175"/>
                  </a:lnTo>
                  <a:lnTo>
                    <a:pt x="960" y="196"/>
                  </a:lnTo>
                  <a:lnTo>
                    <a:pt x="952" y="216"/>
                  </a:lnTo>
                  <a:lnTo>
                    <a:pt x="945" y="234"/>
                  </a:lnTo>
                  <a:lnTo>
                    <a:pt x="936" y="251"/>
                  </a:lnTo>
                  <a:lnTo>
                    <a:pt x="927" y="269"/>
                  </a:lnTo>
                  <a:lnTo>
                    <a:pt x="918" y="285"/>
                  </a:lnTo>
                  <a:lnTo>
                    <a:pt x="908" y="301"/>
                  </a:lnTo>
                  <a:lnTo>
                    <a:pt x="897" y="317"/>
                  </a:lnTo>
                  <a:lnTo>
                    <a:pt x="886" y="331"/>
                  </a:lnTo>
                  <a:lnTo>
                    <a:pt x="874" y="345"/>
                  </a:lnTo>
                  <a:lnTo>
                    <a:pt x="874" y="345"/>
                  </a:lnTo>
                  <a:lnTo>
                    <a:pt x="862" y="358"/>
                  </a:lnTo>
                  <a:lnTo>
                    <a:pt x="850" y="371"/>
                  </a:lnTo>
                  <a:lnTo>
                    <a:pt x="825" y="395"/>
                  </a:lnTo>
                  <a:lnTo>
                    <a:pt x="798" y="418"/>
                  </a:lnTo>
                  <a:lnTo>
                    <a:pt x="770" y="438"/>
                  </a:lnTo>
                  <a:lnTo>
                    <a:pt x="742" y="458"/>
                  </a:lnTo>
                  <a:lnTo>
                    <a:pt x="713" y="476"/>
                  </a:lnTo>
                  <a:lnTo>
                    <a:pt x="653" y="512"/>
                  </a:lnTo>
                  <a:lnTo>
                    <a:pt x="640" y="491"/>
                  </a:lnTo>
                  <a:lnTo>
                    <a:pt x="640" y="491"/>
                  </a:lnTo>
                  <a:lnTo>
                    <a:pt x="620" y="521"/>
                  </a:lnTo>
                  <a:lnTo>
                    <a:pt x="599" y="548"/>
                  </a:lnTo>
                  <a:lnTo>
                    <a:pt x="576" y="574"/>
                  </a:lnTo>
                  <a:lnTo>
                    <a:pt x="551" y="598"/>
                  </a:lnTo>
                  <a:lnTo>
                    <a:pt x="567" y="598"/>
                  </a:lnTo>
                  <a:lnTo>
                    <a:pt x="567" y="598"/>
                  </a:lnTo>
                  <a:lnTo>
                    <a:pt x="574" y="599"/>
                  </a:lnTo>
                  <a:lnTo>
                    <a:pt x="580" y="601"/>
                  </a:lnTo>
                  <a:lnTo>
                    <a:pt x="586" y="604"/>
                  </a:lnTo>
                  <a:lnTo>
                    <a:pt x="591" y="609"/>
                  </a:lnTo>
                  <a:lnTo>
                    <a:pt x="595" y="613"/>
                  </a:lnTo>
                  <a:lnTo>
                    <a:pt x="599" y="620"/>
                  </a:lnTo>
                  <a:lnTo>
                    <a:pt x="601" y="625"/>
                  </a:lnTo>
                  <a:lnTo>
                    <a:pt x="601" y="633"/>
                  </a:lnTo>
                  <a:lnTo>
                    <a:pt x="601" y="633"/>
                  </a:lnTo>
                  <a:lnTo>
                    <a:pt x="601" y="633"/>
                  </a:lnTo>
                  <a:lnTo>
                    <a:pt x="601" y="639"/>
                  </a:lnTo>
                  <a:lnTo>
                    <a:pt x="599" y="646"/>
                  </a:lnTo>
                  <a:lnTo>
                    <a:pt x="595" y="651"/>
                  </a:lnTo>
                  <a:lnTo>
                    <a:pt x="591" y="656"/>
                  </a:lnTo>
                  <a:lnTo>
                    <a:pt x="586" y="661"/>
                  </a:lnTo>
                  <a:lnTo>
                    <a:pt x="580" y="664"/>
                  </a:lnTo>
                  <a:lnTo>
                    <a:pt x="574" y="666"/>
                  </a:lnTo>
                  <a:lnTo>
                    <a:pt x="567" y="666"/>
                  </a:lnTo>
                  <a:lnTo>
                    <a:pt x="557" y="666"/>
                  </a:lnTo>
                  <a:lnTo>
                    <a:pt x="557" y="666"/>
                  </a:lnTo>
                  <a:lnTo>
                    <a:pt x="561" y="697"/>
                  </a:lnTo>
                  <a:lnTo>
                    <a:pt x="565" y="725"/>
                  </a:lnTo>
                  <a:lnTo>
                    <a:pt x="572" y="752"/>
                  </a:lnTo>
                  <a:lnTo>
                    <a:pt x="581" y="776"/>
                  </a:lnTo>
                  <a:lnTo>
                    <a:pt x="592" y="799"/>
                  </a:lnTo>
                  <a:lnTo>
                    <a:pt x="605" y="819"/>
                  </a:lnTo>
                  <a:lnTo>
                    <a:pt x="619" y="838"/>
                  </a:lnTo>
                  <a:lnTo>
                    <a:pt x="634" y="855"/>
                  </a:lnTo>
                  <a:lnTo>
                    <a:pt x="697" y="855"/>
                  </a:lnTo>
                  <a:lnTo>
                    <a:pt x="713" y="905"/>
                  </a:lnTo>
                  <a:lnTo>
                    <a:pt x="283" y="905"/>
                  </a:lnTo>
                  <a:lnTo>
                    <a:pt x="298" y="855"/>
                  </a:lnTo>
                  <a:lnTo>
                    <a:pt x="298" y="855"/>
                  </a:lnTo>
                  <a:close/>
                  <a:moveTo>
                    <a:pt x="742" y="109"/>
                  </a:moveTo>
                  <a:lnTo>
                    <a:pt x="742" y="109"/>
                  </a:lnTo>
                  <a:lnTo>
                    <a:pt x="741" y="157"/>
                  </a:lnTo>
                  <a:lnTo>
                    <a:pt x="737" y="203"/>
                  </a:lnTo>
                  <a:lnTo>
                    <a:pt x="731" y="247"/>
                  </a:lnTo>
                  <a:lnTo>
                    <a:pt x="723" y="289"/>
                  </a:lnTo>
                  <a:lnTo>
                    <a:pt x="719" y="310"/>
                  </a:lnTo>
                  <a:lnTo>
                    <a:pt x="714" y="331"/>
                  </a:lnTo>
                  <a:lnTo>
                    <a:pt x="707" y="350"/>
                  </a:lnTo>
                  <a:lnTo>
                    <a:pt x="701" y="370"/>
                  </a:lnTo>
                  <a:lnTo>
                    <a:pt x="693" y="388"/>
                  </a:lnTo>
                  <a:lnTo>
                    <a:pt x="685" y="407"/>
                  </a:lnTo>
                  <a:lnTo>
                    <a:pt x="678" y="425"/>
                  </a:lnTo>
                  <a:lnTo>
                    <a:pt x="669" y="443"/>
                  </a:lnTo>
                  <a:lnTo>
                    <a:pt x="669" y="443"/>
                  </a:lnTo>
                  <a:lnTo>
                    <a:pt x="715" y="414"/>
                  </a:lnTo>
                  <a:lnTo>
                    <a:pt x="736" y="399"/>
                  </a:lnTo>
                  <a:lnTo>
                    <a:pt x="758" y="383"/>
                  </a:lnTo>
                  <a:lnTo>
                    <a:pt x="779" y="367"/>
                  </a:lnTo>
                  <a:lnTo>
                    <a:pt x="798" y="349"/>
                  </a:lnTo>
                  <a:lnTo>
                    <a:pt x="818" y="331"/>
                  </a:lnTo>
                  <a:lnTo>
                    <a:pt x="836" y="311"/>
                  </a:lnTo>
                  <a:lnTo>
                    <a:pt x="836" y="311"/>
                  </a:lnTo>
                  <a:lnTo>
                    <a:pt x="855" y="288"/>
                  </a:lnTo>
                  <a:lnTo>
                    <a:pt x="871" y="263"/>
                  </a:lnTo>
                  <a:lnTo>
                    <a:pt x="886" y="236"/>
                  </a:lnTo>
                  <a:lnTo>
                    <a:pt x="894" y="222"/>
                  </a:lnTo>
                  <a:lnTo>
                    <a:pt x="900" y="208"/>
                  </a:lnTo>
                  <a:lnTo>
                    <a:pt x="906" y="192"/>
                  </a:lnTo>
                  <a:lnTo>
                    <a:pt x="912" y="177"/>
                  </a:lnTo>
                  <a:lnTo>
                    <a:pt x="917" y="159"/>
                  </a:lnTo>
                  <a:lnTo>
                    <a:pt x="921" y="142"/>
                  </a:lnTo>
                  <a:lnTo>
                    <a:pt x="925" y="123"/>
                  </a:lnTo>
                  <a:lnTo>
                    <a:pt x="929" y="105"/>
                  </a:lnTo>
                  <a:lnTo>
                    <a:pt x="932" y="85"/>
                  </a:lnTo>
                  <a:lnTo>
                    <a:pt x="934" y="66"/>
                  </a:lnTo>
                  <a:lnTo>
                    <a:pt x="793" y="97"/>
                  </a:lnTo>
                  <a:lnTo>
                    <a:pt x="808" y="130"/>
                  </a:lnTo>
                  <a:lnTo>
                    <a:pt x="761" y="152"/>
                  </a:lnTo>
                  <a:lnTo>
                    <a:pt x="742" y="109"/>
                  </a:lnTo>
                  <a:lnTo>
                    <a:pt x="742" y="109"/>
                  </a:lnTo>
                  <a:close/>
                  <a:moveTo>
                    <a:pt x="326" y="446"/>
                  </a:moveTo>
                  <a:lnTo>
                    <a:pt x="326" y="446"/>
                  </a:lnTo>
                  <a:lnTo>
                    <a:pt x="316" y="428"/>
                  </a:lnTo>
                  <a:lnTo>
                    <a:pt x="308" y="409"/>
                  </a:lnTo>
                  <a:lnTo>
                    <a:pt x="300" y="390"/>
                  </a:lnTo>
                  <a:lnTo>
                    <a:pt x="292" y="371"/>
                  </a:lnTo>
                  <a:lnTo>
                    <a:pt x="286" y="350"/>
                  </a:lnTo>
                  <a:lnTo>
                    <a:pt x="279" y="331"/>
                  </a:lnTo>
                  <a:lnTo>
                    <a:pt x="274" y="309"/>
                  </a:lnTo>
                  <a:lnTo>
                    <a:pt x="269" y="288"/>
                  </a:lnTo>
                  <a:lnTo>
                    <a:pt x="264" y="267"/>
                  </a:lnTo>
                  <a:lnTo>
                    <a:pt x="261" y="244"/>
                  </a:lnTo>
                  <a:lnTo>
                    <a:pt x="258" y="221"/>
                  </a:lnTo>
                  <a:lnTo>
                    <a:pt x="256" y="198"/>
                  </a:lnTo>
                  <a:lnTo>
                    <a:pt x="253" y="174"/>
                  </a:lnTo>
                  <a:lnTo>
                    <a:pt x="252" y="151"/>
                  </a:lnTo>
                  <a:lnTo>
                    <a:pt x="251" y="102"/>
                  </a:lnTo>
                  <a:lnTo>
                    <a:pt x="228" y="152"/>
                  </a:lnTo>
                  <a:lnTo>
                    <a:pt x="182" y="130"/>
                  </a:lnTo>
                  <a:lnTo>
                    <a:pt x="197" y="97"/>
                  </a:lnTo>
                  <a:lnTo>
                    <a:pt x="56" y="66"/>
                  </a:lnTo>
                  <a:lnTo>
                    <a:pt x="56" y="66"/>
                  </a:lnTo>
                  <a:lnTo>
                    <a:pt x="58" y="85"/>
                  </a:lnTo>
                  <a:lnTo>
                    <a:pt x="60" y="105"/>
                  </a:lnTo>
                  <a:lnTo>
                    <a:pt x="63" y="123"/>
                  </a:lnTo>
                  <a:lnTo>
                    <a:pt x="68" y="142"/>
                  </a:lnTo>
                  <a:lnTo>
                    <a:pt x="72" y="159"/>
                  </a:lnTo>
                  <a:lnTo>
                    <a:pt x="77" y="177"/>
                  </a:lnTo>
                  <a:lnTo>
                    <a:pt x="83" y="192"/>
                  </a:lnTo>
                  <a:lnTo>
                    <a:pt x="89" y="208"/>
                  </a:lnTo>
                  <a:lnTo>
                    <a:pt x="96" y="222"/>
                  </a:lnTo>
                  <a:lnTo>
                    <a:pt x="102" y="236"/>
                  </a:lnTo>
                  <a:lnTo>
                    <a:pt x="118" y="263"/>
                  </a:lnTo>
                  <a:lnTo>
                    <a:pt x="135" y="288"/>
                  </a:lnTo>
                  <a:lnTo>
                    <a:pt x="153" y="311"/>
                  </a:lnTo>
                  <a:lnTo>
                    <a:pt x="153" y="311"/>
                  </a:lnTo>
                  <a:lnTo>
                    <a:pt x="172" y="332"/>
                  </a:lnTo>
                  <a:lnTo>
                    <a:pt x="191" y="350"/>
                  </a:lnTo>
                  <a:lnTo>
                    <a:pt x="212" y="369"/>
                  </a:lnTo>
                  <a:lnTo>
                    <a:pt x="234" y="385"/>
                  </a:lnTo>
                  <a:lnTo>
                    <a:pt x="256" y="401"/>
                  </a:lnTo>
                  <a:lnTo>
                    <a:pt x="279" y="417"/>
                  </a:lnTo>
                  <a:lnTo>
                    <a:pt x="326" y="446"/>
                  </a:lnTo>
                  <a:lnTo>
                    <a:pt x="326" y="446"/>
                  </a:lnTo>
                  <a:close/>
                  <a:moveTo>
                    <a:pt x="304" y="70"/>
                  </a:moveTo>
                  <a:lnTo>
                    <a:pt x="304" y="70"/>
                  </a:lnTo>
                  <a:lnTo>
                    <a:pt x="304" y="120"/>
                  </a:lnTo>
                  <a:lnTo>
                    <a:pt x="307" y="170"/>
                  </a:lnTo>
                  <a:lnTo>
                    <a:pt x="309" y="194"/>
                  </a:lnTo>
                  <a:lnTo>
                    <a:pt x="312" y="218"/>
                  </a:lnTo>
                  <a:lnTo>
                    <a:pt x="315" y="242"/>
                  </a:lnTo>
                  <a:lnTo>
                    <a:pt x="320" y="266"/>
                  </a:lnTo>
                  <a:lnTo>
                    <a:pt x="320" y="266"/>
                  </a:lnTo>
                  <a:lnTo>
                    <a:pt x="325" y="288"/>
                  </a:lnTo>
                  <a:lnTo>
                    <a:pt x="331" y="312"/>
                  </a:lnTo>
                  <a:lnTo>
                    <a:pt x="339" y="335"/>
                  </a:lnTo>
                  <a:lnTo>
                    <a:pt x="348" y="358"/>
                  </a:lnTo>
                  <a:lnTo>
                    <a:pt x="358" y="380"/>
                  </a:lnTo>
                  <a:lnTo>
                    <a:pt x="368" y="401"/>
                  </a:lnTo>
                  <a:lnTo>
                    <a:pt x="381" y="423"/>
                  </a:lnTo>
                  <a:lnTo>
                    <a:pt x="394" y="445"/>
                  </a:lnTo>
                  <a:lnTo>
                    <a:pt x="394" y="445"/>
                  </a:lnTo>
                  <a:lnTo>
                    <a:pt x="398" y="448"/>
                  </a:lnTo>
                  <a:lnTo>
                    <a:pt x="401" y="450"/>
                  </a:lnTo>
                  <a:lnTo>
                    <a:pt x="404" y="452"/>
                  </a:lnTo>
                  <a:lnTo>
                    <a:pt x="407" y="453"/>
                  </a:lnTo>
                  <a:lnTo>
                    <a:pt x="412" y="453"/>
                  </a:lnTo>
                  <a:lnTo>
                    <a:pt x="416" y="453"/>
                  </a:lnTo>
                  <a:lnTo>
                    <a:pt x="419" y="452"/>
                  </a:lnTo>
                  <a:lnTo>
                    <a:pt x="424" y="450"/>
                  </a:lnTo>
                  <a:lnTo>
                    <a:pt x="424" y="450"/>
                  </a:lnTo>
                  <a:lnTo>
                    <a:pt x="427" y="447"/>
                  </a:lnTo>
                  <a:lnTo>
                    <a:pt x="429" y="444"/>
                  </a:lnTo>
                  <a:lnTo>
                    <a:pt x="430" y="440"/>
                  </a:lnTo>
                  <a:lnTo>
                    <a:pt x="431" y="436"/>
                  </a:lnTo>
                  <a:lnTo>
                    <a:pt x="432" y="433"/>
                  </a:lnTo>
                  <a:lnTo>
                    <a:pt x="431" y="428"/>
                  </a:lnTo>
                  <a:lnTo>
                    <a:pt x="430" y="425"/>
                  </a:lnTo>
                  <a:lnTo>
                    <a:pt x="428" y="421"/>
                  </a:lnTo>
                  <a:lnTo>
                    <a:pt x="428" y="421"/>
                  </a:lnTo>
                  <a:lnTo>
                    <a:pt x="416" y="402"/>
                  </a:lnTo>
                  <a:lnTo>
                    <a:pt x="404" y="382"/>
                  </a:lnTo>
                  <a:lnTo>
                    <a:pt x="394" y="362"/>
                  </a:lnTo>
                  <a:lnTo>
                    <a:pt x="386" y="342"/>
                  </a:lnTo>
                  <a:lnTo>
                    <a:pt x="378" y="321"/>
                  </a:lnTo>
                  <a:lnTo>
                    <a:pt x="371" y="300"/>
                  </a:lnTo>
                  <a:lnTo>
                    <a:pt x="365" y="279"/>
                  </a:lnTo>
                  <a:lnTo>
                    <a:pt x="360" y="257"/>
                  </a:lnTo>
                  <a:lnTo>
                    <a:pt x="360" y="257"/>
                  </a:lnTo>
                  <a:lnTo>
                    <a:pt x="355" y="234"/>
                  </a:lnTo>
                  <a:lnTo>
                    <a:pt x="352" y="212"/>
                  </a:lnTo>
                  <a:lnTo>
                    <a:pt x="350" y="189"/>
                  </a:lnTo>
                  <a:lnTo>
                    <a:pt x="348" y="166"/>
                  </a:lnTo>
                  <a:lnTo>
                    <a:pt x="346" y="119"/>
                  </a:lnTo>
                  <a:lnTo>
                    <a:pt x="346" y="70"/>
                  </a:lnTo>
                  <a:lnTo>
                    <a:pt x="346" y="70"/>
                  </a:lnTo>
                  <a:lnTo>
                    <a:pt x="345" y="67"/>
                  </a:lnTo>
                  <a:lnTo>
                    <a:pt x="343" y="63"/>
                  </a:lnTo>
                  <a:lnTo>
                    <a:pt x="342" y="59"/>
                  </a:lnTo>
                  <a:lnTo>
                    <a:pt x="339" y="56"/>
                  </a:lnTo>
                  <a:lnTo>
                    <a:pt x="337" y="54"/>
                  </a:lnTo>
                  <a:lnTo>
                    <a:pt x="333" y="52"/>
                  </a:lnTo>
                  <a:lnTo>
                    <a:pt x="329" y="51"/>
                  </a:lnTo>
                  <a:lnTo>
                    <a:pt x="325" y="50"/>
                  </a:lnTo>
                  <a:lnTo>
                    <a:pt x="325" y="50"/>
                  </a:lnTo>
                  <a:lnTo>
                    <a:pt x="321" y="51"/>
                  </a:lnTo>
                  <a:lnTo>
                    <a:pt x="317" y="52"/>
                  </a:lnTo>
                  <a:lnTo>
                    <a:pt x="313" y="53"/>
                  </a:lnTo>
                  <a:lnTo>
                    <a:pt x="311" y="56"/>
                  </a:lnTo>
                  <a:lnTo>
                    <a:pt x="308" y="58"/>
                  </a:lnTo>
                  <a:lnTo>
                    <a:pt x="307" y="63"/>
                  </a:lnTo>
                  <a:lnTo>
                    <a:pt x="304" y="66"/>
                  </a:lnTo>
                  <a:lnTo>
                    <a:pt x="304" y="70"/>
                  </a:lnTo>
                  <a:lnTo>
                    <a:pt x="304" y="7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" name="AutoShape 6"/>
          <p:cNvSpPr/>
          <p:nvPr/>
        </p:nvSpPr>
        <p:spPr>
          <a:xfrm>
            <a:off x="6996028" y="2992432"/>
            <a:ext cx="2221230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5400000">
            <a:off x="5424910" y="1427204"/>
            <a:ext cx="1342181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471779" y="1765908"/>
            <a:ext cx="124968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2955487" y="2992432"/>
            <a:ext cx="2221230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2955487" y="3331136"/>
            <a:ext cx="222123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1" name="AutoShape 11"/>
          <p:cNvSpPr/>
          <p:nvPr/>
        </p:nvSpPr>
        <p:spPr>
          <a:xfrm rot="5400000">
            <a:off x="5426875" y="4565772"/>
            <a:ext cx="1342181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471779" y="4904476"/>
            <a:ext cx="124968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96028" y="3331136"/>
            <a:ext cx="222123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虚拟语气在非真实条件句中运用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522745" y="1445633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非真实条件句表示假设的情况不可能发生，主句和从句都用虚拟语气。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522745" y="4584201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与将来事实相反的非真实条件句中，从句用一般过去时或should + 动词原形，主句用“would/should/could/might + 动词原形”。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996028" y="4584201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与过去事实相反的非真实条件句中，从句用过去完成时，主句用“would/should/could/might + have + 过去分词”。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996028" y="1445633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与现在事实相反的非真实条件句中，从句用一般过去时或were，主句用“would/should/could/might + 动词原形”。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https://d.book118.com/625010332142011101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2024-09-09T22:11:38.236</cp:lastPrinted>
  <dcterms:created xsi:type="dcterms:W3CDTF">2024-09-09T14:11:38Z</dcterms:created>
  <dcterms:modified xsi:type="dcterms:W3CDTF">2024-09-09T14:11:40Z</dcterms:modified>
</cp:coreProperties>
</file>