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24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57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71C13-AAF9-4287-BE08-58DF9517F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4D383-3506-4CD7-9FB0-D8CFDEE31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B914C-DB38-4D65-BF8E-FA2056495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CE7753-4BA6-4AA2-9435-88CB56A1B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97268B-54B4-4576-BA63-20090E9A1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87B2AE-DEF9-48CA-B1CC-6D78C5149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37EE5B-FDEE-459D-9284-EAC577A9C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474CA2-E841-48BB-9643-EDBB69878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E38F11-B848-4B87-91ED-3C6081040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D15B0-F980-46BD-A08A-7C9F3E3E4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9F687-6F97-4C95-862A-1C2D0BCC9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239" r:id="rId2"/>
    <p:sldLayoutId id="2147498240" r:id="rId3"/>
    <p:sldLayoutId id="2147498241" r:id="rId4"/>
    <p:sldLayoutId id="2147498242" r:id="rId5"/>
    <p:sldLayoutId id="2147498243" r:id="rId6"/>
    <p:sldLayoutId id="2147498244" r:id="rId7"/>
    <p:sldLayoutId id="2147498245" r:id="rId8"/>
    <p:sldLayoutId id="2147498246" r:id="rId9"/>
    <p:sldLayoutId id="2147498247" r:id="rId10"/>
    <p:sldLayoutId id="214749824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14" Type="http://schemas.openxmlformats.org/officeDocument/2006/relationships/tags" Target="../tags/tag242.xml" /><Relationship Id="rId15" Type="http://schemas.openxmlformats.org/officeDocument/2006/relationships/tags" Target="../tags/tag243.xml" /><Relationship Id="rId16" Type="http://schemas.openxmlformats.org/officeDocument/2006/relationships/tags" Target="../tags/tag244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01304311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>
            <a:normAutofit fontScale="95556"/>
          </a:bodyPr>
          <a:lstStyle/>
          <a:p>
            <a:r>
              <a:rPr lang="zh-CN" altLang="en-US"/>
              <a:t>2023年IT业务主管年度总结及下一年展望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2023年工作总结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对行业的理解和洞察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下一年工作展望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团队建设和人才培养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个人成长与提升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总结与致谢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完成项目及成绩</a:t>
            </a:r>
            <a:endParaRPr lang="zh-CN" altLang="en-US"/>
          </a:p>
        </p:txBody>
      </p:sp>
      <p:sp>
        <p:nvSpPr>
          <p:cNvPr id="104885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成功完成项目A，实现收入增长20%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完成项目B，提高客户满意度30%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完成项目C，降低运营成本15%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完成项目D，提高团队协作效率25%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遇到的问题及解决方案</a:t>
            </a:r>
            <a:endParaRPr lang="zh-CN" altLang="en-US"/>
          </a:p>
        </p:txBody>
      </p:sp>
      <p:sp>
        <p:nvSpPr>
          <p:cNvPr id="1048894" name="平行四边形 11"/>
          <p:cNvSpPr/>
          <p:nvPr>
            <p:custDataLst>
              <p:tags r:id="rId2"/>
            </p:custDataLst>
          </p:nvPr>
        </p:nvSpPr>
        <p:spPr>
          <a:xfrm>
            <a:off x="3212118" y="5698110"/>
            <a:ext cx="2879466" cy="10730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96" name="标题"/>
          <p:cNvSpPr txBox="1"/>
          <p:nvPr>
            <p:custDataLst>
              <p:tags r:id="rId3"/>
            </p:custDataLst>
          </p:nvPr>
        </p:nvSpPr>
        <p:spPr>
          <a:xfrm>
            <a:off x="3436721" y="5429343"/>
            <a:ext cx="5552625" cy="3576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1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问题：预算超支 解决方案：加强预算管理，优化成本控制</a:t>
            </a:r>
            <a:endParaRPr lang="zh-CN" altLang="en-US" sz="11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98" name="正文"/>
          <p:cNvSpPr txBox="1"/>
          <p:nvPr>
            <p:custDataLst>
              <p:tags r:id="rId4"/>
            </p:custDataLst>
          </p:nvPr>
        </p:nvSpPr>
        <p:spPr>
          <a:xfrm>
            <a:off x="3436090" y="5820506"/>
            <a:ext cx="5552625" cy="3576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解决方案：加强预算管理，优化成本控制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0" name="平行四边形 31"/>
          <p:cNvSpPr/>
          <p:nvPr>
            <p:custDataLst>
              <p:tags r:id="rId5"/>
            </p:custDataLst>
          </p:nvPr>
        </p:nvSpPr>
        <p:spPr>
          <a:xfrm>
            <a:off x="3203285" y="1630643"/>
            <a:ext cx="2879466" cy="10730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02" name="标题"/>
          <p:cNvSpPr txBox="1"/>
          <p:nvPr>
            <p:custDataLst>
              <p:tags r:id="rId6"/>
            </p:custDataLst>
          </p:nvPr>
        </p:nvSpPr>
        <p:spPr>
          <a:xfrm>
            <a:off x="3427888" y="1364400"/>
            <a:ext cx="5552625" cy="3576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问题：团队协作效率低下 解决方案：加强团队沟通，提高团队协作能力</a:t>
            </a:r>
            <a:endParaRPr lang="zh-CN" altLang="en-US" sz="16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04" name="正文"/>
          <p:cNvSpPr txBox="1"/>
          <p:nvPr>
            <p:custDataLst>
              <p:tags r:id="rId7"/>
            </p:custDataLst>
          </p:nvPr>
        </p:nvSpPr>
        <p:spPr>
          <a:xfrm>
            <a:off x="3427258" y="1754932"/>
            <a:ext cx="5552625" cy="3576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解决方案：加强团队沟通，提高团队协作能力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平行四边形 32"/>
          <p:cNvSpPr/>
          <p:nvPr>
            <p:custDataLst>
              <p:tags r:id="rId8"/>
            </p:custDataLst>
          </p:nvPr>
        </p:nvSpPr>
        <p:spPr>
          <a:xfrm>
            <a:off x="3212118" y="2444515"/>
            <a:ext cx="2879466" cy="10730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08" name="标题"/>
          <p:cNvSpPr txBox="1"/>
          <p:nvPr>
            <p:custDataLst>
              <p:tags r:id="rId9"/>
            </p:custDataLst>
          </p:nvPr>
        </p:nvSpPr>
        <p:spPr>
          <a:xfrm>
            <a:off x="3436721" y="2177010"/>
            <a:ext cx="5552625" cy="3576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问题：项目进度延误 解决方案：优化项目管理流程，加强项目进度监控</a:t>
            </a:r>
            <a:endParaRPr lang="zh-CN" altLang="en-US" sz="16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10" name="正文"/>
          <p:cNvSpPr txBox="1"/>
          <p:nvPr>
            <p:custDataLst>
              <p:tags r:id="rId10"/>
            </p:custDataLst>
          </p:nvPr>
        </p:nvSpPr>
        <p:spPr>
          <a:xfrm>
            <a:off x="3436090" y="2568173"/>
            <a:ext cx="5552625" cy="3576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解决方案：优化项目管理流程，加强项目进度监控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平行四边形 33"/>
          <p:cNvSpPr/>
          <p:nvPr>
            <p:custDataLst>
              <p:tags r:id="rId11"/>
            </p:custDataLst>
          </p:nvPr>
        </p:nvSpPr>
        <p:spPr>
          <a:xfrm>
            <a:off x="3212118" y="3257756"/>
            <a:ext cx="2879466" cy="10730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4" name="标题"/>
          <p:cNvSpPr txBox="1"/>
          <p:nvPr>
            <p:custDataLst>
              <p:tags r:id="rId12"/>
            </p:custDataLst>
          </p:nvPr>
        </p:nvSpPr>
        <p:spPr>
          <a:xfrm>
            <a:off x="3436721" y="2990251"/>
            <a:ext cx="5552625" cy="3576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问题：技术难题 解决方案：加强技术培训，提高团队技术水平</a:t>
            </a:r>
            <a:endParaRPr lang="zh-CN" altLang="en-US" sz="16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16" name="正文"/>
          <p:cNvSpPr txBox="1"/>
          <p:nvPr>
            <p:custDataLst>
              <p:tags r:id="rId13"/>
            </p:custDataLst>
          </p:nvPr>
        </p:nvSpPr>
        <p:spPr>
          <a:xfrm>
            <a:off x="3436090" y="3381414"/>
            <a:ext cx="5552625" cy="3576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解决方案：加强技术培训，提高团队技术水平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平行四边形 34"/>
          <p:cNvSpPr/>
          <p:nvPr>
            <p:custDataLst>
              <p:tags r:id="rId14"/>
            </p:custDataLst>
          </p:nvPr>
        </p:nvSpPr>
        <p:spPr>
          <a:xfrm>
            <a:off x="3212118" y="4070997"/>
            <a:ext cx="2879466" cy="10730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20" name="标题"/>
          <p:cNvSpPr txBox="1"/>
          <p:nvPr>
            <p:custDataLst>
              <p:tags r:id="rId15"/>
            </p:custDataLst>
          </p:nvPr>
        </p:nvSpPr>
        <p:spPr>
          <a:xfrm>
            <a:off x="3436721" y="3803492"/>
            <a:ext cx="5552625" cy="3576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问题：市场竞争激烈 解决方案：加强市场调研，提高产品竞争力</a:t>
            </a:r>
            <a:endParaRPr lang="zh-CN" altLang="en-US" sz="16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22" name="正文"/>
          <p:cNvSpPr txBox="1"/>
          <p:nvPr>
            <p:custDataLst>
              <p:tags r:id="rId16"/>
            </p:custDataLst>
          </p:nvPr>
        </p:nvSpPr>
        <p:spPr>
          <a:xfrm>
            <a:off x="3436090" y="4194655"/>
            <a:ext cx="5552625" cy="3576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解决方案：加强市场调研，提高产品竞争力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平行四边形 35"/>
          <p:cNvSpPr/>
          <p:nvPr>
            <p:custDataLst>
              <p:tags r:id="rId17"/>
            </p:custDataLst>
          </p:nvPr>
        </p:nvSpPr>
        <p:spPr>
          <a:xfrm>
            <a:off x="3212118" y="4884869"/>
            <a:ext cx="2879466" cy="10730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26" name="标题"/>
          <p:cNvSpPr txBox="1"/>
          <p:nvPr>
            <p:custDataLst>
              <p:tags r:id="rId18"/>
            </p:custDataLst>
          </p:nvPr>
        </p:nvSpPr>
        <p:spPr>
          <a:xfrm>
            <a:off x="3436721" y="4616733"/>
            <a:ext cx="5552625" cy="3576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问题：客户满意度下降 解决方案：加强客户服务，提高客户满意度</a:t>
            </a:r>
            <a:endParaRPr lang="zh-CN" altLang="en-US" sz="16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28" name="正文"/>
          <p:cNvSpPr txBox="1"/>
          <p:nvPr>
            <p:custDataLst>
              <p:tags r:id="rId19"/>
            </p:custDataLst>
          </p:nvPr>
        </p:nvSpPr>
        <p:spPr>
          <a:xfrm>
            <a:off x="3436090" y="5007265"/>
            <a:ext cx="5552625" cy="3576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解决方案：加强客户服务，提高客户满意度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自我评估/反思</a:t>
            </a:r>
            <a:endParaRPr lang="zh-CN" altLang="en-US"/>
          </a:p>
        </p:txBody>
      </p:sp>
      <p:sp>
        <p:nvSpPr>
          <p:cNvPr id="104896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工作成绩：完成年度目标，取得显著成果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工作不足：存在一些不足和问题，需要改进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自我提升：不断学习，提高自身能力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团队协作：加强团队协作，提高工作效率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团队表现</a:t>
            </a:r>
            <a:endParaRPr lang="zh-CN" altLang="en-US"/>
          </a:p>
        </p:txBody>
      </p:sp>
      <p:sp>
        <p:nvSpPr>
          <p:cNvPr id="104902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创新能力：团队成员具有较强的创新能力，能够提出新的解决方案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团队氛围：团队成员之间关系融洽，能够共同面对挑战和困难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团队协作：团队成员之间相互支持，共同完成任务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工作效率：团队成员工作效率高，能够按时完成任务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对行业的理解和洞察</a:t>
            </a:r>
            <a:endParaRPr lang="zh-CN" altLang="en-US"/>
          </a:p>
        </p:txBody>
      </p:sp>
      <p:sp>
        <p:nvSpPr>
          <p:cNvPr id="104908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行业趋势分析</a:t>
            </a:r>
            <a:endParaRPr lang="zh-CN" altLang="en-US"/>
          </a:p>
        </p:txBody>
      </p:sp>
      <p:sp>
        <p:nvSpPr>
          <p:cNvPr id="104910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数字化转型：企业加速数字化转型，提高效率和竞争力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云计算：云计算成为IT行业的主流趋势，企业纷纷上云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网络安全：随着数字化程度的提高，网络安全问题日益突出，成为企业关注的重点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人工智能：AI技术在IT行业中的应用越来越广泛，如语音识别、图像识别等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竞争对手分析</a:t>
            </a:r>
            <a:endParaRPr lang="zh-CN" altLang="en-US"/>
          </a:p>
        </p:txBody>
      </p:sp>
      <p:sp>
        <p:nvSpPr>
          <p:cNvPr id="104917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8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竞争对手：主要竞争对手及其市场份额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8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竞争策略：竞争对手的主要竞争策略和优势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9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市场趋势：行业市场发展趋势和竞争对手的应对策略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9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应对措施：针对竞争对手的策略和应对措施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用户需求变化</a:t>
            </a:r>
            <a:endParaRPr lang="zh-CN" altLang="en-US"/>
          </a:p>
        </p:txBody>
      </p:sp>
      <p:sp>
        <p:nvSpPr>
          <p:cNvPr id="104923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安全性需求：用户越来越关注产品的安全性和隐私保护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数字化趋势：用户越来越倾向于使用数字化产品和服务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个性化需求：用户希望产品能够满足他们的个性化需求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便捷性需求：用户希望产品能够更加便捷易用，提高工作效率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市场机会与挑战</a:t>
            </a:r>
            <a:endParaRPr lang="zh-CN" altLang="en-US"/>
          </a:p>
        </p:txBody>
      </p:sp>
      <p:sp>
        <p:nvSpPr>
          <p:cNvPr id="104930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云计算、大数据、人工智能等技术的发展为IT行业带来了巨大的市场机会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5G技术的普及将加速IT行业的发展，带来更多的市场机会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市场竞争激烈，需要不断创新和优化产品与服务，以应对挑战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网络安全问题日益严重，需要加强信息安全防护，应对挑战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下一年工作展望</a:t>
            </a:r>
            <a:endParaRPr lang="zh-CN" altLang="en-US"/>
          </a:p>
        </p:txBody>
      </p:sp>
      <p:sp>
        <p:nvSpPr>
          <p:cNvPr id="104936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目标设定</a:t>
            </a:r>
            <a:endParaRPr lang="zh-CN" altLang="en-US"/>
          </a:p>
        </p:txBody>
      </p:sp>
      <p:sp>
        <p:nvSpPr>
          <p:cNvPr id="104938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提升团队协作能力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9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提高工作效率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9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加强客户关系管理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0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拓展业务领域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计划实施的策略和步骤</a:t>
            </a:r>
            <a:endParaRPr lang="zh-CN" altLang="en-US"/>
          </a:p>
        </p:txBody>
      </p:sp>
      <p:sp>
        <p:nvSpPr>
          <p:cNvPr id="1049442" name="圆角矩形 3"/>
          <p:cNvSpPr/>
          <p:nvPr>
            <p:custDataLst>
              <p:tags r:id="rId2"/>
            </p:custDataLst>
          </p:nvPr>
        </p:nvSpPr>
        <p:spPr>
          <a:xfrm rot="16200000">
            <a:off x="5702418" y="-2489057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圆角矩形 4"/>
          <p:cNvSpPr/>
          <p:nvPr>
            <p:custDataLst>
              <p:tags r:id="rId3"/>
            </p:custDataLst>
          </p:nvPr>
        </p:nvSpPr>
        <p:spPr>
          <a:xfrm rot="16200000">
            <a:off x="514912" y="2699097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6" name="圆角矩形 5"/>
          <p:cNvSpPr/>
          <p:nvPr>
            <p:custDataLst>
              <p:tags r:id="rId4"/>
            </p:custDataLst>
          </p:nvPr>
        </p:nvSpPr>
        <p:spPr>
          <a:xfrm rot="16200000">
            <a:off x="5702418" y="-3491314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圆角矩形 6"/>
          <p:cNvSpPr/>
          <p:nvPr>
            <p:custDataLst>
              <p:tags r:id="rId5"/>
            </p:custDataLst>
          </p:nvPr>
        </p:nvSpPr>
        <p:spPr>
          <a:xfrm rot="16200000">
            <a:off x="514912" y="1696192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50" name="圆角矩形 11"/>
          <p:cNvSpPr/>
          <p:nvPr>
            <p:custDataLst>
              <p:tags r:id="rId6"/>
            </p:custDataLst>
          </p:nvPr>
        </p:nvSpPr>
        <p:spPr>
          <a:xfrm rot="16200000">
            <a:off x="5702418" y="-483895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圆角矩形 12"/>
          <p:cNvSpPr/>
          <p:nvPr>
            <p:custDataLst>
              <p:tags r:id="rId7"/>
            </p:custDataLst>
          </p:nvPr>
        </p:nvSpPr>
        <p:spPr>
          <a:xfrm rot="16200000">
            <a:off x="514912" y="4704259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4" name="圆角矩形 9"/>
          <p:cNvSpPr/>
          <p:nvPr>
            <p:custDataLst>
              <p:tags r:id="rId8"/>
            </p:custDataLst>
          </p:nvPr>
        </p:nvSpPr>
        <p:spPr>
          <a:xfrm rot="16200000">
            <a:off x="5702418" y="-1486152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圆角矩形 10"/>
          <p:cNvSpPr/>
          <p:nvPr>
            <p:custDataLst>
              <p:tags r:id="rId9"/>
            </p:custDataLst>
          </p:nvPr>
        </p:nvSpPr>
        <p:spPr>
          <a:xfrm rot="16200000">
            <a:off x="514912" y="3701354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58" name="圆角矩形 7"/>
          <p:cNvSpPr/>
          <p:nvPr>
            <p:custDataLst>
              <p:tags r:id="rId10"/>
            </p:custDataLst>
          </p:nvPr>
        </p:nvSpPr>
        <p:spPr>
          <a:xfrm rot="16200000">
            <a:off x="5702418" y="517714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圆角矩形 8"/>
          <p:cNvSpPr/>
          <p:nvPr>
            <p:custDataLst>
              <p:tags r:id="rId11"/>
            </p:custDataLst>
          </p:nvPr>
        </p:nvSpPr>
        <p:spPr>
          <a:xfrm rot="16200000">
            <a:off x="514912" y="5705868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2" name="文本框 14"/>
          <p:cNvSpPr txBox="1"/>
          <p:nvPr>
            <p:custDataLst>
              <p:tags r:id="rId12"/>
            </p:custDataLst>
          </p:nvPr>
        </p:nvSpPr>
        <p:spPr>
          <a:xfrm>
            <a:off x="1280048" y="5383228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总结反馈：定期总结工作进展，收集反馈意见，不断优化计划和实施步骤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64" name="文本框 15"/>
          <p:cNvSpPr txBox="1"/>
          <p:nvPr>
            <p:custDataLst>
              <p:tags r:id="rId13"/>
            </p:custDataLst>
          </p:nvPr>
        </p:nvSpPr>
        <p:spPr>
          <a:xfrm>
            <a:off x="1280696" y="3377418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制定计划：根据目标和现状，制定具体的工作计划，包括时间表、任务分配等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66" name="文本框 16"/>
          <p:cNvSpPr txBox="1"/>
          <p:nvPr>
            <p:custDataLst>
              <p:tags r:id="rId14"/>
            </p:custDataLst>
          </p:nvPr>
        </p:nvSpPr>
        <p:spPr>
          <a:xfrm>
            <a:off x="1280048" y="4380971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实施计划：按照计划进行实施，定期检查进度和效果，及时调整计划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68" name="文本框 17"/>
          <p:cNvSpPr txBox="1"/>
          <p:nvPr>
            <p:custDataLst>
              <p:tags r:id="rId15"/>
            </p:custDataLst>
          </p:nvPr>
        </p:nvSpPr>
        <p:spPr>
          <a:xfrm>
            <a:off x="1280696" y="1372256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确定目标：明确下一年的工作目标，如提高业务量、提升客户满意度等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70" name="文本框 18"/>
          <p:cNvSpPr txBox="1"/>
          <p:nvPr>
            <p:custDataLst>
              <p:tags r:id="rId16"/>
            </p:custDataLst>
          </p:nvPr>
        </p:nvSpPr>
        <p:spPr>
          <a:xfrm>
            <a:off x="1280048" y="2375809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分析现状：分析当前业务情况，找出存在的问题和挑战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需要改进和提升的方面</a:t>
            </a:r>
            <a:endParaRPr lang="zh-CN" altLang="en-US"/>
          </a:p>
        </p:txBody>
      </p:sp>
      <p:sp>
        <p:nvSpPr>
          <p:cNvPr id="104950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0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提高团队协作能力，加强沟通和协调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1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提升项目管理能力，优化项目流程和效率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1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2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加强技术研发和创新，提高市场竞争力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2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提高客户满意度，加强客户关系管理和维护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https://d.book118.com/625013043114011034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6*l_h_i*1_6_1"/>
  <p:tag name="KSO_WM_UNIT_INDEX" val="1_6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6*l_h_f*1_6_1"/>
  <p:tag name="KSO_WM_UNIT_INDEX" val="1_6_1"/>
  <p:tag name="KSO_WM_UNIT_LAYERLEVEL" val="1_1_1"/>
  <p:tag name="KSO_WM_UNIT_NOCLEAR" val="0"/>
  <p:tag name="KSO_WM_UNIT_PRESET_TEXT" val="单击此处输入你的项正文，文字是您思想的提炼，请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6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6*l_h_f*1_1_1"/>
  <p:tag name="KSO_WM_UNIT_INDEX" val="1_1_1"/>
  <p:tag name="KSO_WM_UNIT_LAYERLEVEL" val="1_1_1"/>
  <p:tag name="KSO_WM_UNIT_NOCLEAR" val="0"/>
  <p:tag name="KSO_WM_UNIT_PRESET_TEXT" val="单击此处输入你的项正文，文字是您思想的提炼，请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6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6*l_h_f*1_2_1"/>
  <p:tag name="KSO_WM_UNIT_INDEX" val="1_2_1"/>
  <p:tag name="KSO_WM_UNIT_LAYERLEVEL" val="1_1_1"/>
  <p:tag name="KSO_WM_UNIT_NOCLEAR" val="0"/>
  <p:tag name="KSO_WM_UNIT_PRESET_TEXT" val="单击此处输入你的项正文，文字是您思想的提炼，请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6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6*l_h_f*1_3_1"/>
  <p:tag name="KSO_WM_UNIT_INDEX" val="1_3_1"/>
  <p:tag name="KSO_WM_UNIT_LAYERLEVEL" val="1_1_1"/>
  <p:tag name="KSO_WM_UNIT_NOCLEAR" val="0"/>
  <p:tag name="KSO_WM_UNIT_PRESET_TEXT" val="单击此处输入你的项正文，文字是您思想的提炼，请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6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6*l_h_f*1_4_1"/>
  <p:tag name="KSO_WM_UNIT_INDEX" val="1_4_1"/>
  <p:tag name="KSO_WM_UNIT_LAYERLEVEL" val="1_1_1"/>
  <p:tag name="KSO_WM_UNIT_NOCLEAR" val="0"/>
  <p:tag name="KSO_WM_UNIT_PRESET_TEXT" val="单击此处输入你的项正文，文字是您思想的提炼，请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6*l_h_i*1_5_1"/>
  <p:tag name="KSO_WM_UNIT_INDEX" val="1_5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6*l_h_f*1_5_1"/>
  <p:tag name="KSO_WM_UNIT_INDEX" val="1_5_1"/>
  <p:tag name="KSO_WM_UNIT_LAYERLEVEL" val="1_1_1"/>
  <p:tag name="KSO_WM_UNIT_NOCLEAR" val="0"/>
  <p:tag name="KSO_WM_UNIT_PRESET_TEXT" val="单击此处输入你的项正文，文字是您思想的提炼，请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Calibri Light</vt:lpstr>
      <vt:lpstr>Wingdings</vt:lpstr>
      <vt:lpstr>宋体</vt:lpstr>
      <vt:lpstr>Office Theme</vt:lpstr>
      <vt:lpstr>2023年IT业务主管年度总结及下一年展望</vt:lpstr>
      <vt:lpstr>目录</vt:lpstr>
      <vt:lpstr>2023年工作总结</vt:lpstr>
      <vt:lpstr>完成项目及成绩</vt:lpstr>
      <vt:lpstr>遇到的问题及解决方案</vt:lpstr>
      <vt:lpstr>自我评估/反思</vt:lpstr>
      <vt:lpstr>团队表现</vt:lpstr>
      <vt:lpstr>对行业的理解和洞察</vt:lpstr>
      <vt:lpstr>行业趋势分析</vt:lpstr>
      <vt:lpstr>竞争对手分析</vt:lpstr>
      <vt:lpstr>用户需求变化</vt:lpstr>
      <vt:lpstr>市场机会与挑战</vt:lpstr>
      <vt:lpstr>下一年工作展望</vt:lpstr>
      <vt:lpstr>目标设定</vt:lpstr>
      <vt:lpstr>计划实施的策略和步骤</vt:lpstr>
      <vt:lpstr>需要改进和提升的方面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2024-08-29T19:13:56.045</cp:lastPrinted>
  <dcterms:created xsi:type="dcterms:W3CDTF">2024-08-29T11:13:56Z</dcterms:created>
  <dcterms:modified xsi:type="dcterms:W3CDTF">2024-08-29T11:13:58Z</dcterms:modified>
</cp:coreProperties>
</file>