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B5D4D7-89CF-466A-881A-849ECFF16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950E51-71E2-4B25-9A29-DC0774941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7B92E3-B2EA-4213-9E90-58466C3CC2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8B5BCA-064F-4B98-9277-7201ED0AF1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45A288-257F-4646-AC1B-22B8B9B2B8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CE4590-AEFE-4F7A-B332-521D13EA2BD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7EF53C-4750-4D63-BFC4-0D01965D91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4E4E62-23EA-4181-B871-4ECE77439E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570680-5218-497F-A749-192B0941D0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56162C-4EA1-46F5-88BE-69F721F2B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5791EB-1127-4508-AB03-6F692805C0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02103032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solidFill>
                <a:latin typeface="Microsoft Yahei"/>
                <a:ea typeface="Microsoft Yahei"/>
                <a:cs typeface="Microsoft Yahei"/>
              </a:rPr>
              <a:t>2024年宿舍管理行业的消费升级与需求变化</a:t>
            </a:r>
            <a:endParaRPr lang="en-US" sz="1100"/>
          </a:p>
        </p:txBody>
      </p:sp>
      <p:sp>
        <p:nvSpPr>
          <p:cNvPr id="5" name="AutoShape 5"/>
          <p:cNvSpPr/>
          <p:nvPr/>
        </p:nvSpPr>
        <p:spPr>
          <a:xfrm>
            <a:off x="5838648" y="4167778"/>
            <a:ext cx="2333375"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solidFill>
                <a:latin typeface="Microsoft Yahei"/>
                <a:ea typeface="Microsoft Yahei"/>
                <a:cs typeface="Microsoft Yahei"/>
              </a:rPr>
              <a:t>2023-12-28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1416406" y="2921955"/>
              <a:ext cx="2531669" cy="859536"/>
            </a:xfrm>
            <a:prstGeom prst="rect">
              <a:avLst/>
            </a:prstGeom>
          </p:spPr>
          <p:txBody>
            <a:bodyPr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solidFill>
                <a:latin typeface="Microsoft Yahei"/>
                <a:ea typeface="Microsoft Yahei"/>
                <a:cs typeface="Microsoft Yahei"/>
              </a:rPr>
              <a:t>宿舍管理行业现状及发展趋势</a:t>
            </a:r>
            <a:endParaRPr lang="en-US" sz="1100"/>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消费升级背景下宿舍管理需求变化</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宿舍管理行业创新举措与实践案例</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面临的挑战及应对策略</a:t>
            </a:r>
          </a:p>
          <a:p>
            <a:pPr marL="203200" lvl="0" indent="-203200">
              <a:lnSpc>
                <a:spcPct val="150000"/>
              </a:lnSpc>
              <a:spcBef>
                <a:spcPts val="450"/>
              </a:spcBef>
              <a:buFont typeface="Arial"/>
              <a:buChar char="•"/>
            </a:pPr>
            <a:r>
              <a:rPr lang="en-US" sz="2400" b="1">
                <a:solidFill>
                  <a:srgbClr val="2C3F55"/>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宿舍管理行业现状及发展趋势</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2127391" y="2241399"/>
            <a:ext cx="8135183" cy="1244966"/>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solidFill>
                <a:latin typeface="Microsoft Yahei"/>
                <a:ea typeface="Microsoft Yahei"/>
                <a:cs typeface="Microsoft Yahei"/>
              </a:rPr>
              <a:t>宿舍管理行业规模不断扩大，涉及的学生和职工数量逐年增加，市场规模已达数十亿人民币。</a:t>
            </a:r>
            <a:endParaRPr lang="en-US" sz="1100"/>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solidFill>
                <a:latin typeface="Microsoft Yahei"/>
                <a:ea typeface="Microsoft Yahei"/>
                <a:cs typeface="Microsoft Yahei"/>
              </a:rPr>
              <a:t>随着高校扩招和企事业单位规模扩大，宿舍管理行业增长速度加快，预计未来几年将保持10%以上的年均增长率。</a:t>
            </a:r>
            <a:endParaRPr lang="en-US" sz="1100"/>
          </a:p>
          <a:p>
            <a:endParaRPr lang="en-US" sz="1500">
              <a:solidFill>
                <a:srgbClr val="FFFFFF"/>
              </a:solidFill>
              <a:latin typeface="Microsoft Yahei"/>
              <a:ea typeface="Microsoft Yahei"/>
              <a:cs typeface="Microsoft Yahei"/>
            </a:endParaRPr>
          </a:p>
          <a:p>
            <a:pPr>
              <a:lnSpc>
                <a:spcPct val="150000"/>
              </a:lnSpc>
              <a:spcBef>
                <a:spcPts val="375"/>
              </a:spcBef>
            </a:pPr>
            <a:endParaRPr lang="en-US" sz="1500">
              <a:solidFill>
                <a:srgbClr val="FFFFFF"/>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行业规模</a:t>
            </a:r>
            <a:endParaRPr lang="en-US" sz="1100"/>
          </a:p>
        </p:txBody>
      </p:sp>
      <p:sp>
        <p:nvSpPr>
          <p:cNvPr id="7" name="AutoShape 7"/>
          <p:cNvSpPr/>
          <p:nvPr/>
        </p:nvSpPr>
        <p:spPr>
          <a:xfrm>
            <a:off x="2127391" y="3718013"/>
            <a:ext cx="4740456"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solidFill>
                <a:latin typeface="Microsoft Yahei"/>
                <a:ea typeface="Microsoft Yahei"/>
                <a:cs typeface="Microsoft Yahei"/>
              </a:rPr>
              <a:t>增长速度</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行业规模与增长速度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竞争格局与主要参与者</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竞争格局</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当前宿舍管理行业呈现多元化竞争格局，包括学校自营、物业公司托管、专业宿舍管理公司等多种模式。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主要参与者</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主要参与者包括高校后勤部门、物业公司、专业宿舍管理公司等，其中专业宿舍管理公司市场份额逐年提升。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996051" y="2418153"/>
            <a:ext cx="4102999" cy="2920344"/>
          </a:xfrm>
          <a:prstGeom prst="frame">
            <a:avLst>
              <a:gd name="adj1" fmla="val 1535"/>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srcRect t="2795" b="2795"/>
          <a:stretch>
            <a:fillRect/>
          </a:stretch>
        </p:blipFill>
        <p:spPr>
          <a:xfrm>
            <a:off x="1204668" y="1898647"/>
            <a:ext cx="4472212" cy="2920343"/>
          </a:xfrm>
          <a:prstGeom prst="rect">
            <a:avLst/>
          </a:prstGeom>
          <a:effectLst>
            <a:outerShdw blurRad="63500">
              <a:srgbClr val="000000">
                <a:alpha val="40000"/>
              </a:srgbClr>
            </a:outerShdw>
          </a:effectLst>
        </p:spPr>
      </p:pic>
      <p:sp>
        <p:nvSpPr>
          <p:cNvPr id="4" name="AutoShape 4"/>
          <p:cNvSpPr/>
          <p:nvPr/>
        </p:nvSpPr>
        <p:spPr>
          <a:xfrm>
            <a:off x="8529912" y="2090440"/>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8555446" y="2167006"/>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8529912" y="404833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TextBox 7"/>
          <p:cNvSpPr txBox="1"/>
          <p:nvPr/>
        </p:nvSpPr>
        <p:spPr>
          <a:xfrm>
            <a:off x="8531634" y="4134414"/>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8" name="AutoShape 8"/>
          <p:cNvSpPr/>
          <p:nvPr/>
        </p:nvSpPr>
        <p:spPr>
          <a:xfrm>
            <a:off x="6612352" y="253199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政策因素</a:t>
            </a:r>
            <a:endParaRPr lang="en-US" sz="1100"/>
          </a:p>
        </p:txBody>
      </p:sp>
      <p:sp>
        <p:nvSpPr>
          <p:cNvPr id="9" name="AutoShape 9"/>
          <p:cNvSpPr/>
          <p:nvPr/>
        </p:nvSpPr>
        <p:spPr>
          <a:xfrm>
            <a:off x="6612352" y="2883800"/>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政府对高校后勤社会化改革和物业管理行业的政策扶持，为宿舍管理行业的发展提供了有力保障。</a:t>
            </a:r>
            <a:endParaRPr lang="en-US" sz="1100"/>
          </a:p>
        </p:txBody>
      </p:sp>
      <p:sp>
        <p:nvSpPr>
          <p:cNvPr id="10" name="AutoShape 10"/>
          <p:cNvSpPr/>
          <p:nvPr/>
        </p:nvSpPr>
        <p:spPr>
          <a:xfrm>
            <a:off x="6612352" y="4489877"/>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法规因素</a:t>
            </a:r>
            <a:endParaRPr lang="en-US" sz="1100"/>
          </a:p>
        </p:txBody>
      </p:sp>
      <p:sp>
        <p:nvSpPr>
          <p:cNvPr id="11" name="AutoShape 11"/>
          <p:cNvSpPr/>
          <p:nvPr/>
        </p:nvSpPr>
        <p:spPr>
          <a:xfrm>
            <a:off x="6612352" y="4841681"/>
            <a:ext cx="4276714" cy="968645"/>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相关法规不断完善，对宿舍管理行业的服务标准、安全管理等方面提出了更高要求。</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227369" y="2345863"/>
            <a:ext cx="2194560" cy="3169920"/>
            <a:chOff x="1227369" y="2345863"/>
            <a:chExt cx="2194560" cy="3169920"/>
          </a:xfrm>
        </p:grpSpPr>
        <p:sp>
          <p:nvSpPr>
            <p:cNvPr id="3" name="AutoShape 3"/>
            <p:cNvSpPr/>
            <p:nvPr/>
          </p:nvSpPr>
          <p:spPr>
            <a:xfrm>
              <a:off x="1227369" y="2345863"/>
              <a:ext cx="2194560" cy="3169920"/>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4" name="Group 4"/>
          <p:cNvGrpSpPr/>
          <p:nvPr/>
        </p:nvGrpSpPr>
        <p:grpSpPr>
          <a:xfrm>
            <a:off x="1901952" y="1923166"/>
            <a:ext cx="845393" cy="845393"/>
            <a:chOff x="1901952" y="1923166"/>
            <a:chExt cx="845393" cy="845393"/>
          </a:xfrm>
        </p:grpSpPr>
        <p:sp>
          <p:nvSpPr>
            <p:cNvPr id="5" name="AutoShape 5"/>
            <p:cNvSpPr/>
            <p:nvPr/>
          </p:nvSpPr>
          <p:spPr>
            <a:xfrm>
              <a:off x="1901952" y="1923166"/>
              <a:ext cx="845393" cy="84539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3743676" y="2345863"/>
            <a:ext cx="2194560" cy="3169920"/>
            <a:chOff x="3743676" y="2345863"/>
            <a:chExt cx="2194560" cy="3169920"/>
          </a:xfrm>
        </p:grpSpPr>
        <p:sp>
          <p:nvSpPr>
            <p:cNvPr id="7" name="AutoShape 7"/>
            <p:cNvSpPr/>
            <p:nvPr/>
          </p:nvSpPr>
          <p:spPr>
            <a:xfrm>
              <a:off x="3743676" y="2345863"/>
              <a:ext cx="2194560" cy="3169920"/>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4418259" y="1923166"/>
            <a:ext cx="845393" cy="845393"/>
            <a:chOff x="4418259" y="1923166"/>
            <a:chExt cx="845393" cy="845393"/>
          </a:xfrm>
        </p:grpSpPr>
        <p:sp>
          <p:nvSpPr>
            <p:cNvPr id="9" name="AutoShape 9"/>
            <p:cNvSpPr/>
            <p:nvPr/>
          </p:nvSpPr>
          <p:spPr>
            <a:xfrm>
              <a:off x="4418259" y="1923166"/>
              <a:ext cx="845393" cy="84539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6259860" y="2345863"/>
            <a:ext cx="2194560" cy="3169920"/>
            <a:chOff x="6259860" y="2345863"/>
            <a:chExt cx="2194560" cy="3169920"/>
          </a:xfrm>
        </p:grpSpPr>
        <p:sp>
          <p:nvSpPr>
            <p:cNvPr id="11" name="AutoShape 11"/>
            <p:cNvSpPr/>
            <p:nvPr/>
          </p:nvSpPr>
          <p:spPr>
            <a:xfrm>
              <a:off x="6259860" y="2345863"/>
              <a:ext cx="2194560" cy="3169920"/>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2" name="Group 12"/>
          <p:cNvGrpSpPr/>
          <p:nvPr/>
        </p:nvGrpSpPr>
        <p:grpSpPr>
          <a:xfrm>
            <a:off x="6934444" y="1923166"/>
            <a:ext cx="845393" cy="845393"/>
            <a:chOff x="6934444" y="1923166"/>
            <a:chExt cx="845393" cy="845393"/>
          </a:xfrm>
        </p:grpSpPr>
        <p:sp>
          <p:nvSpPr>
            <p:cNvPr id="13" name="AutoShape 13"/>
            <p:cNvSpPr/>
            <p:nvPr/>
          </p:nvSpPr>
          <p:spPr>
            <a:xfrm>
              <a:off x="6934444" y="1923166"/>
              <a:ext cx="845393" cy="84539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4" name="Group 14"/>
          <p:cNvGrpSpPr/>
          <p:nvPr/>
        </p:nvGrpSpPr>
        <p:grpSpPr>
          <a:xfrm>
            <a:off x="8776167" y="2345863"/>
            <a:ext cx="2194560" cy="3169920"/>
            <a:chOff x="8776167" y="2345863"/>
            <a:chExt cx="2194560" cy="3169920"/>
          </a:xfrm>
        </p:grpSpPr>
        <p:sp>
          <p:nvSpPr>
            <p:cNvPr id="15" name="AutoShape 15"/>
            <p:cNvSpPr/>
            <p:nvPr/>
          </p:nvSpPr>
          <p:spPr>
            <a:xfrm>
              <a:off x="8776167" y="2345863"/>
              <a:ext cx="2194560" cy="3169920"/>
            </a:xfrm>
            <a:prstGeom prst="rect">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6" name="Group 16"/>
          <p:cNvGrpSpPr/>
          <p:nvPr/>
        </p:nvGrpSpPr>
        <p:grpSpPr>
          <a:xfrm>
            <a:off x="9450750" y="1923166"/>
            <a:ext cx="845393" cy="845393"/>
            <a:chOff x="9450750" y="1923166"/>
            <a:chExt cx="845393" cy="845393"/>
          </a:xfrm>
        </p:grpSpPr>
        <p:sp>
          <p:nvSpPr>
            <p:cNvPr id="17" name="AutoShape 17"/>
            <p:cNvSpPr/>
            <p:nvPr/>
          </p:nvSpPr>
          <p:spPr>
            <a:xfrm>
              <a:off x="9450750" y="1923166"/>
              <a:ext cx="845393" cy="84539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8" name="AutoShape 18"/>
          <p:cNvSpPr/>
          <p:nvPr/>
        </p:nvSpPr>
        <p:spPr>
          <a:xfrm>
            <a:off x="1229505" y="2889069"/>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智能化发展</a:t>
            </a:r>
            <a:endParaRPr lang="en-US" sz="1100"/>
          </a:p>
        </p:txBody>
      </p:sp>
      <p:sp>
        <p:nvSpPr>
          <p:cNvPr id="19" name="AutoShape 19"/>
          <p:cNvSpPr/>
          <p:nvPr/>
        </p:nvSpPr>
        <p:spPr>
          <a:xfrm>
            <a:off x="1334659" y="3274531"/>
            <a:ext cx="1980224" cy="200391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随着物联网、大数据等技术的应用，宿舍管理将实现智能化升级，提高管理效率和服务水平。</a:t>
            </a:r>
            <a:endParaRPr lang="en-US" sz="1100"/>
          </a:p>
        </p:txBody>
      </p:sp>
      <p:pic>
        <p:nvPicPr>
          <p:cNvPr id="20" name="Picture 20"/>
          <p:cNvPicPr>
            <a:picLocks noChangeAspect="1"/>
          </p:cNvPicPr>
          <p:nvPr/>
        </p:nvPicPr>
        <p:blipFill>
          <a:blip r:embed="rId2"/>
          <a:stretch>
            <a:fillRect/>
          </a:stretch>
        </p:blipFill>
        <p:spPr>
          <a:xfrm>
            <a:off x="2097609" y="2090166"/>
            <a:ext cx="454080" cy="511393"/>
          </a:xfrm>
          <a:prstGeom prst="rect">
            <a:avLst/>
          </a:prstGeom>
        </p:spPr>
      </p:pic>
      <p:pic>
        <p:nvPicPr>
          <p:cNvPr id="21" name="Picture 21"/>
          <p:cNvPicPr>
            <a:picLocks noChangeAspect="1"/>
          </p:cNvPicPr>
          <p:nvPr/>
        </p:nvPicPr>
        <p:blipFill>
          <a:blip r:embed="rId3"/>
          <a:stretch>
            <a:fillRect/>
          </a:stretch>
        </p:blipFill>
        <p:spPr>
          <a:xfrm>
            <a:off x="4542449" y="2130947"/>
            <a:ext cx="631897" cy="492528"/>
          </a:xfrm>
          <a:prstGeom prst="rect">
            <a:avLst/>
          </a:prstGeom>
        </p:spPr>
      </p:pic>
      <p:pic>
        <p:nvPicPr>
          <p:cNvPr id="22" name="Picture 22"/>
          <p:cNvPicPr>
            <a:picLocks noChangeAspect="1"/>
          </p:cNvPicPr>
          <p:nvPr/>
        </p:nvPicPr>
        <p:blipFill>
          <a:blip r:embed="rId4"/>
          <a:stretch>
            <a:fillRect/>
          </a:stretch>
        </p:blipFill>
        <p:spPr>
          <a:xfrm>
            <a:off x="7122968" y="2113811"/>
            <a:ext cx="468345" cy="464103"/>
          </a:xfrm>
          <a:prstGeom prst="rect">
            <a:avLst/>
          </a:prstGeom>
        </p:spPr>
      </p:pic>
      <p:pic>
        <p:nvPicPr>
          <p:cNvPr id="23" name="Picture 23"/>
          <p:cNvPicPr>
            <a:picLocks noChangeAspect="1"/>
          </p:cNvPicPr>
          <p:nvPr/>
        </p:nvPicPr>
        <p:blipFill>
          <a:blip r:embed="rId5"/>
          <a:stretch>
            <a:fillRect/>
          </a:stretch>
        </p:blipFill>
        <p:spPr>
          <a:xfrm>
            <a:off x="9587742" y="2159730"/>
            <a:ext cx="571411" cy="445417"/>
          </a:xfrm>
          <a:prstGeom prst="rect">
            <a:avLst/>
          </a:prstGeom>
        </p:spPr>
      </p:pic>
      <p:sp>
        <p:nvSpPr>
          <p:cNvPr id="24" name="AutoShape 24"/>
          <p:cNvSpPr/>
          <p:nvPr/>
        </p:nvSpPr>
        <p:spPr>
          <a:xfrm>
            <a:off x="3743676" y="2889069"/>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个性化服务</a:t>
            </a:r>
            <a:endParaRPr lang="en-US" sz="1100"/>
          </a:p>
        </p:txBody>
      </p:sp>
      <p:sp>
        <p:nvSpPr>
          <p:cNvPr id="25" name="AutoShape 25"/>
          <p:cNvSpPr/>
          <p:nvPr/>
        </p:nvSpPr>
        <p:spPr>
          <a:xfrm>
            <a:off x="3848829" y="3274531"/>
            <a:ext cx="1980224" cy="200391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学生对宿舍服务的需求日益多样化，个性化服务将成为宿舍管理行业的重要发展方向。</a:t>
            </a:r>
            <a:endParaRPr lang="en-US" sz="1100"/>
          </a:p>
        </p:txBody>
      </p:sp>
      <p:sp>
        <p:nvSpPr>
          <p:cNvPr id="26" name="AutoShape 26"/>
          <p:cNvSpPr/>
          <p:nvPr/>
        </p:nvSpPr>
        <p:spPr>
          <a:xfrm>
            <a:off x="6259860" y="2889069"/>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绿色环保</a:t>
            </a:r>
            <a:endParaRPr lang="en-US" sz="1100"/>
          </a:p>
        </p:txBody>
      </p:sp>
      <p:sp>
        <p:nvSpPr>
          <p:cNvPr id="27" name="AutoShape 27"/>
          <p:cNvSpPr/>
          <p:nvPr/>
        </p:nvSpPr>
        <p:spPr>
          <a:xfrm>
            <a:off x="6365014" y="3274531"/>
            <a:ext cx="1980224" cy="200391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环保意识的提高将推动宿舍管理行业向绿色环保方向发展，如采用环保材料、节能设备等。</a:t>
            </a:r>
            <a:endParaRPr lang="en-US" sz="1100"/>
          </a:p>
        </p:txBody>
      </p:sp>
      <p:sp>
        <p:nvSpPr>
          <p:cNvPr id="28" name="AutoShape 28"/>
          <p:cNvSpPr/>
          <p:nvPr/>
        </p:nvSpPr>
        <p:spPr>
          <a:xfrm>
            <a:off x="8776167" y="2889069"/>
            <a:ext cx="2192423"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solidFill>
                <a:latin typeface="Microsoft Yahei"/>
                <a:ea typeface="Microsoft Yahei"/>
                <a:cs typeface="Microsoft Yahei"/>
              </a:rPr>
              <a:t>社区化建设</a:t>
            </a:r>
            <a:endParaRPr lang="en-US" sz="1100"/>
          </a:p>
        </p:txBody>
      </p:sp>
      <p:sp>
        <p:nvSpPr>
          <p:cNvPr id="29" name="AutoShape 29"/>
          <p:cNvSpPr/>
          <p:nvPr/>
        </p:nvSpPr>
        <p:spPr>
          <a:xfrm>
            <a:off x="8881321" y="3274531"/>
            <a:ext cx="1980224" cy="2003917"/>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以宿舍为单位的社区化建设将逐渐成为趋势，通过打造良好的社区氛围满足学生的社交需求。</a:t>
            </a:r>
            <a:endParaRPr lang="en-US" sz="1100"/>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消费升级背景下宿舍管理需求变化</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888" b="17888"/>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63829" y="1494370"/>
            <a:ext cx="390525"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宿舍硬件设施改善</a:t>
            </a:r>
            <a:endParaRPr lang="en-US" sz="1100"/>
          </a:p>
        </p:txBody>
      </p:sp>
      <p:sp>
        <p:nvSpPr>
          <p:cNvPr id="7" name="AutoShape 7"/>
          <p:cNvSpPr/>
          <p:nvPr/>
        </p:nvSpPr>
        <p:spPr>
          <a:xfrm>
            <a:off x="1306341" y="1734252"/>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学生更加注重宿舍内部的设施条件，如床铺、桌椅、储物柜等的舒适度和实用性，以及空调、热水器等设备的配置情况。</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TextBox 9"/>
          <p:cNvSpPr txBox="1"/>
          <p:nvPr/>
        </p:nvSpPr>
        <p:spPr>
          <a:xfrm>
            <a:off x="763829" y="3198934"/>
            <a:ext cx="41910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公共区域环境优化</a:t>
            </a:r>
            <a:endParaRPr lang="en-US" sz="1100"/>
          </a:p>
        </p:txBody>
      </p:sp>
      <p:sp>
        <p:nvSpPr>
          <p:cNvPr id="11" name="AutoShape 11"/>
          <p:cNvSpPr/>
          <p:nvPr/>
        </p:nvSpPr>
        <p:spPr>
          <a:xfrm>
            <a:off x="1306341" y="348681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学生期望宿舍公共区域如走廊、楼梯间、洗衣房等保持干净整洁，提供舒适的休息和交流空间。</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763829" y="4996400"/>
            <a:ext cx="438150" cy="295275"/>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绿化和美化要求</a:t>
            </a:r>
            <a:endParaRPr lang="en-US" sz="1100"/>
          </a:p>
        </p:txBody>
      </p:sp>
      <p:sp>
        <p:nvSpPr>
          <p:cNvPr id="15" name="AutoShape 15"/>
          <p:cNvSpPr/>
          <p:nvPr/>
        </p:nvSpPr>
        <p:spPr>
          <a:xfrm>
            <a:off x="1306341" y="5222301"/>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学生对于宿舍周边的绿化环境及美化程度有更高要求，希望拥有宜人的居住和学习环境。</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学生对宿舍环境品质要求提升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智能化管理</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1262116" y="1570452"/>
            <a:ext cx="438150" cy="30480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学生希望通过手机APP等智能化手段实现宿舍门禁、水电费缴纳、报修等服务的便捷操作。</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TextBox 21"/>
          <p:cNvSpPr txBox="1"/>
          <p:nvPr/>
        </p:nvSpPr>
        <p:spPr>
          <a:xfrm>
            <a:off x="1272601" y="3332919"/>
            <a:ext cx="416357"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个性化服务</a:t>
            </a:r>
            <a:endParaRPr lang="en-US" sz="1100"/>
          </a:p>
        </p:txBody>
      </p:sp>
      <p:sp>
        <p:nvSpPr>
          <p:cNvPr id="23" name="AutoShape 23"/>
          <p:cNvSpPr/>
          <p:nvPr/>
        </p:nvSpPr>
        <p:spPr>
          <a:xfrm>
            <a:off x="1804696" y="3479774"/>
            <a:ext cx="4276714" cy="1212169"/>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学生对于宿舍管理提出更多个性化需求，如定制化的寝室文化、特色活动等，以满足不同兴趣和爱好的学生群体。</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TextBox 25"/>
          <p:cNvSpPr txBox="1"/>
          <p:nvPr/>
        </p:nvSpPr>
        <p:spPr>
          <a:xfrm>
            <a:off x="1271991" y="5124907"/>
            <a:ext cx="441594" cy="278130"/>
          </a:xfrm>
          <a:prstGeom prst="rect">
            <a:avLst/>
          </a:prstGeom>
        </p:spPr>
        <p:txBody>
          <a:bodyPr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solidFill>
                <a:latin typeface="Microsoft Yahei"/>
                <a:ea typeface="Microsoft Yahei"/>
                <a:cs typeface="Microsoft Yahei"/>
              </a:rPr>
              <a:t>数据分析与优化</a:t>
            </a:r>
            <a:endParaRPr lang="en-US" sz="1100"/>
          </a:p>
        </p:txBody>
      </p:sp>
      <p:sp>
        <p:nvSpPr>
          <p:cNvPr id="27" name="AutoShape 27"/>
          <p:cNvSpPr/>
          <p:nvPr/>
        </p:nvSpPr>
        <p:spPr>
          <a:xfrm>
            <a:off x="1804696" y="5247188"/>
            <a:ext cx="4276714" cy="1199992"/>
          </a:xfrm>
          <a:prstGeom prst="rect">
            <a:avLst/>
          </a:prstGeom>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solidFill>
                <a:latin typeface="Microsoft Yahei"/>
                <a:ea typeface="Microsoft Yahei"/>
                <a:cs typeface="Microsoft Yahei"/>
              </a:rPr>
              <a:t>学生期望宿舍管理部门能够运用大数据技术对宿舍使用情况进行分析，从而提供更加精准、高效的管理服务。</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智能化、个性化服务需求增加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250" b="162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学生更加关注宿舍的安全问题，要求加强门禁管理、监控设施覆盖以及夜间巡逻等措施，确保人身和财产安全。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安全防范措施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学生对于宿舍内部的卫生状况及空气质量给予更多关注，要求定期清洁消毒、保持通风良好，减少疾病传播风险。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健康生活环境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学生期望宿舍管理部门能够提供心理健康咨询和辅导服务，帮助他们缓解压力、解决心理问题。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心理健康支持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安全健康保障措施关注度提高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家长参与宿舍管理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随着消费升级，家长更加关注学生的住宿条件和管理水平，希望参与到宿舍管理的决策和监督过程中来。</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家校沟通平台搭建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学生及家长期望学校能够搭建有效的家校沟通平台，及时发布宿舍管理相关信息和政策，同时收集和处理家长反馈意见，促进家校共育。</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多元化意见反馈渠道</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学生和家长希望学校能够提供多种意见反馈渠道，如线上问卷、电话热线、面对面座谈会等，以便他们随时向学校反映问题和提出建议。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家长参与度及意见反馈渠道拓展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solidFill>
                <a:latin typeface="Microsoft Yahei"/>
                <a:ea typeface="Microsoft Yahei"/>
                <a:cs typeface="Microsoft Yahei"/>
              </a:rPr>
              <a:t>宿舍管理行业创新举措与实践案例</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https://d.book118.com/625021030321011042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2024-09-04T08:00:05.634</cp:lastPrinted>
  <dcterms:created xsi:type="dcterms:W3CDTF">2024-09-04T00:00:05Z</dcterms:created>
  <dcterms:modified xsi:type="dcterms:W3CDTF">2024-09-04T00:00:07Z</dcterms:modified>
</cp:coreProperties>
</file>