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471C3-3E2B-49E5-A2C1-4E6809E00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6EAB9-8E67-49E7-AD81-273208265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03CFC-E478-4358-8382-14211EDA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30B63-4AAD-4645-928D-BC6BA296A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1B4AA8-3A0E-46F9-A3D3-775C8B462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231F0A-DF8F-4BBB-B8B3-663C50A19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477F2-6A9A-4E66-A119-28D2F2A1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16043-9D86-4065-9AAF-2B9241121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406B2-186D-40D4-A57E-BFDD64B7E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1BCE3-5568-4823-AE08-83226A34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99789-AD73-4497-9A23-FAF1C4708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31" Type="http://schemas.openxmlformats.org/officeDocument/2006/relationships/tags" Target="../tags/tag203.xml" /><Relationship Id="rId32" Type="http://schemas.openxmlformats.org/officeDocument/2006/relationships/tags" Target="../tags/tag204.xml" /><Relationship Id="rId33" Type="http://schemas.openxmlformats.org/officeDocument/2006/relationships/tags" Target="../tags/tag205.xml" /><Relationship Id="rId34" Type="http://schemas.openxmlformats.org/officeDocument/2006/relationships/tags" Target="../tags/tag206.xml" /><Relationship Id="rId35" Type="http://schemas.openxmlformats.org/officeDocument/2006/relationships/tags" Target="../tags/tag207.xml" /><Relationship Id="rId36" Type="http://schemas.openxmlformats.org/officeDocument/2006/relationships/tags" Target="../tags/tag208.xml" /><Relationship Id="rId37" Type="http://schemas.openxmlformats.org/officeDocument/2006/relationships/tags" Target="../tags/tag209.xml" /><Relationship Id="rId38" Type="http://schemas.openxmlformats.org/officeDocument/2006/relationships/tags" Target="../tags/tag210.xml" /><Relationship Id="rId39" Type="http://schemas.openxmlformats.org/officeDocument/2006/relationships/tags" Target="../tags/tag211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22" Type="http://schemas.openxmlformats.org/officeDocument/2006/relationships/tags" Target="../tags/tag247.xml" /><Relationship Id="rId23" Type="http://schemas.openxmlformats.org/officeDocument/2006/relationships/tags" Target="../tags/tag248.xml" /><Relationship Id="rId24" Type="http://schemas.openxmlformats.org/officeDocument/2006/relationships/tags" Target="../tags/tag249.xml" /><Relationship Id="rId25" Type="http://schemas.openxmlformats.org/officeDocument/2006/relationships/tags" Target="../tags/tag250.xml" /><Relationship Id="rId26" Type="http://schemas.openxmlformats.org/officeDocument/2006/relationships/tags" Target="../tags/tag251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22243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药物过敏性休克查房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药物过敏性休克概述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药物过敏性休克概述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7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药物过敏性休克（Anaphylaxis）是一种严重的过敏反应，通常由药物引起。</a:t>
            </a:r>
            <a:endParaRPr lang="zh-CN" altLang="en-US" sz="17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7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症状包括皮肤潮红、瘙痒、呼吸困难、血压下降、心跳加速等。</a:t>
            </a:r>
            <a:endParaRPr lang="zh-CN" altLang="en-US" sz="17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17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诊断标准包括：暴露于药物后出现症状，症状符合药物过敏性休克的特点，排除其他原因引起的类似症状。</a:t>
            </a:r>
            <a:endParaRPr lang="zh-CN" altLang="en-US" sz="17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治疗药物过敏性休克的主要方法是立即停止使用引起过敏的药物，并使用抗过敏药物和肾上腺素等药物进行治疗。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发病机制</a:t>
            </a:r>
            <a:endParaRPr lang="zh-CN" altLang="en-US"/>
          </a:p>
        </p:txBody>
      </p:sp>
      <p:sp>
        <p:nvSpPr>
          <p:cNvPr id="15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598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1788197" y="1336598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01</a:t>
            </a:r>
            <a:endParaRPr lang="en-US" altLang="zh-CN" sz="2800" b="1"/>
          </a:p>
        </p:txBody>
      </p:sp>
      <p:sp>
        <p:nvSpPr>
          <p:cNvPr id="17" name="文本框 178"/>
          <p:cNvSpPr txBox="1"/>
          <p:nvPr>
            <p:custDataLst>
              <p:tags r:id="rId4"/>
            </p:custDataLst>
          </p:nvPr>
        </p:nvSpPr>
        <p:spPr>
          <a:xfrm>
            <a:off x="651223" y="2245666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药物过敏性休克是由药物引起的一种严重的过敏反应。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26" name="矩形: 单圆角 79"/>
          <p:cNvSpPr/>
          <p:nvPr>
            <p:custDataLst>
              <p:tags r:id="rId5"/>
            </p:custDataLst>
          </p:nvPr>
        </p:nvSpPr>
        <p:spPr>
          <a:xfrm flipV="1">
            <a:off x="4338068" y="1336598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5517936" y="1336598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02</a:t>
            </a:r>
            <a:endParaRPr lang="en-US" altLang="zh-CN" sz="2800" b="1"/>
          </a:p>
        </p:txBody>
      </p:sp>
      <p:sp>
        <p:nvSpPr>
          <p:cNvPr id="28" name="文本框 178"/>
          <p:cNvSpPr txBox="1"/>
          <p:nvPr>
            <p:custDataLst>
              <p:tags r:id="rId7"/>
            </p:custDataLst>
          </p:nvPr>
        </p:nvSpPr>
        <p:spPr>
          <a:xfrm>
            <a:off x="4380961" y="2245666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发病机制主要包括免疫机制和炎症机制。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31" name="矩形: 单圆角 79"/>
          <p:cNvSpPr/>
          <p:nvPr>
            <p:custDataLst>
              <p:tags r:id="rId8"/>
            </p:custDataLst>
          </p:nvPr>
        </p:nvSpPr>
        <p:spPr>
          <a:xfrm flipV="1">
            <a:off x="8067807" y="1336598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9"/>
            </p:custDataLst>
          </p:nvPr>
        </p:nvSpPr>
        <p:spPr>
          <a:xfrm>
            <a:off x="9247674" y="1336598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03</a:t>
            </a:r>
            <a:endParaRPr lang="en-US" altLang="zh-CN" sz="2800" b="1"/>
          </a:p>
        </p:txBody>
      </p:sp>
      <p:sp>
        <p:nvSpPr>
          <p:cNvPr id="33" name="文本框 178"/>
          <p:cNvSpPr txBox="1"/>
          <p:nvPr>
            <p:custDataLst>
              <p:tags r:id="rId10"/>
            </p:custDataLst>
          </p:nvPr>
        </p:nvSpPr>
        <p:spPr>
          <a:xfrm>
            <a:off x="8110699" y="2245666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+mn-ea"/>
                <a:ea typeface="+mn-ea"/>
                <a:sym typeface="+mn-ea"/>
              </a:rPr>
              <a:t>免疫机制：药物进入人体后，被免疫系统识别为外来物质，产生抗体，引起过敏反应。</a:t>
            </a:r>
            <a:endParaRPr lang="zh-CN" altLang="en-US" sz="3200">
              <a:latin typeface="+mn-ea"/>
              <a:ea typeface="+mn-ea"/>
              <a:sym typeface="+mn-ea"/>
            </a:endParaRPr>
          </a:p>
        </p:txBody>
      </p:sp>
      <p:sp>
        <p:nvSpPr>
          <p:cNvPr id="36" name="矩形: 单圆角 79"/>
          <p:cNvSpPr/>
          <p:nvPr>
            <p:custDataLst>
              <p:tags r:id="rId11"/>
            </p:custDataLst>
          </p:nvPr>
        </p:nvSpPr>
        <p:spPr>
          <a:xfrm flipV="1">
            <a:off x="2473199" y="3886469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12"/>
            </p:custDataLst>
          </p:nvPr>
        </p:nvSpPr>
        <p:spPr>
          <a:xfrm>
            <a:off x="3653067" y="3886469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04</a:t>
            </a:r>
            <a:endParaRPr lang="en-US" altLang="zh-CN" sz="2800" b="1"/>
          </a:p>
        </p:txBody>
      </p:sp>
      <p:sp>
        <p:nvSpPr>
          <p:cNvPr id="38" name="文本框 178"/>
          <p:cNvSpPr txBox="1"/>
          <p:nvPr>
            <p:custDataLst>
              <p:tags r:id="rId13"/>
            </p:custDataLst>
          </p:nvPr>
        </p:nvSpPr>
        <p:spPr>
          <a:xfrm>
            <a:off x="2516092" y="4795537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炎症机制：药物引起炎症介质的释放，导致血管扩张、通透性增加，引起休克。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41" name="矩形: 单圆角 79"/>
          <p:cNvSpPr/>
          <p:nvPr>
            <p:custDataLst>
              <p:tags r:id="rId14"/>
            </p:custDataLst>
          </p:nvPr>
        </p:nvSpPr>
        <p:spPr>
          <a:xfrm flipV="1">
            <a:off x="6202938" y="3886469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7382805" y="3886469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05</a:t>
            </a:r>
            <a:endParaRPr lang="en-US" altLang="zh-CN" sz="2800" b="1"/>
          </a:p>
        </p:txBody>
      </p:sp>
      <p:sp>
        <p:nvSpPr>
          <p:cNvPr id="43" name="文本框 178"/>
          <p:cNvSpPr txBox="1"/>
          <p:nvPr>
            <p:custDataLst>
              <p:tags r:id="rId16"/>
            </p:custDataLst>
          </p:nvPr>
        </p:nvSpPr>
        <p:spPr>
          <a:xfrm>
            <a:off x="6245830" y="4795537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发病机制还包括神经-内分泌机制、遗传因素等。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282" y="423100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353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消化系统症状：恶心、呕吐、腹痛、腹泻等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502" y="423100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神经系统症状：头晕、头痛、意识模糊等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87142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722" y="423100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18725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全身症状：发热、乏力、肌肉酸痛等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330" y="173038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皮肤症状：红斑、瘙痒、荨麻疹等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3916" y="173038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呼吸系统症状：呼吸困难、喘息、喉头水肿等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37143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136" y="173038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68663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心血管系统症状：血压下降、心律失常、休克等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84" name="直接连接符 83"/>
          <p:cNvCxnSpPr/>
          <p:nvPr>
            <p:custDataLst>
              <p:tags r:id="rId2"/>
            </p:custDataLst>
          </p:nvPr>
        </p:nvCxnSpPr>
        <p:spPr>
          <a:xfrm flipV="1">
            <a:off x="6448037" y="3559688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3336916" y="3559052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直接连接符 85"/>
          <p:cNvCxnSpPr/>
          <p:nvPr>
            <p:custDataLst>
              <p:tags r:id="rId4"/>
            </p:custDataLst>
          </p:nvPr>
        </p:nvCxnSpPr>
        <p:spPr>
          <a:xfrm flipH="1" flipV="1">
            <a:off x="9554075" y="3600991"/>
            <a:ext cx="1906" cy="9677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5"/>
            </p:custDataLst>
          </p:nvPr>
        </p:nvCxnSpPr>
        <p:spPr>
          <a:xfrm flipV="1">
            <a:off x="1781355" y="359972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4892476" y="3607346"/>
            <a:ext cx="0" cy="560459"/>
          </a:xfrm>
          <a:prstGeom prst="line">
            <a:avLst/>
          </a:prstGeom>
          <a:ln w="12700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7"/>
            </p:custDataLst>
          </p:nvPr>
        </p:nvCxnSpPr>
        <p:spPr>
          <a:xfrm flipH="1">
            <a:off x="8003598" y="3625138"/>
            <a:ext cx="0" cy="34123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8"/>
            </p:custDataLst>
          </p:nvPr>
        </p:nvCxnSpPr>
        <p:spPr>
          <a:xfrm flipV="1">
            <a:off x="5666444" y="2165529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/>
          <p:cNvCxnSpPr/>
          <p:nvPr>
            <p:custDataLst>
              <p:tags r:id="rId9"/>
            </p:custDataLst>
          </p:nvPr>
        </p:nvCxnSpPr>
        <p:spPr>
          <a:xfrm flipV="1">
            <a:off x="8769940" y="2344088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10"/>
            </p:custDataLst>
          </p:nvPr>
        </p:nvCxnSpPr>
        <p:spPr>
          <a:xfrm flipV="1">
            <a:off x="7218192" y="3053876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11"/>
            </p:custDataLst>
          </p:nvPr>
        </p:nvCxnSpPr>
        <p:spPr>
          <a:xfrm flipH="1">
            <a:off x="4108977" y="3234977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>
            <p:custDataLst>
              <p:tags r:id="rId12"/>
            </p:custDataLst>
          </p:nvPr>
        </p:nvCxnSpPr>
        <p:spPr>
          <a:xfrm flipH="1" flipV="1">
            <a:off x="10336938" y="3349357"/>
            <a:ext cx="0" cy="1950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3"/>
            </p:custDataLst>
          </p:nvPr>
        </p:nvCxnSpPr>
        <p:spPr>
          <a:xfrm flipH="1">
            <a:off x="2559135" y="2569034"/>
            <a:ext cx="0" cy="9360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直接箭头连接符 183"/>
          <p:cNvCxnSpPr/>
          <p:nvPr>
            <p:custDataLst>
              <p:tags r:id="rId14"/>
            </p:custDataLst>
          </p:nvPr>
        </p:nvCxnSpPr>
        <p:spPr>
          <a:xfrm>
            <a:off x="608330" y="3564771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15"/>
            </p:custDataLst>
          </p:nvPr>
        </p:nvSpPr>
        <p:spPr>
          <a:xfrm>
            <a:off x="1715269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26" name="正文"/>
          <p:cNvSpPr txBox="1"/>
          <p:nvPr>
            <p:custDataLst>
              <p:tags r:id="rId16"/>
            </p:custDataLst>
          </p:nvPr>
        </p:nvSpPr>
        <p:spPr>
          <a:xfrm>
            <a:off x="1006752" y="4014664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7"/>
            </p:custDataLst>
          </p:nvPr>
        </p:nvSpPr>
        <p:spPr>
          <a:xfrm>
            <a:off x="3270830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6" name="正文"/>
          <p:cNvSpPr txBox="1"/>
          <p:nvPr>
            <p:custDataLst>
              <p:tags r:id="rId18"/>
            </p:custDataLst>
          </p:nvPr>
        </p:nvSpPr>
        <p:spPr>
          <a:xfrm>
            <a:off x="2562312" y="4901740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9"/>
            </p:custDataLst>
          </p:nvPr>
        </p:nvSpPr>
        <p:spPr>
          <a:xfrm>
            <a:off x="4826390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10" name="正文"/>
          <p:cNvSpPr txBox="1"/>
          <p:nvPr>
            <p:custDataLst>
              <p:tags r:id="rId20"/>
            </p:custDataLst>
          </p:nvPr>
        </p:nvSpPr>
        <p:spPr>
          <a:xfrm>
            <a:off x="4117873" y="4409273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过敏史：无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1"/>
            </p:custDataLst>
          </p:nvPr>
        </p:nvSpPr>
        <p:spPr>
          <a:xfrm>
            <a:off x="6381951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12" name="正文"/>
          <p:cNvSpPr txBox="1"/>
          <p:nvPr>
            <p:custDataLst>
              <p:tags r:id="rId22"/>
            </p:custDataLst>
          </p:nvPr>
        </p:nvSpPr>
        <p:spPr>
          <a:xfrm>
            <a:off x="5673434" y="5260129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药物过敏史：无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>
            <a:off x="7937512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31" name="正文"/>
          <p:cNvSpPr txBox="1"/>
          <p:nvPr>
            <p:custDataLst>
              <p:tags r:id="rId24"/>
            </p:custDataLst>
          </p:nvPr>
        </p:nvSpPr>
        <p:spPr>
          <a:xfrm>
            <a:off x="7228994" y="4193223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现病史：因感冒服用阿莫西林后出现呼吸困难、心跳加速等症状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25"/>
            </p:custDataLst>
          </p:nvPr>
        </p:nvSpPr>
        <p:spPr>
          <a:xfrm>
            <a:off x="9493072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35" name="正文"/>
          <p:cNvSpPr txBox="1"/>
          <p:nvPr>
            <p:custDataLst>
              <p:tags r:id="rId26"/>
            </p:custDataLst>
          </p:nvPr>
        </p:nvSpPr>
        <p:spPr>
          <a:xfrm>
            <a:off x="8784555" y="4821674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实验室检查：白细胞计数升高、血小板计数降低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7"/>
            </p:custDataLst>
          </p:nvPr>
        </p:nvSpPr>
        <p:spPr>
          <a:xfrm>
            <a:off x="2493049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37" name="正文"/>
          <p:cNvSpPr txBox="1"/>
          <p:nvPr>
            <p:custDataLst>
              <p:tags r:id="rId28"/>
            </p:custDataLst>
          </p:nvPr>
        </p:nvSpPr>
        <p:spPr>
          <a:xfrm>
            <a:off x="1784532" y="2039076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>
            <a:off x="4048610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39" name="正文"/>
          <p:cNvSpPr txBox="1"/>
          <p:nvPr>
            <p:custDataLst>
              <p:tags r:id="rId30"/>
            </p:custDataLst>
          </p:nvPr>
        </p:nvSpPr>
        <p:spPr>
          <a:xfrm>
            <a:off x="3340093" y="2694852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5604171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41" name="正文"/>
          <p:cNvSpPr txBox="1"/>
          <p:nvPr>
            <p:custDataLst>
              <p:tags r:id="rId32"/>
            </p:custDataLst>
          </p:nvPr>
        </p:nvSpPr>
        <p:spPr>
          <a:xfrm>
            <a:off x="4895653" y="1671156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既往病史：无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33"/>
            </p:custDataLst>
          </p:nvPr>
        </p:nvSpPr>
        <p:spPr>
          <a:xfrm>
            <a:off x="7159731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43" name="正文"/>
          <p:cNvSpPr txBox="1"/>
          <p:nvPr>
            <p:custDataLst>
              <p:tags r:id="rId34"/>
            </p:custDataLst>
          </p:nvPr>
        </p:nvSpPr>
        <p:spPr>
          <a:xfrm>
            <a:off x="6451214" y="2529637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家族史：无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椭圆 23"/>
          <p:cNvSpPr/>
          <p:nvPr>
            <p:custDataLst>
              <p:tags r:id="rId35"/>
            </p:custDataLst>
          </p:nvPr>
        </p:nvSpPr>
        <p:spPr>
          <a:xfrm>
            <a:off x="8715292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45" name="正文"/>
          <p:cNvSpPr txBox="1"/>
          <p:nvPr>
            <p:custDataLst>
              <p:tags r:id="rId36"/>
            </p:custDataLst>
          </p:nvPr>
        </p:nvSpPr>
        <p:spPr>
          <a:xfrm>
            <a:off x="8006775" y="1806505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体格检查：血压下降、呼吸急促、皮肤潮红、意识模糊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37"/>
            </p:custDataLst>
          </p:nvPr>
        </p:nvSpPr>
        <p:spPr>
          <a:xfrm>
            <a:off x="10270853" y="3498685"/>
            <a:ext cx="132172" cy="13217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accent1"/>
              </a:solidFill>
            </a:endParaRPr>
          </a:p>
        </p:txBody>
      </p:sp>
      <p:sp>
        <p:nvSpPr>
          <p:cNvPr id="47" name="正文"/>
          <p:cNvSpPr txBox="1"/>
          <p:nvPr>
            <p:custDataLst>
              <p:tags r:id="rId38"/>
            </p:custDataLst>
          </p:nvPr>
        </p:nvSpPr>
        <p:spPr>
          <a:xfrm>
            <a:off x="9562335" y="2825117"/>
            <a:ext cx="1549206" cy="540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诊断：药物过敏性休克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病史及治疗经过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637" y="164093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330" y="164093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48048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637" y="311484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330" y="311484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2195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病史：发病时间、症状、持续时间等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637" y="458874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330" y="458874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69586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治疗经过：就诊医院、诊断结果、治疗方案等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169" y="164093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4862" y="164093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48048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治疗效果：好转情况、不良反应等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169" y="311484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4862" y="311484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2195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出院情况：出院时间、随访情况等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实验室检查及辅助检查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91495" y="3498717"/>
            <a:ext cx="10794532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2937568" y="2518874"/>
            <a:ext cx="625" cy="9204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1871433" y="198174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尿常规检查：观察尿液颜色、透明度、酸碱度等指标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59397" y="3174187"/>
            <a:ext cx="3752" cy="2632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397640" y="2655189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免疫学检查：观察免疫球蛋白、补体等指标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85604" y="2121809"/>
            <a:ext cx="3752" cy="1311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923847" y="1600935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心电图检查：观察心脏的电生理活动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511811" y="2995977"/>
            <a:ext cx="3752" cy="5183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450054" y="247385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基因检测：观察基因变异情况，预测药物过敏风险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673214" y="3514349"/>
            <a:ext cx="625" cy="1813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608330" y="3942054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血常规检查：观察白细胞、红细胞、血小板等指标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00671" y="3493714"/>
            <a:ext cx="3752" cy="11030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134537" y="4837481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生化检查：观察肝功能、肾功能、血糖等指标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24377" y="3540612"/>
            <a:ext cx="0" cy="5515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60744" y="4381013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影像学检查：观察肺部、心脏等器官的形态和功能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49958" y="3493714"/>
            <a:ext cx="1876" cy="14488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86951" y="5183897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过敏原检测：观察对哪些药物过敏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287253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39624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922449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44865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60755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13939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5934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185553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2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药物过敏性休克：药物过敏引起的休克，表现为血压下降、呼吸困难、皮肤潮红等</a:t>
            </a:r>
            <a:endParaRPr lang="zh-CN" altLang="en-US" sz="22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2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诊断依据：药物使用史、过敏症状、实验室检查等</a:t>
            </a:r>
            <a:endParaRPr lang="zh-CN" altLang="en-US" sz="22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2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鉴别诊断：与其他原因引起的休克相鉴别，如低血压、心源性休克等</a:t>
            </a:r>
            <a:endParaRPr lang="zh-CN" altLang="en-US" sz="22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治疗原则：立即停用可疑药物，给予抗过敏治疗，维持生命体征稳定，必要时进行抢救。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皮肤黏膜水肿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15892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15892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590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15892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590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15892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1590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59272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症状：皮肤、黏膜出现水肿，可伴有瘙痒、疼痛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0568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原因：药物过敏反应导致血管通透性增加，组织液渗出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0568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护理措施：保持皮肤清洁，避免刺激，使用抗过敏药物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59272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预防措施：避免接触过敏原，注意药物使用剂量和频率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呼吸困难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原因：药物过敏性休克导致呼吸道水肿、痉挛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症状：呼吸急促、胸闷、气喘、呼吸困难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护理措施：保持呼吸道通畅，吸氧，使用支气管扩张剂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预防措施：密切观察患者呼吸情况，及时发现并处理呼吸困难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https://d.book118.com/625022243202011113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3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4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4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4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5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5_2"/>
  <p:tag name="KSO_WM_UNIT_INDEX" val="1_5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11_1"/>
  <p:tag name="KSO_WM_UNIT_INDEX" val="1_1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12_1"/>
  <p:tag name="KSO_WM_UNIT_INDEX" val="1_1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11_2"/>
  <p:tag name="KSO_WM_UNIT_INDEX" val="1_1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11_1"/>
  <p:tag name="KSO_WM_UNIT_INDEX" val="1_1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1*m_h_i*1_12_2"/>
  <p:tag name="KSO_WM_UNIT_INDEX" val="1_1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1*m_h_f*1_12_1"/>
  <p:tag name="KSO_WM_UNIT_INDEX" val="1_1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Montserrat Black</vt:lpstr>
      <vt:lpstr>微软雅黑</vt:lpstr>
      <vt:lpstr>Office Theme</vt:lpstr>
      <vt:lpstr>药物过敏性休克查房</vt:lpstr>
      <vt:lpstr>目录</vt:lpstr>
      <vt:lpstr>药物过敏性休克概述</vt:lpstr>
      <vt:lpstr>定义和诊断标准</vt:lpstr>
      <vt:lpstr>发病机制</vt:lpstr>
      <vt:lpstr>临床表现</vt:lpstr>
      <vt:lpstr>病例汇报</vt:lpstr>
      <vt:lpstr>患者基本信息</vt:lpstr>
      <vt:lpstr>病史及治疗经过</vt:lpstr>
      <vt:lpstr>实验室检查及辅助检查</vt:lpstr>
      <vt:lpstr>诊断及鉴别诊断</vt:lpstr>
      <vt:lpstr>护理诊断</vt:lpstr>
      <vt:lpstr>皮肤黏膜水肿</vt:lpstr>
      <vt:lpstr>呼吸困难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2024-09-20T07:04:33.557</cp:lastPrinted>
  <dcterms:created xsi:type="dcterms:W3CDTF">2024-09-19T23:04:33Z</dcterms:created>
  <dcterms:modified xsi:type="dcterms:W3CDTF">2024-09-19T23:04:36Z</dcterms:modified>
</cp:coreProperties>
</file>