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23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DBAF1-5A17-4095-AEB6-43909291A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EE707-5258-44D4-A500-C0D7B6B3B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B331E-EF04-4141-A812-D2A9CAA6E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0DBF4-BEB4-4808-9C4D-A3FAF1E0A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ED0188-DA46-4E7E-B6F1-A0F82CEF9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B44381-C8CE-4731-A165-0B4DC1BD9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069B2C-D09E-4D37-8494-5056042D9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6D167-B4FC-440B-940C-3725F77EA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7DD1A-7B81-4206-9118-17AE7D1B1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F0BBB-A067-41E6-B56C-FA7C2C92E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B6EBC-35B5-4ED7-85BA-36E7407A0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86" r:id="rId2"/>
    <p:sldLayoutId id="2147486587" r:id="rId3"/>
    <p:sldLayoutId id="2147486588" r:id="rId4"/>
    <p:sldLayoutId id="2147486589" r:id="rId5"/>
    <p:sldLayoutId id="2147486590" r:id="rId6"/>
    <p:sldLayoutId id="2147486591" r:id="rId7"/>
    <p:sldLayoutId id="2147486592" r:id="rId8"/>
    <p:sldLayoutId id="2147486593" r:id="rId9"/>
    <p:sldLayoutId id="2147486594" r:id="rId10"/>
    <p:sldLayoutId id="21474865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22" Type="http://schemas.openxmlformats.org/officeDocument/2006/relationships/tags" Target="../tags/tag156.xml" /><Relationship Id="rId23" Type="http://schemas.openxmlformats.org/officeDocument/2006/relationships/tags" Target="../tags/tag157.xml" /><Relationship Id="rId24" Type="http://schemas.openxmlformats.org/officeDocument/2006/relationships/tags" Target="../tags/tag158.xml" /><Relationship Id="rId25" Type="http://schemas.openxmlformats.org/officeDocument/2006/relationships/tags" Target="../tags/tag159.xml" /><Relationship Id="rId26" Type="http://schemas.openxmlformats.org/officeDocument/2006/relationships/tags" Target="../tags/tag160.xml" /><Relationship Id="rId27" Type="http://schemas.openxmlformats.org/officeDocument/2006/relationships/tags" Target="../tags/tag161.xml" /><Relationship Id="rId28" Type="http://schemas.openxmlformats.org/officeDocument/2006/relationships/tags" Target="../tags/tag162.xml" /><Relationship Id="rId29" Type="http://schemas.openxmlformats.org/officeDocument/2006/relationships/tags" Target="../tags/tag163.xml" /><Relationship Id="rId3" Type="http://schemas.openxmlformats.org/officeDocument/2006/relationships/tags" Target="../tags/tag137.xml" /><Relationship Id="rId30" Type="http://schemas.openxmlformats.org/officeDocument/2006/relationships/tags" Target="../tags/tag164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330140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妇科疾病的非手术治疗和康复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妇科疾病非手术治疗的重要性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避免手术创伤和并发症</a:t>
            </a:r>
            <a:endParaRPr lang="zh-CN" altLang="en-US"/>
          </a:p>
        </p:txBody>
      </p:sp>
      <p:sp>
        <p:nvSpPr>
          <p:cNvPr id="1048910" name="任意多边形 35"/>
          <p:cNvSpPr/>
          <p:nvPr>
            <p:custDataLst>
              <p:tags r:id="rId2"/>
            </p:custDataLst>
          </p:nvPr>
        </p:nvSpPr>
        <p:spPr>
          <a:xfrm>
            <a:off x="1524000" y="1639730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12" name="任意多边形 39"/>
          <p:cNvSpPr/>
          <p:nvPr>
            <p:custDataLst>
              <p:tags r:id="rId3"/>
            </p:custDataLst>
          </p:nvPr>
        </p:nvSpPr>
        <p:spPr>
          <a:xfrm>
            <a:off x="1598572" y="1720563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768379" y="1920939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正文"/>
          <p:cNvSpPr txBox="1"/>
          <p:nvPr>
            <p:custDataLst>
              <p:tags r:id="rId5"/>
            </p:custDataLst>
          </p:nvPr>
        </p:nvSpPr>
        <p:spPr>
          <a:xfrm>
            <a:off x="3004618" y="1707471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非手术治疗可以避免手术带来的创伤和疼痛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1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804071" y="1704055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18" name="任意多边形 45"/>
          <p:cNvSpPr/>
          <p:nvPr>
            <p:custDataLst>
              <p:tags r:id="rId7"/>
            </p:custDataLst>
          </p:nvPr>
        </p:nvSpPr>
        <p:spPr>
          <a:xfrm>
            <a:off x="1524000" y="2748628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0" name="任意多边形 46"/>
          <p:cNvSpPr/>
          <p:nvPr>
            <p:custDataLst>
              <p:tags r:id="rId8"/>
            </p:custDataLst>
          </p:nvPr>
        </p:nvSpPr>
        <p:spPr>
          <a:xfrm>
            <a:off x="1598572" y="2829461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768379" y="3029837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正文"/>
          <p:cNvSpPr txBox="1"/>
          <p:nvPr>
            <p:custDataLst>
              <p:tags r:id="rId10"/>
            </p:custDataLst>
          </p:nvPr>
        </p:nvSpPr>
        <p:spPr>
          <a:xfrm>
            <a:off x="3004618" y="2816369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非手术治疗可以降低手术并发症的风险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2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804071" y="2812953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26" name="任意多边形 51"/>
          <p:cNvSpPr/>
          <p:nvPr>
            <p:custDataLst>
              <p:tags r:id="rId12"/>
            </p:custDataLst>
          </p:nvPr>
        </p:nvSpPr>
        <p:spPr>
          <a:xfrm>
            <a:off x="1524000" y="3857526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8" name="任意多边形 52"/>
          <p:cNvSpPr/>
          <p:nvPr>
            <p:custDataLst>
              <p:tags r:id="rId13"/>
            </p:custDataLst>
          </p:nvPr>
        </p:nvSpPr>
        <p:spPr>
          <a:xfrm>
            <a:off x="1598572" y="3938359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768379" y="4138735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0" name="正文"/>
          <p:cNvSpPr txBox="1"/>
          <p:nvPr>
            <p:custDataLst>
              <p:tags r:id="rId15"/>
            </p:custDataLst>
          </p:nvPr>
        </p:nvSpPr>
        <p:spPr>
          <a:xfrm>
            <a:off x="3004618" y="3925267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非手术治疗可以缩短康复时间，提高生活质量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3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804071" y="3921851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34" name="任意多边形 57"/>
          <p:cNvSpPr/>
          <p:nvPr>
            <p:custDataLst>
              <p:tags r:id="rId17"/>
            </p:custDataLst>
          </p:nvPr>
        </p:nvSpPr>
        <p:spPr>
          <a:xfrm>
            <a:off x="1524000" y="4966424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36" name="任意多边形 58"/>
          <p:cNvSpPr/>
          <p:nvPr>
            <p:custDataLst>
              <p:tags r:id="rId18"/>
            </p:custDataLst>
          </p:nvPr>
        </p:nvSpPr>
        <p:spPr>
          <a:xfrm>
            <a:off x="1598572" y="5047257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768379" y="5247633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8" name="正文"/>
          <p:cNvSpPr txBox="1"/>
          <p:nvPr>
            <p:custDataLst>
              <p:tags r:id="rId20"/>
            </p:custDataLst>
          </p:nvPr>
        </p:nvSpPr>
        <p:spPr>
          <a:xfrm>
            <a:off x="3004618" y="5034165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非手术治疗可以节省医疗费用，减轻患者经济负担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4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804071" y="5030749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保留器官功能和生育能力</a:t>
            </a:r>
            <a:endParaRPr lang="zh-CN" altLang="en-US"/>
          </a:p>
        </p:txBody>
      </p:sp>
      <p:sp>
        <p:nvSpPr>
          <p:cNvPr id="1048976" name="圆角矩形 5"/>
          <p:cNvSpPr/>
          <p:nvPr>
            <p:custDataLst>
              <p:tags r:id="rId2"/>
            </p:custDataLst>
          </p:nvPr>
        </p:nvSpPr>
        <p:spPr>
          <a:xfrm>
            <a:off x="1545051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圆角矩形 3"/>
          <p:cNvSpPr/>
          <p:nvPr>
            <p:custDataLst>
              <p:tags r:id="rId3"/>
            </p:custDataLst>
          </p:nvPr>
        </p:nvSpPr>
        <p:spPr>
          <a:xfrm>
            <a:off x="1524000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5"/>
          <p:cNvSpPr txBox="1"/>
          <p:nvPr>
            <p:custDataLst>
              <p:tags r:id="rId4"/>
            </p:custDataLst>
          </p:nvPr>
        </p:nvSpPr>
        <p:spPr>
          <a:xfrm>
            <a:off x="1682169" y="1985341"/>
            <a:ext cx="1971422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非手术治疗可以避免手术带来的风险和并发症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16"/>
          <p:cNvSpPr/>
          <p:nvPr>
            <p:custDataLst>
              <p:tags r:id="rId5"/>
            </p:custDataLst>
          </p:nvPr>
        </p:nvSpPr>
        <p:spPr>
          <a:xfrm>
            <a:off x="1687858" y="4908621"/>
            <a:ext cx="616176" cy="61674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84" name="圆角矩形 12"/>
          <p:cNvSpPr/>
          <p:nvPr>
            <p:custDataLst>
              <p:tags r:id="rId6"/>
            </p:custDataLst>
          </p:nvPr>
        </p:nvSpPr>
        <p:spPr>
          <a:xfrm>
            <a:off x="4053565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圆角矩形 13"/>
          <p:cNvSpPr/>
          <p:nvPr>
            <p:custDataLst>
              <p:tags r:id="rId7"/>
            </p:custDataLst>
          </p:nvPr>
        </p:nvSpPr>
        <p:spPr>
          <a:xfrm>
            <a:off x="4027393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圆角矩形 15"/>
          <p:cNvSpPr/>
          <p:nvPr>
            <p:custDataLst>
              <p:tags r:id="rId8"/>
            </p:custDataLst>
          </p:nvPr>
        </p:nvSpPr>
        <p:spPr>
          <a:xfrm>
            <a:off x="4236199" y="4913173"/>
            <a:ext cx="616176" cy="61674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90" name="文本框 10"/>
          <p:cNvSpPr txBox="1"/>
          <p:nvPr>
            <p:custDataLst>
              <p:tags r:id="rId9"/>
            </p:custDataLst>
          </p:nvPr>
        </p:nvSpPr>
        <p:spPr>
          <a:xfrm>
            <a:off x="4186700" y="1989893"/>
            <a:ext cx="1970284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保留器官功能和生育能力，有利于患者的生活质量和身心健康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5"/>
          <p:cNvSpPr/>
          <p:nvPr>
            <p:custDataLst>
              <p:tags r:id="rId10"/>
            </p:custDataLst>
          </p:nvPr>
        </p:nvSpPr>
        <p:spPr>
          <a:xfrm>
            <a:off x="6556958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圆角矩形 3"/>
          <p:cNvSpPr/>
          <p:nvPr>
            <p:custDataLst>
              <p:tags r:id="rId11"/>
            </p:custDataLst>
          </p:nvPr>
        </p:nvSpPr>
        <p:spPr>
          <a:xfrm>
            <a:off x="6535906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23"/>
          <p:cNvSpPr txBox="1"/>
          <p:nvPr>
            <p:custDataLst>
              <p:tags r:id="rId12"/>
            </p:custDataLst>
          </p:nvPr>
        </p:nvSpPr>
        <p:spPr>
          <a:xfrm>
            <a:off x="6694075" y="1985341"/>
            <a:ext cx="1971422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非手术治疗可以减少患者的经济负担和医疗费用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16"/>
          <p:cNvSpPr/>
          <p:nvPr>
            <p:custDataLst>
              <p:tags r:id="rId13"/>
            </p:custDataLst>
          </p:nvPr>
        </p:nvSpPr>
        <p:spPr>
          <a:xfrm>
            <a:off x="6699765" y="4908621"/>
            <a:ext cx="616176" cy="61674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00" name="圆角矩形 12"/>
          <p:cNvSpPr/>
          <p:nvPr>
            <p:custDataLst>
              <p:tags r:id="rId14"/>
            </p:custDataLst>
          </p:nvPr>
        </p:nvSpPr>
        <p:spPr>
          <a:xfrm>
            <a:off x="9065471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圆角矩形 13"/>
          <p:cNvSpPr/>
          <p:nvPr>
            <p:custDataLst>
              <p:tags r:id="rId15"/>
            </p:custDataLst>
          </p:nvPr>
        </p:nvSpPr>
        <p:spPr>
          <a:xfrm>
            <a:off x="9039299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圆角矩形 15"/>
          <p:cNvSpPr/>
          <p:nvPr>
            <p:custDataLst>
              <p:tags r:id="rId16"/>
            </p:custDataLst>
          </p:nvPr>
        </p:nvSpPr>
        <p:spPr>
          <a:xfrm>
            <a:off x="9248105" y="4913173"/>
            <a:ext cx="616176" cy="61674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06" name="文本框 32"/>
          <p:cNvSpPr txBox="1"/>
          <p:nvPr>
            <p:custDataLst>
              <p:tags r:id="rId17"/>
            </p:custDataLst>
          </p:nvPr>
        </p:nvSpPr>
        <p:spPr>
          <a:xfrm>
            <a:off x="9198606" y="1989893"/>
            <a:ext cx="1970284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非手术治疗可以缩短患者的康复时间和减少住院时间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提高生活质量</a:t>
            </a:r>
            <a:endParaRPr lang="zh-CN" altLang="en-US"/>
          </a:p>
        </p:txBody>
      </p:sp>
      <p:sp>
        <p:nvSpPr>
          <p:cNvPr id="10490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4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非手术治疗可以避免手术带来的痛苦和风险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非手术治疗可以更快地恢复工作和生活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6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非手术治疗可以减少医疗费用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8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非手术治疗可以更好地保护患者的隐私和尊严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减轻患者心理负担</a:t>
            </a:r>
            <a:endParaRPr lang="zh-CN" altLang="en-US"/>
          </a:p>
        </p:txBody>
      </p:sp>
      <p:sp>
        <p:nvSpPr>
          <p:cNvPr id="1049100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非手术治疗可以避免手术带来的恐惧和焦虑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非手术治疗可以降低医疗费用，减轻经济负担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非手术治疗可以缩短康复时间，提高生活质量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非手术治疗可以减少术后并发症和后遗症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常见妇科疾病非手术治疗方法</a:t>
            </a:r>
            <a:endParaRPr lang="zh-CN" altLang="en-US"/>
          </a:p>
        </p:txBody>
      </p:sp>
      <p:sp>
        <p:nvSpPr>
          <p:cNvPr id="10491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9236" name="矩形 3"/>
          <p:cNvSpPr/>
          <p:nvPr>
            <p:custDataLst>
              <p:tags r:id="rId2"/>
            </p:custDataLst>
          </p:nvPr>
        </p:nvSpPr>
        <p:spPr>
          <a:xfrm>
            <a:off x="1850472" y="1893785"/>
            <a:ext cx="4407237" cy="111261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3"/>
          <p:cNvSpPr/>
          <p:nvPr>
            <p:custDataLst>
              <p:tags r:id="rId3"/>
            </p:custDataLst>
          </p:nvPr>
        </p:nvSpPr>
        <p:spPr>
          <a:xfrm>
            <a:off x="1524000" y="1893785"/>
            <a:ext cx="159213" cy="111261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"/>
          <p:cNvSpPr txBox="1"/>
          <p:nvPr>
            <p:custDataLst>
              <p:tags r:id="rId4"/>
            </p:custDataLst>
          </p:nvPr>
        </p:nvSpPr>
        <p:spPr>
          <a:xfrm>
            <a:off x="2018881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抗生素：用于治疗细菌感染引起的妇科疾病，如阴道炎、宫颈炎等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39"/>
          <p:cNvSpPr/>
          <p:nvPr>
            <p:custDataLst>
              <p:tags r:id="rId5"/>
            </p:custDataLst>
          </p:nvPr>
        </p:nvSpPr>
        <p:spPr>
          <a:xfrm>
            <a:off x="1850472" y="3214618"/>
            <a:ext cx="4407237" cy="111261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5"/>
          <p:cNvSpPr/>
          <p:nvPr>
            <p:custDataLst>
              <p:tags r:id="rId6"/>
            </p:custDataLst>
          </p:nvPr>
        </p:nvSpPr>
        <p:spPr>
          <a:xfrm>
            <a:off x="1524000" y="3214618"/>
            <a:ext cx="159213" cy="111261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41"/>
          <p:cNvSpPr txBox="1"/>
          <p:nvPr>
            <p:custDataLst>
              <p:tags r:id="rId7"/>
            </p:custDataLst>
          </p:nvPr>
        </p:nvSpPr>
        <p:spPr>
          <a:xfrm>
            <a:off x="2018881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抗真菌药：用于治疗真菌感染引起的妇科疾病，如阴道炎、宫颈炎等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12"/>
          <p:cNvSpPr/>
          <p:nvPr>
            <p:custDataLst>
              <p:tags r:id="rId8"/>
            </p:custDataLst>
          </p:nvPr>
        </p:nvSpPr>
        <p:spPr>
          <a:xfrm>
            <a:off x="1850472" y="4535451"/>
            <a:ext cx="4407237" cy="111261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7"/>
          <p:cNvSpPr/>
          <p:nvPr>
            <p:custDataLst>
              <p:tags r:id="rId9"/>
            </p:custDataLst>
          </p:nvPr>
        </p:nvSpPr>
        <p:spPr>
          <a:xfrm>
            <a:off x="1524000" y="4535451"/>
            <a:ext cx="159213" cy="111261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19"/>
          <p:cNvSpPr txBox="1"/>
          <p:nvPr>
            <p:custDataLst>
              <p:tags r:id="rId10"/>
            </p:custDataLst>
          </p:nvPr>
        </p:nvSpPr>
        <p:spPr>
          <a:xfrm>
            <a:off x="2018881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抗病毒药：用于治疗病毒感染引起的妇科疾病，如尖锐湿疣等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9"/>
          <p:cNvSpPr/>
          <p:nvPr>
            <p:custDataLst>
              <p:tags r:id="rId11"/>
            </p:custDataLst>
          </p:nvPr>
        </p:nvSpPr>
        <p:spPr>
          <a:xfrm>
            <a:off x="6946426" y="1893785"/>
            <a:ext cx="4407237" cy="111261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26"/>
          <p:cNvSpPr/>
          <p:nvPr>
            <p:custDataLst>
              <p:tags r:id="rId12"/>
            </p:custDataLst>
          </p:nvPr>
        </p:nvSpPr>
        <p:spPr>
          <a:xfrm>
            <a:off x="6619954" y="1893785"/>
            <a:ext cx="159213" cy="111261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27"/>
          <p:cNvSpPr txBox="1"/>
          <p:nvPr>
            <p:custDataLst>
              <p:tags r:id="rId13"/>
            </p:custDataLst>
          </p:nvPr>
        </p:nvSpPr>
        <p:spPr>
          <a:xfrm>
            <a:off x="7114835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激素类药物：用于治疗激素失衡引起的妇科疾病，如月经不调、子宫内膜异位症等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64"/>
          <p:cNvSpPr/>
          <p:nvPr>
            <p:custDataLst>
              <p:tags r:id="rId14"/>
            </p:custDataLst>
          </p:nvPr>
        </p:nvSpPr>
        <p:spPr>
          <a:xfrm>
            <a:off x="6946426" y="3214618"/>
            <a:ext cx="4407237" cy="111261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65"/>
          <p:cNvSpPr/>
          <p:nvPr>
            <p:custDataLst>
              <p:tags r:id="rId15"/>
            </p:custDataLst>
          </p:nvPr>
        </p:nvSpPr>
        <p:spPr>
          <a:xfrm>
            <a:off x="6619954" y="3214618"/>
            <a:ext cx="159213" cy="111261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66"/>
          <p:cNvSpPr txBox="1"/>
          <p:nvPr>
            <p:custDataLst>
              <p:tags r:id="rId16"/>
            </p:custDataLst>
          </p:nvPr>
        </p:nvSpPr>
        <p:spPr>
          <a:xfrm>
            <a:off x="7114835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非甾体抗炎药：用于缓解妇科疾病的症状，如痛经、盆腔炎等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67"/>
          <p:cNvSpPr/>
          <p:nvPr>
            <p:custDataLst>
              <p:tags r:id="rId17"/>
            </p:custDataLst>
          </p:nvPr>
        </p:nvSpPr>
        <p:spPr>
          <a:xfrm>
            <a:off x="6946426" y="4535451"/>
            <a:ext cx="4407237" cy="1112619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68"/>
          <p:cNvSpPr/>
          <p:nvPr>
            <p:custDataLst>
              <p:tags r:id="rId18"/>
            </p:custDataLst>
          </p:nvPr>
        </p:nvSpPr>
        <p:spPr>
          <a:xfrm>
            <a:off x="6619954" y="4535451"/>
            <a:ext cx="159213" cy="1112619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69"/>
          <p:cNvSpPr txBox="1"/>
          <p:nvPr>
            <p:custDataLst>
              <p:tags r:id="rId19"/>
            </p:custDataLst>
          </p:nvPr>
        </p:nvSpPr>
        <p:spPr>
          <a:xfrm>
            <a:off x="7114835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中药：用于治疗妇科疾病，如月经不调、痛经、子宫内膜异位症等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物理治疗</a:t>
            </a:r>
            <a:endParaRPr lang="zh-CN" altLang="en-US"/>
          </a:p>
        </p:txBody>
      </p:sp>
      <p:sp>
        <p:nvSpPr>
          <p:cNvPr id="1049306" name="矩形 3"/>
          <p:cNvSpPr/>
          <p:nvPr>
            <p:custDataLst>
              <p:tags r:id="rId2"/>
            </p:custDataLst>
          </p:nvPr>
        </p:nvSpPr>
        <p:spPr>
          <a:xfrm>
            <a:off x="1850472" y="1893785"/>
            <a:ext cx="4407237" cy="111261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3"/>
          <p:cNvSpPr/>
          <p:nvPr>
            <p:custDataLst>
              <p:tags r:id="rId3"/>
            </p:custDataLst>
          </p:nvPr>
        </p:nvSpPr>
        <p:spPr>
          <a:xfrm>
            <a:off x="1524000" y="1893785"/>
            <a:ext cx="159213" cy="111261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4"/>
          <p:cNvSpPr txBox="1"/>
          <p:nvPr>
            <p:custDataLst>
              <p:tags r:id="rId4"/>
            </p:custDataLst>
          </p:nvPr>
        </p:nvSpPr>
        <p:spPr>
          <a:xfrm>
            <a:off x="2018881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热敷：通过热敷袋、热水浴等方法，缓解痛经、盆腔炎等疾病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39"/>
          <p:cNvSpPr/>
          <p:nvPr>
            <p:custDataLst>
              <p:tags r:id="rId5"/>
            </p:custDataLst>
          </p:nvPr>
        </p:nvSpPr>
        <p:spPr>
          <a:xfrm>
            <a:off x="1850472" y="3214618"/>
            <a:ext cx="4407237" cy="111261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5"/>
          <p:cNvSpPr/>
          <p:nvPr>
            <p:custDataLst>
              <p:tags r:id="rId6"/>
            </p:custDataLst>
          </p:nvPr>
        </p:nvSpPr>
        <p:spPr>
          <a:xfrm>
            <a:off x="1524000" y="3214618"/>
            <a:ext cx="159213" cy="111261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1"/>
          <p:cNvSpPr txBox="1"/>
          <p:nvPr>
            <p:custDataLst>
              <p:tags r:id="rId7"/>
            </p:custDataLst>
          </p:nvPr>
        </p:nvSpPr>
        <p:spPr>
          <a:xfrm>
            <a:off x="2018881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冷敷：通过冰袋、冷敷贴等方法，缓解痛经、阴道炎等疾病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12"/>
          <p:cNvSpPr/>
          <p:nvPr>
            <p:custDataLst>
              <p:tags r:id="rId8"/>
            </p:custDataLst>
          </p:nvPr>
        </p:nvSpPr>
        <p:spPr>
          <a:xfrm>
            <a:off x="1850472" y="4535451"/>
            <a:ext cx="4407237" cy="111261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7"/>
          <p:cNvSpPr/>
          <p:nvPr>
            <p:custDataLst>
              <p:tags r:id="rId9"/>
            </p:custDataLst>
          </p:nvPr>
        </p:nvSpPr>
        <p:spPr>
          <a:xfrm>
            <a:off x="1524000" y="4535451"/>
            <a:ext cx="159213" cy="111261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19"/>
          <p:cNvSpPr txBox="1"/>
          <p:nvPr>
            <p:custDataLst>
              <p:tags r:id="rId10"/>
            </p:custDataLst>
          </p:nvPr>
        </p:nvSpPr>
        <p:spPr>
          <a:xfrm>
            <a:off x="2018881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电刺激：通过电刺激器，刺激肌肉和神经，缓解盆底功能障碍、尿失禁等疾病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9"/>
          <p:cNvSpPr/>
          <p:nvPr>
            <p:custDataLst>
              <p:tags r:id="rId11"/>
            </p:custDataLst>
          </p:nvPr>
        </p:nvSpPr>
        <p:spPr>
          <a:xfrm>
            <a:off x="6946426" y="1893785"/>
            <a:ext cx="4407237" cy="111261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26"/>
          <p:cNvSpPr/>
          <p:nvPr>
            <p:custDataLst>
              <p:tags r:id="rId12"/>
            </p:custDataLst>
          </p:nvPr>
        </p:nvSpPr>
        <p:spPr>
          <a:xfrm>
            <a:off x="6619954" y="1893785"/>
            <a:ext cx="159213" cy="111261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27"/>
          <p:cNvSpPr txBox="1"/>
          <p:nvPr>
            <p:custDataLst>
              <p:tags r:id="rId13"/>
            </p:custDataLst>
          </p:nvPr>
        </p:nvSpPr>
        <p:spPr>
          <a:xfrm>
            <a:off x="7114835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光疗：通过红外线、紫外线等光照射，缓解阴道炎、宫颈炎等疾病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64"/>
          <p:cNvSpPr/>
          <p:nvPr>
            <p:custDataLst>
              <p:tags r:id="rId14"/>
            </p:custDataLst>
          </p:nvPr>
        </p:nvSpPr>
        <p:spPr>
          <a:xfrm>
            <a:off x="6946426" y="3214618"/>
            <a:ext cx="4407237" cy="111261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65"/>
          <p:cNvSpPr/>
          <p:nvPr>
            <p:custDataLst>
              <p:tags r:id="rId15"/>
            </p:custDataLst>
          </p:nvPr>
        </p:nvSpPr>
        <p:spPr>
          <a:xfrm>
            <a:off x="6619954" y="3214618"/>
            <a:ext cx="159213" cy="111261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66"/>
          <p:cNvSpPr txBox="1"/>
          <p:nvPr>
            <p:custDataLst>
              <p:tags r:id="rId16"/>
            </p:custDataLst>
          </p:nvPr>
        </p:nvSpPr>
        <p:spPr>
          <a:xfrm>
            <a:off x="7114835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磁疗：通过磁疗器，刺激肌肉和神经，缓解盆底功能障碍、尿失禁等疾病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67"/>
          <p:cNvSpPr/>
          <p:nvPr>
            <p:custDataLst>
              <p:tags r:id="rId17"/>
            </p:custDataLst>
          </p:nvPr>
        </p:nvSpPr>
        <p:spPr>
          <a:xfrm>
            <a:off x="6946426" y="4535451"/>
            <a:ext cx="4407237" cy="1112619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68"/>
          <p:cNvSpPr/>
          <p:nvPr>
            <p:custDataLst>
              <p:tags r:id="rId18"/>
            </p:custDataLst>
          </p:nvPr>
        </p:nvSpPr>
        <p:spPr>
          <a:xfrm>
            <a:off x="6619954" y="4535451"/>
            <a:ext cx="159213" cy="1112619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69"/>
          <p:cNvSpPr txBox="1"/>
          <p:nvPr>
            <p:custDataLst>
              <p:tags r:id="rId19"/>
            </p:custDataLst>
          </p:nvPr>
        </p:nvSpPr>
        <p:spPr>
          <a:xfrm>
            <a:off x="7114835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超声波治疗：通过超声波治疗仪，缓解盆腔炎、子宫内膜异位症等疾病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心理治疗</a:t>
            </a:r>
            <a:endParaRPr lang="zh-CN" altLang="en-US"/>
          </a:p>
        </p:txBody>
      </p:sp>
      <p:sp>
        <p:nvSpPr>
          <p:cNvPr id="1049376" name="任意多边形 35"/>
          <p:cNvSpPr/>
          <p:nvPr>
            <p:custDataLst>
              <p:tags r:id="rId2"/>
            </p:custDataLst>
          </p:nvPr>
        </p:nvSpPr>
        <p:spPr>
          <a:xfrm>
            <a:off x="1524000" y="1639730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78" name="任意多边形 39"/>
          <p:cNvSpPr/>
          <p:nvPr>
            <p:custDataLst>
              <p:tags r:id="rId3"/>
            </p:custDataLst>
          </p:nvPr>
        </p:nvSpPr>
        <p:spPr>
          <a:xfrm>
            <a:off x="1598572" y="1720563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768379" y="1920939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80" name="正文"/>
          <p:cNvSpPr txBox="1"/>
          <p:nvPr>
            <p:custDataLst>
              <p:tags r:id="rId5"/>
            </p:custDataLst>
          </p:nvPr>
        </p:nvSpPr>
        <p:spPr>
          <a:xfrm>
            <a:off x="3004618" y="1707471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心理疏导：通过心理咨询，帮助患者缓解心理压力，增强信心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8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804071" y="1704055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84" name="任意多边形 45"/>
          <p:cNvSpPr/>
          <p:nvPr>
            <p:custDataLst>
              <p:tags r:id="rId7"/>
            </p:custDataLst>
          </p:nvPr>
        </p:nvSpPr>
        <p:spPr>
          <a:xfrm>
            <a:off x="1524000" y="2748628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86" name="任意多边形 46"/>
          <p:cNvSpPr/>
          <p:nvPr>
            <p:custDataLst>
              <p:tags r:id="rId8"/>
            </p:custDataLst>
          </p:nvPr>
        </p:nvSpPr>
        <p:spPr>
          <a:xfrm>
            <a:off x="1598572" y="2829461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768379" y="3029837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88" name="正文"/>
          <p:cNvSpPr txBox="1"/>
          <p:nvPr>
            <p:custDataLst>
              <p:tags r:id="rId10"/>
            </p:custDataLst>
          </p:nvPr>
        </p:nvSpPr>
        <p:spPr>
          <a:xfrm>
            <a:off x="3004618" y="2816369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认知行为疗法：通过改变患者的认知和行为模式，改善心理状态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9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804071" y="2812953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92" name="任意多边形 51"/>
          <p:cNvSpPr/>
          <p:nvPr>
            <p:custDataLst>
              <p:tags r:id="rId12"/>
            </p:custDataLst>
          </p:nvPr>
        </p:nvSpPr>
        <p:spPr>
          <a:xfrm>
            <a:off x="1524000" y="3857526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94" name="任意多边形 52"/>
          <p:cNvSpPr/>
          <p:nvPr>
            <p:custDataLst>
              <p:tags r:id="rId13"/>
            </p:custDataLst>
          </p:nvPr>
        </p:nvSpPr>
        <p:spPr>
          <a:xfrm>
            <a:off x="1598572" y="3938359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5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768379" y="4138735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96" name="正文"/>
          <p:cNvSpPr txBox="1"/>
          <p:nvPr>
            <p:custDataLst>
              <p:tags r:id="rId15"/>
            </p:custDataLst>
          </p:nvPr>
        </p:nvSpPr>
        <p:spPr>
          <a:xfrm>
            <a:off x="3004618" y="3925267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心理支持：通过家人、朋友、同事的支持和鼓励，帮助患者度过难关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9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804071" y="3921851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00" name="任意多边形 57"/>
          <p:cNvSpPr/>
          <p:nvPr>
            <p:custDataLst>
              <p:tags r:id="rId17"/>
            </p:custDataLst>
          </p:nvPr>
        </p:nvSpPr>
        <p:spPr>
          <a:xfrm>
            <a:off x="1524000" y="4966424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02" name="任意多边形 58"/>
          <p:cNvSpPr/>
          <p:nvPr>
            <p:custDataLst>
              <p:tags r:id="rId18"/>
            </p:custDataLst>
          </p:nvPr>
        </p:nvSpPr>
        <p:spPr>
          <a:xfrm>
            <a:off x="1598572" y="5047257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768379" y="5247633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04" name="正文"/>
          <p:cNvSpPr txBox="1"/>
          <p:nvPr>
            <p:custDataLst>
              <p:tags r:id="rId20"/>
            </p:custDataLst>
          </p:nvPr>
        </p:nvSpPr>
        <p:spPr>
          <a:xfrm>
            <a:off x="3004618" y="5034165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药物治疗：在医生指导下，使用抗抑郁、抗焦虑等药物进行治疗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0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804071" y="5030749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生活方式调整</a:t>
            </a:r>
            <a:endParaRPr lang="zh-CN" altLang="en-US"/>
          </a:p>
        </p:txBody>
      </p:sp>
      <p:sp>
        <p:nvSpPr>
          <p:cNvPr id="1049442" name="矩形 38"/>
          <p:cNvSpPr/>
          <p:nvPr>
            <p:custDataLst>
              <p:tags r:id="rId2"/>
            </p:custDataLst>
          </p:nvPr>
        </p:nvSpPr>
        <p:spPr>
          <a:xfrm rot="204112">
            <a:off x="18214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39"/>
          <p:cNvSpPr/>
          <p:nvPr>
            <p:custDataLst>
              <p:tags r:id="rId3"/>
            </p:custDataLst>
          </p:nvPr>
        </p:nvSpPr>
        <p:spPr>
          <a:xfrm>
            <a:off x="18261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TextBox 2"/>
          <p:cNvSpPr txBox="1"/>
          <p:nvPr>
            <p:custDataLst>
              <p:tags r:id="rId4"/>
            </p:custDataLst>
          </p:nvPr>
        </p:nvSpPr>
        <p:spPr>
          <a:xfrm>
            <a:off x="20634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保持良好的饮食习惯，避免辛辣、油腻、刺激性食物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8" name="矩形 100"/>
          <p:cNvSpPr/>
          <p:nvPr>
            <p:custDataLst>
              <p:tags r:id="rId5"/>
            </p:custDataLst>
          </p:nvPr>
        </p:nvSpPr>
        <p:spPr>
          <a:xfrm rot="204112">
            <a:off x="69557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101"/>
          <p:cNvSpPr/>
          <p:nvPr>
            <p:custDataLst>
              <p:tags r:id="rId6"/>
            </p:custDataLst>
          </p:nvPr>
        </p:nvSpPr>
        <p:spPr>
          <a:xfrm>
            <a:off x="69611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TextBox 2"/>
          <p:cNvSpPr txBox="1"/>
          <p:nvPr>
            <p:custDataLst>
              <p:tags r:id="rId7"/>
            </p:custDataLst>
          </p:nvPr>
        </p:nvSpPr>
        <p:spPr>
          <a:xfrm>
            <a:off x="71990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63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保持良好的作息习惯，避免熬夜、过度劳累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54" name="矩形 122"/>
          <p:cNvSpPr/>
          <p:nvPr>
            <p:custDataLst>
              <p:tags r:id="rId8"/>
            </p:custDataLst>
          </p:nvPr>
        </p:nvSpPr>
        <p:spPr>
          <a:xfrm rot="204112">
            <a:off x="18214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123"/>
          <p:cNvSpPr/>
          <p:nvPr>
            <p:custDataLst>
              <p:tags r:id="rId9"/>
            </p:custDataLst>
          </p:nvPr>
        </p:nvSpPr>
        <p:spPr>
          <a:xfrm>
            <a:off x="18261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TextBox 2"/>
          <p:cNvSpPr txBox="1"/>
          <p:nvPr>
            <p:custDataLst>
              <p:tags r:id="rId10"/>
            </p:custDataLst>
          </p:nvPr>
        </p:nvSpPr>
        <p:spPr>
          <a:xfrm>
            <a:off x="20627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63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保持良好的心理状态，避免焦虑、抑郁等负面情绪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0" name="矩形 89"/>
          <p:cNvSpPr/>
          <p:nvPr>
            <p:custDataLst>
              <p:tags r:id="rId11"/>
            </p:custDataLst>
          </p:nvPr>
        </p:nvSpPr>
        <p:spPr>
          <a:xfrm rot="204112">
            <a:off x="69557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90"/>
          <p:cNvSpPr/>
          <p:nvPr>
            <p:custDataLst>
              <p:tags r:id="rId12"/>
            </p:custDataLst>
          </p:nvPr>
        </p:nvSpPr>
        <p:spPr>
          <a:xfrm>
            <a:off x="69611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TextBox 2"/>
          <p:cNvSpPr txBox="1"/>
          <p:nvPr>
            <p:custDataLst>
              <p:tags r:id="rId13"/>
            </p:custDataLst>
          </p:nvPr>
        </p:nvSpPr>
        <p:spPr>
          <a:xfrm>
            <a:off x="71977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适当进行体育锻炼，增强体质，提高免疫力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非手术治疗的适应症和局限性</a:t>
            </a:r>
            <a:endParaRPr lang="zh-CN" altLang="en-US"/>
          </a:p>
        </p:txBody>
      </p:sp>
      <p:sp>
        <p:nvSpPr>
          <p:cNvPr id="10495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适应症</a:t>
            </a:r>
            <a:endParaRPr lang="zh-CN" altLang="en-US"/>
          </a:p>
        </p:txBody>
      </p:sp>
      <p:sp>
        <p:nvSpPr>
          <p:cNvPr id="1049558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25000"/>
          </a:bodyPr>
          <a:lstStyle/>
          <a:p>
            <a:r>
              <a:rPr lang="zh-CN" altLang="en-US"/>
              <a:t>轻度宫颈炎</a:t>
            </a:r>
            <a:endParaRPr lang="zh-CN" altLang="en-US"/>
          </a:p>
          <a:p>
            <a:r>
              <a:rPr lang="zh-CN" altLang="en-US"/>
              <a:t>轻度子宫内膜炎</a:t>
            </a:r>
            <a:endParaRPr lang="zh-CN" altLang="en-US"/>
          </a:p>
          <a:p>
            <a:r>
              <a:rPr lang="zh-CN" altLang="en-US"/>
              <a:t>轻度卵巢囊肿</a:t>
            </a:r>
            <a:endParaRPr lang="zh-CN" altLang="en-US"/>
          </a:p>
          <a:p>
            <a:r>
              <a:rPr lang="zh-CN" altLang="en-US"/>
              <a:t>轻度盆腔炎</a:t>
            </a:r>
            <a:endParaRPr lang="zh-CN" altLang="en-US"/>
          </a:p>
          <a:p>
            <a:r>
              <a:rPr lang="zh-CN" altLang="en-US"/>
              <a:t>轻度阴道炎</a:t>
            </a:r>
            <a:endParaRPr lang="zh-CN" altLang="en-US"/>
          </a:p>
          <a:p>
            <a:r>
              <a:rPr lang="zh-CN" altLang="en-US"/>
              <a:t>轻度外阴炎</a:t>
            </a:r>
            <a:endParaRPr lang="zh-CN" altLang="en-US"/>
          </a:p>
          <a:p>
            <a:r>
              <a:rPr lang="zh-CN" altLang="en-US"/>
              <a:t>轻度尿道炎</a:t>
            </a:r>
            <a:endParaRPr lang="zh-CN" altLang="en-US"/>
          </a:p>
          <a:p>
            <a:r>
              <a:rPr lang="zh-CN" altLang="en-US"/>
              <a:t>轻度乳腺炎</a:t>
            </a:r>
            <a:endParaRPr lang="zh-CN" altLang="en-US"/>
          </a:p>
          <a:p>
            <a:r>
              <a:rPr lang="zh-CN" altLang="en-US"/>
              <a:t>轻度输卵管炎</a:t>
            </a:r>
            <a:endParaRPr lang="zh-CN" altLang="en-US"/>
          </a:p>
          <a:p>
            <a:r>
              <a:rPr lang="zh-CN" altLang="en-US"/>
              <a:t>轻度子宫肌瘤</a:t>
            </a:r>
            <a:endParaRPr lang="zh-CN" altLang="en-US"/>
          </a:p>
          <a:p>
            <a:r>
              <a:rPr lang="zh-CN" altLang="en-US"/>
              <a:t>轻度子宫脱垂</a:t>
            </a:r>
            <a:endParaRPr lang="zh-CN" altLang="en-US"/>
          </a:p>
          <a:p>
            <a:r>
              <a:rPr lang="zh-CN" altLang="en-US"/>
              <a:t>轻度子宫内膜异位症</a:t>
            </a:r>
            <a:endParaRPr lang="zh-CN" altLang="en-US"/>
          </a:p>
          <a:p>
            <a:r>
              <a:rPr lang="zh-CN" altLang="en-US"/>
              <a:t>轻度多囊卵巢综合征</a:t>
            </a:r>
            <a:endParaRPr lang="zh-CN" altLang="en-US"/>
          </a:p>
          <a:p>
            <a:r>
              <a:rPr lang="zh-CN" altLang="en-US"/>
              <a:t>轻度更年期综合征</a:t>
            </a:r>
            <a:endParaRPr lang="zh-CN" altLang="en-US"/>
          </a:p>
          <a:p>
            <a:r>
              <a:rPr lang="zh-CN" altLang="en-US"/>
              <a:t>轻度痛经</a:t>
            </a:r>
            <a:endParaRPr lang="zh-CN" altLang="en-US"/>
          </a:p>
          <a:p>
            <a:r>
              <a:rPr lang="zh-CN" altLang="en-US"/>
              <a:t>轻度月经不调</a:t>
            </a:r>
            <a:endParaRPr lang="zh-CN" altLang="en-US"/>
          </a:p>
          <a:p>
            <a:r>
              <a:rPr lang="zh-CN" altLang="en-US"/>
              <a:t>轻度白带异常</a:t>
            </a:r>
            <a:endParaRPr lang="zh-CN" altLang="en-US"/>
          </a:p>
          <a:p>
            <a:r>
              <a:rPr lang="zh-CN" altLang="en-US"/>
              <a:t>轻度外阴瘙痒</a:t>
            </a:r>
            <a:endParaRPr lang="zh-CN" altLang="en-US"/>
          </a:p>
          <a:p>
            <a:r>
              <a:rPr lang="zh-CN" altLang="en-US"/>
              <a:t>轻度尿频尿急</a:t>
            </a:r>
            <a:endParaRPr lang="zh-CN" altLang="en-US"/>
          </a:p>
          <a:p>
            <a:r>
              <a:rPr lang="zh-CN" altLang="en-US"/>
              <a:t>轻度尿失禁</a:t>
            </a:r>
            <a:endParaRPr lang="zh-CN" altLang="en-US"/>
          </a:p>
          <a:p>
            <a:r>
              <a:rPr lang="zh-CN" altLang="en-US"/>
              <a:t>轻度性功能障碍</a:t>
            </a:r>
            <a:endParaRPr lang="zh-CN" altLang="en-US"/>
          </a:p>
          <a:p>
            <a:r>
              <a:rPr lang="zh-CN" altLang="en-US"/>
              <a:t>轻度不孕不育</a:t>
            </a:r>
            <a:endParaRPr lang="zh-CN" altLang="en-US"/>
          </a:p>
          <a:p>
            <a:r>
              <a:rPr lang="zh-CN" altLang="en-US"/>
              <a:t>轻度产后恢复不良</a:t>
            </a:r>
            <a:endParaRPr lang="zh-CN" altLang="en-US"/>
          </a:p>
          <a:p>
            <a:r>
              <a:rPr lang="zh-CN" altLang="en-US"/>
              <a:t>轻度妇科肿瘤</a:t>
            </a:r>
            <a:endParaRPr lang="zh-CN" altLang="en-US"/>
          </a:p>
          <a:p>
            <a:r>
              <a:rPr lang="zh-CN" altLang="en-US"/>
              <a:t>轻度妇科手术后恢复不良</a:t>
            </a:r>
            <a:endParaRPr lang="zh-CN" altLang="en-US"/>
          </a:p>
          <a:p>
            <a:r>
              <a:rPr lang="zh-CN" altLang="en-US"/>
              <a:t>轻度妇科药物治疗无效或副作用大</a:t>
            </a:r>
            <a:endParaRPr lang="zh-CN" altLang="en-US"/>
          </a:p>
          <a:p>
            <a:r>
              <a:rPr lang="zh-CN" altLang="en-US"/>
              <a:t>轻度妇科疾病合并其他疾病不适合手术治疗</a:t>
            </a:r>
            <a:endParaRPr lang="zh-CN" altLang="en-US"/>
          </a:p>
          <a:p>
            <a:r>
              <a:rPr lang="zh-CN" altLang="en-US"/>
              <a:t>患者不愿意接受手术治疗</a:t>
            </a:r>
            <a:endParaRPr lang="zh-CN" altLang="en-US"/>
          </a:p>
          <a:p>
            <a:r>
              <a:rPr lang="zh-CN" altLang="en-US"/>
              <a:t>患者身体状况不适合手术治疗</a:t>
            </a:r>
            <a:endParaRPr lang="zh-CN" altLang="en-US"/>
          </a:p>
          <a:p>
            <a:r>
              <a:rPr lang="zh-CN" altLang="en-US"/>
              <a:t>患者经济状况不适合手术治疗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https://d.book118.com/625033014044011113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微软雅黑</vt:lpstr>
      <vt:lpstr>Montserrat ExtraBold</vt:lpstr>
      <vt:lpstr>+中文正文</vt:lpstr>
      <vt:lpstr>Office Theme</vt:lpstr>
      <vt:lpstr>妇科疾病的非手术治疗和康复</vt:lpstr>
      <vt:lpstr>目录</vt:lpstr>
      <vt:lpstr>添加章节标题</vt:lpstr>
      <vt:lpstr>妇科疾病非手术治疗的重要性</vt:lpstr>
      <vt:lpstr>PowerPoint Presentation</vt:lpstr>
      <vt:lpstr>避免手术创伤和并发症</vt:lpstr>
      <vt:lpstr>保留器官功能和生育能力</vt:lpstr>
      <vt:lpstr>提高生活质量</vt:lpstr>
      <vt:lpstr>减轻患者心理负担</vt:lpstr>
      <vt:lpstr>常见妇科疾病非手术治疗方法</vt:lpstr>
      <vt:lpstr>PowerPoint Presentation</vt:lpstr>
      <vt:lpstr>药物治疗</vt:lpstr>
      <vt:lpstr>物理治疗</vt:lpstr>
      <vt:lpstr>心理治疗</vt:lpstr>
      <vt:lpstr>生活方式调整</vt:lpstr>
      <vt:lpstr>非手术治疗的适应症和局限性</vt:lpstr>
      <vt:lpstr>PowerPoint Presentation</vt:lpstr>
      <vt:lpstr>适应症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2024-09-19T21:26:39.444</cp:lastPrinted>
  <dcterms:created xsi:type="dcterms:W3CDTF">2024-09-19T13:26:39Z</dcterms:created>
  <dcterms:modified xsi:type="dcterms:W3CDTF">2024-09-19T13:26:41Z</dcterms:modified>
</cp:coreProperties>
</file>