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B46E5C4-0185-49CC-AB8C-68DB361138A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A9C97E-8AFF-4556-AD36-060BAEDA3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4934C-564B-4C32-A230-74443439E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400B85-DBAC-4567-B6CD-928049989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C27265-90C2-4EE1-9799-379AFBC05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E25318-9E30-497A-9F99-AB6DD7329B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6D3188-7D65-4518-B5A7-C223891990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9231B4-AF40-4C49-8B3D-DDBA59CE22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90DBA-C22D-4543-9B10-33E9F0631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53D99-085F-4B61-A8B8-1D0C63812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F14EFF-AF07-4F70-AD95-1A501F36D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28661-0531-4DAB-B5CC-1F430216A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AB504B2-C327-4D19-A46D-FBAEB678D25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9A4D7C1-0230-430A-B8BD-71D9C259CC1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03413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礼仪细节决定职场形象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穿着打扮</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言行举止</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礼仪礼节</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礼仪细节</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为什么职场礼仪重要</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良好的职场礼仪可以提升个人形象和职业素养，有利于职场发展。</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职场礼仪的基本原则</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尊重他人、注重细节、保持专业、与人为善是职场礼仪的基本原则。</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了解职场礼仪</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什么是职场礼仪</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职场礼仪是指在工作场所中遵守的行为规范和社交礼仪。</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职场礼仪的影响</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注意细节有助于树立良好形象</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礼仪细节对职场形象的影响</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礼貌和谦虚是赢得他人尊重的关键</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如何通过礼仪赢得他人的尊重</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不良礼仪可能导致人际关系紧张和职业发展受阻</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礼仪不当可能带来的负面影响</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职场礼仪的要点</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职场礼仪的要点包括穿着打扮、言行举止和礼仪礼节。穿着得体、言行端庄、尊重他人是职场礼仪的重要组成部分。</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常见的职场礼仪误区</a:t>
            </a:r>
            <a:endParaRPr lang="en-US" sz="2200" b="0" strike="noStrike" spc="-1">
              <a:solidFill>
                <a:srgbClr val="000000"/>
              </a:solidFill>
              <a:latin typeface="Arial"/>
            </a:endParaRPr>
          </a:p>
        </p:txBody>
      </p:sp>
      <p:sp>
        <p:nvSpPr>
          <p:cNvPr id="10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过分自信、粗心大意、不懂得尊重他人是常见的职场礼仪误区。</a:t>
            </a:r>
            <a:endParaRPr lang="en-US" sz="1500" b="0" strike="noStrike" spc="-1">
              <a:solidFill>
                <a:srgbClr val="000000"/>
              </a:solidFill>
              <a:latin typeface="Arial"/>
            </a:endParaRPr>
          </a:p>
        </p:txBody>
      </p:sp>
      <p:sp>
        <p:nvSpPr>
          <p:cNvPr id="1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提升职场礼仪的方法</a:t>
            </a:r>
            <a:endParaRPr lang="en-US" sz="2200" b="0" strike="noStrike" spc="-1">
              <a:solidFill>
                <a:srgbClr val="000000"/>
              </a:solidFill>
              <a:latin typeface="Arial"/>
            </a:endParaRPr>
          </a:p>
        </p:txBody>
      </p:sp>
      <p:sp>
        <p:nvSpPr>
          <p:cNvPr id="11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反思自我、不断学习、接受反馈是提升职场礼仪的有效方法。</a:t>
            </a:r>
            <a:endParaRPr lang="en-US" sz="1500" b="0" strike="noStrike" spc="-1">
              <a:solidFill>
                <a:srgbClr val="000000"/>
              </a:solidFill>
              <a:latin typeface="Arial"/>
            </a:endParaRPr>
          </a:p>
        </p:txBody>
      </p:sp>
      <p:sp>
        <p:nvSpPr>
          <p:cNvPr id="1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职场礼仪的培养</a:t>
            </a:r>
            <a:endParaRPr lang="en-US" sz="3600" b="0" strike="noStrike" spc="-1">
              <a:solidFill>
                <a:schemeClr val="dk1"/>
              </a:solidFill>
              <a:latin typeface="Arial"/>
            </a:endParaRPr>
          </a:p>
        </p:txBody>
      </p:sp>
      <p:sp>
        <p:nvSpPr>
          <p:cNvPr id="1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如何培养良好的职场礼仪</a:t>
            </a:r>
            <a:endParaRPr lang="en-US" sz="2200" b="0" strike="noStrike" spc="-1">
              <a:solidFill>
                <a:srgbClr val="000000"/>
              </a:solidFill>
              <a:latin typeface="Arial"/>
            </a:endParaRPr>
          </a:p>
        </p:txBody>
      </p:sp>
      <p:sp>
        <p:nvSpPr>
          <p:cNvPr id="11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参加礼仪培训、积极学习、模仿优秀榜样是培养职场礼仪的有效途径。</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2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职场礼仪是职场中的重要一环，细节决定形象，培养良好的职场礼仪有助于提升职业素养和职场竞争力。</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穿着打扮</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穿着的重要性</a:t>
            </a:r>
            <a:endParaRPr lang="en-US" sz="3600" b="0" strike="noStrike" spc="-1">
              <a:solidFill>
                <a:schemeClr val="dk1"/>
              </a:solidFill>
              <a:latin typeface="Arial"/>
            </a:endParaRPr>
          </a:p>
        </p:txBody>
      </p:sp>
      <p:sp>
        <p:nvSpPr>
          <p:cNvPr id="12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在职场中，穿着是决定形象的重要因素之一。穿着得体能够展现专业和自信，而不当的着装则可能影响他人对你的印象。不同职业对穿着风格的要求也有所不同，因此了解职场着装的基本原则是至关重要的。</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不同职业要求的穿着风格</a:t>
            </a:r>
            <a:endParaRPr lang="en-US" sz="3600" b="0" strike="noStrike" spc="-1">
              <a:solidFill>
                <a:schemeClr val="dk1"/>
              </a:solidFill>
              <a:latin typeface="Arial"/>
            </a:endParaRPr>
          </a:p>
        </p:txBody>
      </p:sp>
      <p:sp>
        <p:nvSpPr>
          <p:cNvPr id="12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正式西装革履</a:t>
            </a:r>
            <a:endParaRPr lang="en-US" sz="1500" b="0" strike="noStrike" spc="-1">
              <a:solidFill>
                <a:srgbClr val="000000"/>
              </a:solidFill>
              <a:latin typeface="Arial"/>
            </a:endParaRPr>
          </a:p>
        </p:txBody>
      </p:sp>
      <p:sp>
        <p:nvSpPr>
          <p:cNvPr id="12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商务职场</a:t>
            </a:r>
            <a:endParaRPr lang="en-US" sz="2200" b="0" strike="noStrike" spc="-1">
              <a:solidFill>
                <a:srgbClr val="000000"/>
              </a:solidFill>
              <a:latin typeface="Arial"/>
            </a:endParaRPr>
          </a:p>
        </p:txBody>
      </p:sp>
      <p:sp>
        <p:nvSpPr>
          <p:cNvPr id="12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休闲时尚潮流</a:t>
            </a:r>
            <a:endParaRPr lang="en-US" sz="1500" b="0" strike="noStrike" spc="-1">
              <a:solidFill>
                <a:srgbClr val="000000"/>
              </a:solidFill>
              <a:latin typeface="Arial"/>
            </a:endParaRPr>
          </a:p>
        </p:txBody>
      </p:sp>
      <p:sp>
        <p:nvSpPr>
          <p:cNvPr id="13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创意行业</a:t>
            </a:r>
            <a:endParaRPr lang="en-US" sz="2200" b="0" strike="noStrike" spc="-1">
              <a:solidFill>
                <a:srgbClr val="000000"/>
              </a:solidFill>
              <a:latin typeface="Arial"/>
            </a:endParaRPr>
          </a:p>
        </p:txBody>
      </p:sp>
      <p:sp>
        <p:nvSpPr>
          <p:cNvPr id="13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舒适休闲装</a:t>
            </a:r>
            <a:endParaRPr lang="en-US" sz="1500" b="0" strike="noStrike" spc="-1">
              <a:solidFill>
                <a:srgbClr val="000000"/>
              </a:solidFill>
              <a:latin typeface="Arial"/>
            </a:endParaRPr>
          </a:p>
        </p:txBody>
      </p:sp>
      <p:sp>
        <p:nvSpPr>
          <p:cNvPr id="13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科技公司</a:t>
            </a:r>
            <a:endParaRPr lang="en-US" sz="2200" b="0" strike="noStrike" spc="-1">
              <a:solidFill>
                <a:srgbClr val="000000"/>
              </a:solidFill>
              <a:latin typeface="Arial"/>
            </a:endParaRPr>
          </a:p>
        </p:txBody>
      </p:sp>
      <p:sp>
        <p:nvSpPr>
          <p:cNvPr id="13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配饰的选择</a:t>
            </a:r>
            <a:endParaRPr lang="en-US" sz="3600" b="0" strike="noStrike" spc="-1">
              <a:solidFill>
                <a:schemeClr val="dk1"/>
              </a:solidFill>
              <a:latin typeface="Arial"/>
            </a:endParaRPr>
          </a:p>
        </p:txBody>
      </p:sp>
      <p:sp>
        <p:nvSpPr>
          <p:cNvPr id="13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提升整体形象</a:t>
            </a:r>
            <a:endParaRPr lang="en-US" sz="2000" b="0" strike="noStrike" spc="-1">
              <a:solidFill>
                <a:srgbClr val="000000"/>
              </a:solidFill>
              <a:latin typeface="Arial"/>
            </a:endParaRPr>
          </a:p>
        </p:txBody>
      </p:sp>
      <p:sp>
        <p:nvSpPr>
          <p:cNvPr id="13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作用</a:t>
            </a:r>
            <a:endParaRPr lang="en-US" sz="3000" b="0" strike="noStrike" spc="-1">
              <a:solidFill>
                <a:srgbClr val="000000"/>
              </a:solidFill>
              <a:latin typeface="Arial"/>
            </a:endParaRPr>
          </a:p>
        </p:txBody>
      </p:sp>
      <p:sp>
        <p:nvSpPr>
          <p:cNvPr id="13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展现个性与品味</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潜在影响</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与服装风格搭配</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选择技巧</a:t>
            </a:r>
            <a:endParaRPr lang="en-US" sz="3000" b="0" strike="noStrike" spc="-1">
              <a:solidFill>
                <a:srgbClr val="000000"/>
              </a:solidFill>
              <a:latin typeface="Arial"/>
            </a:endParaRPr>
          </a:p>
        </p:txBody>
      </p:sp>
      <p:sp>
        <p:nvSpPr>
          <p:cNvPr id="14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细节决定形象</a:t>
            </a:r>
            <a:endParaRPr lang="en-US" sz="2200" b="0" strike="noStrike" spc="-1">
              <a:solidFill>
                <a:srgbClr val="000000"/>
              </a:solidFill>
              <a:latin typeface="Arial"/>
            </a:endParaRPr>
          </a:p>
        </p:txBody>
      </p:sp>
      <p:sp>
        <p:nvSpPr>
          <p:cNvPr id="14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衣服熨烫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鞋带整洁</a:t>
            </a:r>
            <a:endParaRPr lang="en-US" sz="1500" b="0" strike="noStrike" spc="-1">
              <a:solidFill>
                <a:srgbClr val="000000"/>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选择合适着装</a:t>
            </a:r>
            <a:endParaRPr lang="en-US" sz="2200" b="0" strike="noStrike" spc="-1">
              <a:solidFill>
                <a:srgbClr val="000000"/>
              </a:solidFill>
              <a:latin typeface="Arial"/>
            </a:endParaRPr>
          </a:p>
        </p:txBody>
      </p:sp>
      <p:sp>
        <p:nvSpPr>
          <p:cNvPr id="15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场合适配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尺寸合适</a:t>
            </a:r>
            <a:endParaRPr lang="en-US" sz="1500" b="0" strike="noStrike" spc="-1">
              <a:solidFill>
                <a:srgbClr val="000000"/>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穿着的注意事项</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避免错误</a:t>
            </a:r>
            <a:endParaRPr lang="en-US" sz="2200" b="0" strike="noStrike" spc="-1">
              <a:solidFill>
                <a:srgbClr val="000000"/>
              </a:solidFill>
              <a:latin typeface="Arial"/>
            </a:endParaRPr>
          </a:p>
        </p:txBody>
      </p:sp>
      <p:sp>
        <p:nvSpPr>
          <p:cNvPr id="15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过于随意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过于暴露</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正式和休闲装</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在职场中，正式装能展现出专业与严肃，而休闲装则展现出轻松与亲和力。选择合适的正式装和休闲装，并掌握在不同场合的穿着技巧，能够有效提升职场形象。</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言行举止</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言行举止的重要性</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在职场中，言行举止是非常重要的。说话的艺术、保持谦和的态度以及举止得体都能直接影响到一个人的职场形象和发展。</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礼貌用语的应用</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建立良好的人际关系</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如何用礼貌的语言与同事相处</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提升职场形象</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礼貌用语带来的正面影响</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细致体贴的举止</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言行举止中的礼貌细节</a:t>
            </a:r>
            <a:endParaRPr lang="en-US" sz="3000" b="0" strike="noStrike" spc="-1">
              <a:solidFill>
                <a:srgbClr val="000000"/>
              </a:solidFill>
              <a:latin typeface="Arial"/>
            </a:endParaRPr>
          </a:p>
        </p:txBody>
      </p:sp>
      <p:sp>
        <p:nvSpPr>
          <p:cNvPr id="17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职场中的沟通误区</a:t>
            </a:r>
            <a:endParaRPr lang="en-US" sz="2200" b="0" strike="noStrike" spc="-1">
              <a:solidFill>
                <a:srgbClr val="000000"/>
              </a:solidFill>
              <a:latin typeface="Arial"/>
            </a:endParaRPr>
          </a:p>
        </p:txBody>
      </p:sp>
      <p:sp>
        <p:nvSpPr>
          <p:cNvPr id="18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避免使用模糊词语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注意身体语言的传达</a:t>
            </a:r>
            <a:endParaRPr lang="en-US" sz="1500" b="0" strike="noStrike" spc="-1">
              <a:solidFill>
                <a:srgbClr val="000000"/>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良好的沟通能力对职场形象的影响</a:t>
            </a:r>
            <a:endParaRPr lang="en-US" sz="2200" b="0" strike="noStrike" spc="-1">
              <a:solidFill>
                <a:srgbClr val="000000"/>
              </a:solidFill>
              <a:latin typeface="Arial"/>
            </a:endParaRPr>
          </a:p>
        </p:txBody>
      </p:sp>
      <p:sp>
        <p:nvSpPr>
          <p:cNvPr id="18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建立信任和合作关系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提升工作效率和团队凝聚力</a:t>
            </a:r>
            <a:endParaRPr lang="en-US" sz="1500" b="0" strike="noStrike" spc="-1">
              <a:solidFill>
                <a:srgbClr val="000000"/>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如何有效地沟通</a:t>
            </a:r>
            <a:endParaRPr lang="en-US" sz="2200" b="0" strike="noStrike" spc="-1">
              <a:solidFill>
                <a:srgbClr val="000000"/>
              </a:solidFill>
              <a:latin typeface="Arial"/>
            </a:endParaRPr>
          </a:p>
        </p:txBody>
      </p:sp>
      <p:sp>
        <p:nvSpPr>
          <p:cNvPr id="19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倾听并表达清晰意见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善用非语言沟通方式</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言行举止的注意事项</a:t>
            </a:r>
            <a:endParaRPr lang="en-US" sz="3600" b="0" strike="noStrike" spc="-1">
              <a:solidFill>
                <a:schemeClr val="dk1"/>
              </a:solidFill>
              <a:latin typeface="Arial"/>
            </a:endParaRPr>
          </a:p>
        </p:txBody>
      </p:sp>
      <p:sp>
        <p:nvSpPr>
          <p:cNvPr id="1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避免冒犯他人或造成误会</a:t>
            </a:r>
            <a:endParaRPr lang="en-US" sz="1500" b="0" strike="noStrike" spc="-1">
              <a:solidFill>
                <a:srgbClr val="000000"/>
              </a:solidFill>
              <a:latin typeface="Arial"/>
            </a:endParaRPr>
          </a:p>
        </p:txBody>
      </p:sp>
      <p:sp>
        <p:nvSpPr>
          <p:cNvPr id="1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避免在职场中犯的言行错误</a:t>
            </a:r>
            <a:endParaRPr lang="en-US" sz="2200" b="0" strike="noStrike" spc="-1">
              <a:solidFill>
                <a:srgbClr val="000000"/>
              </a:solidFill>
              <a:latin typeface="Arial"/>
            </a:endParaRPr>
          </a:p>
        </p:txBody>
      </p:sp>
      <p:sp>
        <p:nvSpPr>
          <p:cNvPr id="1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展现专业和可靠形象</a:t>
            </a:r>
            <a:endParaRPr lang="en-US" sz="1500" b="0" strike="noStrike" spc="-1">
              <a:solidFill>
                <a:srgbClr val="000000"/>
              </a:solidFill>
              <a:latin typeface="Arial"/>
            </a:endParaRPr>
          </a:p>
        </p:txBody>
      </p:sp>
      <p:sp>
        <p:nvSpPr>
          <p:cNvPr id="1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如何在言行举止中体现专业素质</a:t>
            </a:r>
            <a:endParaRPr lang="en-US" sz="2200" b="0" strike="noStrike" spc="-1">
              <a:solidFill>
                <a:srgbClr val="000000"/>
              </a:solidFill>
              <a:latin typeface="Arial"/>
            </a:endParaRPr>
          </a:p>
        </p:txBody>
      </p:sp>
      <p:sp>
        <p:nvSpPr>
          <p:cNvPr id="1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细节决定成败，关注细节</a:t>
            </a:r>
            <a:endParaRPr lang="en-US" sz="1500" b="0" strike="noStrike" spc="-1">
              <a:solidFill>
                <a:srgbClr val="000000"/>
              </a:solidFill>
              <a:latin typeface="Arial"/>
            </a:endParaRPr>
          </a:p>
        </p:txBody>
      </p:sp>
      <p:sp>
        <p:nvSpPr>
          <p:cNvPr id="1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提升言行举止的技巧和方法</a:t>
            </a:r>
            <a:endParaRPr lang="en-US" sz="2200" b="0" strike="noStrike" spc="-1">
              <a:solidFill>
                <a:srgbClr val="000000"/>
              </a:solidFill>
              <a:latin typeface="Arial"/>
            </a:endParaRPr>
          </a:p>
        </p:txBody>
      </p:sp>
      <p:sp>
        <p:nvSpPr>
          <p:cNvPr id="1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言行举止在职场中扮演重要角色，通过言行举止的细节来提升自己的职场形象，是每位职场人士都需要认真对待的事情。</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https://d.book118.com/625034134013011130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礼仪细节决定职场形象</vt:lpstr>
      <vt:lpstr>目录</vt:lpstr>
      <vt:lpstr>第1章 简介</vt:lpstr>
      <vt:lpstr>了解职场礼仪</vt:lpstr>
      <vt:lpstr>职场礼仪的影响</vt:lpstr>
      <vt:lpstr> </vt:lpstr>
      <vt:lpstr>职场礼仪的培养</vt:lpstr>
      <vt:lpstr>总结</vt:lpstr>
      <vt:lpstr>第2章 穿着打扮</vt:lpstr>
      <vt:lpstr>穿着的重要性</vt:lpstr>
      <vt:lpstr>不同职业要求的穿着风格</vt:lpstr>
      <vt:lpstr>配饰的选择</vt:lpstr>
      <vt:lpstr>穿着的注意事项</vt:lpstr>
      <vt:lpstr> </vt:lpstr>
      <vt:lpstr>第3章 言行举止</vt:lpstr>
      <vt:lpstr> </vt:lpstr>
      <vt:lpstr>礼貌用语的应用</vt:lpstr>
      <vt:lpstr>沟通技巧</vt:lpstr>
      <vt:lpstr>言行举止的注意事项</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2024-09-29T14:03:55.386</cp:lastPrinted>
  <dcterms:created xsi:type="dcterms:W3CDTF">2024-09-29T06:03:55Z</dcterms:created>
  <dcterms:modified xsi:type="dcterms:W3CDTF">2024-09-29T06:03:57Z</dcterms:modified>
</cp:coreProperties>
</file>