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97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23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E7D61-0772-4C1A-8F87-78DF52E41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D854B-28C9-4CDE-81EC-DF621772B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09C7A-6549-40CB-9419-1CBF5E363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F9360-7FE4-4B4C-81E0-1DC7219E2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98AA55-908A-4982-ABA2-D38622BB7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17C8E3-7A88-4F49-957C-F88BA633A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16B410-0CF5-402A-909F-26C24BF3A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B3AA1-13D1-40CA-BF63-5AA883642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FC633-57B7-41BB-AC6D-F3F211F26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3AD5A-41F9-42EF-8045-55587A723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AF636-6AF7-417B-9FEE-544F10000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968" r:id="rId2"/>
    <p:sldLayoutId id="2147490969" r:id="rId3"/>
    <p:sldLayoutId id="2147490970" r:id="rId4"/>
    <p:sldLayoutId id="2147490971" r:id="rId5"/>
    <p:sldLayoutId id="2147490972" r:id="rId6"/>
    <p:sldLayoutId id="2147490973" r:id="rId7"/>
    <p:sldLayoutId id="2147490974" r:id="rId8"/>
    <p:sldLayoutId id="2147490975" r:id="rId9"/>
    <p:sldLayoutId id="2147490976" r:id="rId10"/>
    <p:sldLayoutId id="214749097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20" Type="http://schemas.openxmlformats.org/officeDocument/2006/relationships/tags" Target="../tags/tag217.xml" /><Relationship Id="rId21" Type="http://schemas.openxmlformats.org/officeDocument/2006/relationships/tags" Target="../tags/tag218.xml" /><Relationship Id="rId22" Type="http://schemas.openxmlformats.org/officeDocument/2006/relationships/tags" Target="../tags/tag219.xml" /><Relationship Id="rId23" Type="http://schemas.openxmlformats.org/officeDocument/2006/relationships/tags" Target="../tags/tag220.xml" /><Relationship Id="rId24" Type="http://schemas.openxmlformats.org/officeDocument/2006/relationships/tags" Target="../tags/tag221.xml" /><Relationship Id="rId25" Type="http://schemas.openxmlformats.org/officeDocument/2006/relationships/tags" Target="../tags/tag222.xml" /><Relationship Id="rId26" Type="http://schemas.openxmlformats.org/officeDocument/2006/relationships/tags" Target="../tags/tag223.xml" /><Relationship Id="rId27" Type="http://schemas.openxmlformats.org/officeDocument/2006/relationships/tags" Target="../tags/tag224.xml" /><Relationship Id="rId28" Type="http://schemas.openxmlformats.org/officeDocument/2006/relationships/tags" Target="../tags/tag225.xml" /><Relationship Id="rId29" Type="http://schemas.openxmlformats.org/officeDocument/2006/relationships/tags" Target="../tags/tag226.xml" /><Relationship Id="rId3" Type="http://schemas.openxmlformats.org/officeDocument/2006/relationships/tags" Target="../tags/tag200.xml" /><Relationship Id="rId30" Type="http://schemas.openxmlformats.org/officeDocument/2006/relationships/tags" Target="../tags/tag227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01204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南昌大学文献检索课件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245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245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课件概述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275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南昌大学图书馆资源利用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305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文献管理软件应用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275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文献检索基础知识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305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学术搜索引擎使用技巧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335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学术论文写作规范与技巧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4" name="序号"/>
          <p:cNvSpPr txBox="1"/>
          <p:nvPr>
            <p:custDataLst>
              <p:tags r:id="rId17"/>
            </p:custDataLst>
          </p:nvPr>
        </p:nvSpPr>
        <p:spPr>
          <a:xfrm>
            <a:off x="6483985" y="5474335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08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8"/>
            </p:custDataLst>
          </p:nvPr>
        </p:nvSpPr>
        <p:spPr>
          <a:xfrm>
            <a:off x="8044180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知识产权保护与学术道德规范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课件概述</a:t>
            </a:r>
            <a:endParaRPr lang="zh-CN" altLang="en-US"/>
          </a:p>
        </p:txBody>
      </p:sp>
      <p:sp>
        <p:nvSpPr>
          <p:cNvPr id="10489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8974" name="弧形 58"/>
          <p:cNvSpPr/>
          <p:nvPr>
            <p:custDataLst>
              <p:tags r:id="rId2"/>
            </p:custDataLst>
          </p:nvPr>
        </p:nvSpPr>
        <p:spPr>
          <a:xfrm>
            <a:off x="8027409" y="2156012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弧形 57"/>
          <p:cNvSpPr/>
          <p:nvPr>
            <p:custDataLst>
              <p:tags r:id="rId3"/>
            </p:custDataLst>
          </p:nvPr>
        </p:nvSpPr>
        <p:spPr>
          <a:xfrm>
            <a:off x="838200" y="2156012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椭圆 22"/>
          <p:cNvSpPr/>
          <p:nvPr>
            <p:custDataLst>
              <p:tags r:id="rId4"/>
            </p:custDataLst>
          </p:nvPr>
        </p:nvSpPr>
        <p:spPr>
          <a:xfrm>
            <a:off x="8354477" y="2420183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椭圆 23"/>
          <p:cNvSpPr/>
          <p:nvPr>
            <p:custDataLst>
              <p:tags r:id="rId5"/>
            </p:custDataLst>
          </p:nvPr>
        </p:nvSpPr>
        <p:spPr>
          <a:xfrm>
            <a:off x="8724675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正文"/>
          <p:cNvSpPr txBox="1"/>
          <p:nvPr>
            <p:custDataLst>
              <p:tags r:id="rId6"/>
            </p:custDataLst>
          </p:nvPr>
        </p:nvSpPr>
        <p:spPr>
          <a:xfrm>
            <a:off x="8788472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课件的教学方法和评价方式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84" name="椭圆 24"/>
          <p:cNvSpPr/>
          <p:nvPr>
            <p:custDataLst>
              <p:tags r:id="rId7"/>
            </p:custDataLst>
          </p:nvPr>
        </p:nvSpPr>
        <p:spPr>
          <a:xfrm>
            <a:off x="6022769" y="2420183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椭圆 25"/>
          <p:cNvSpPr/>
          <p:nvPr>
            <p:custDataLst>
              <p:tags r:id="rId8"/>
            </p:custDataLst>
          </p:nvPr>
        </p:nvSpPr>
        <p:spPr>
          <a:xfrm>
            <a:off x="6392069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正文"/>
          <p:cNvSpPr txBox="1"/>
          <p:nvPr>
            <p:custDataLst>
              <p:tags r:id="rId9"/>
            </p:custDataLst>
          </p:nvPr>
        </p:nvSpPr>
        <p:spPr>
          <a:xfrm>
            <a:off x="6456763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课件的主要内容和结构安排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椭圆 7"/>
          <p:cNvSpPr/>
          <p:nvPr>
            <p:custDataLst>
              <p:tags r:id="rId10"/>
            </p:custDataLst>
          </p:nvPr>
        </p:nvSpPr>
        <p:spPr>
          <a:xfrm>
            <a:off x="3691061" y="2420183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椭圆 9"/>
          <p:cNvSpPr/>
          <p:nvPr>
            <p:custDataLst>
              <p:tags r:id="rId11"/>
            </p:custDataLst>
          </p:nvPr>
        </p:nvSpPr>
        <p:spPr>
          <a:xfrm>
            <a:off x="4060360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正文"/>
          <p:cNvSpPr txBox="1"/>
          <p:nvPr>
            <p:custDataLst>
              <p:tags r:id="rId12"/>
            </p:custDataLst>
          </p:nvPr>
        </p:nvSpPr>
        <p:spPr>
          <a:xfrm>
            <a:off x="4125055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课件的设计理念和教学目标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96" name="椭圆 5"/>
          <p:cNvSpPr/>
          <p:nvPr>
            <p:custDataLst>
              <p:tags r:id="rId13"/>
            </p:custDataLst>
          </p:nvPr>
        </p:nvSpPr>
        <p:spPr>
          <a:xfrm>
            <a:off x="1094284" y="2420183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椭圆 4"/>
          <p:cNvSpPr/>
          <p:nvPr>
            <p:custDataLst>
              <p:tags r:id="rId14"/>
            </p:custDataLst>
          </p:nvPr>
        </p:nvSpPr>
        <p:spPr>
          <a:xfrm>
            <a:off x="1463583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正文"/>
          <p:cNvSpPr txBox="1"/>
          <p:nvPr>
            <p:custDataLst>
              <p:tags r:id="rId15"/>
            </p:custDataLst>
          </p:nvPr>
        </p:nvSpPr>
        <p:spPr>
          <a:xfrm>
            <a:off x="1528278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南昌大学文献检索课程的意义和重要性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9038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帮助学生掌握文献检索的基本方法和技巧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提高学生文献检索的能力和效率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培养学生独立思考和解决问题的能力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增强学生的信息素养和综合素质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课件内容</a:t>
            </a:r>
            <a:endParaRPr lang="zh-CN" altLang="en-US"/>
          </a:p>
        </p:txBody>
      </p:sp>
      <p:sp>
        <p:nvSpPr>
          <p:cNvPr id="104909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课件目标：帮助学生掌握文献检索的基本方法和技巧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课件内容：包括文献检索的基本概念、方法和技巧，以及相关数据库和检索工具的介绍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课件结构：包括引言、正文和结尾三个部分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课件特点：注重实践操作，结合案例分析，图文并茂，易于理解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文献检索基础知识</a:t>
            </a:r>
            <a:endParaRPr lang="zh-CN" altLang="en-US"/>
          </a:p>
        </p:txBody>
      </p:sp>
      <p:sp>
        <p:nvSpPr>
          <p:cNvPr id="10491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文献类型</a:t>
            </a:r>
            <a:endParaRPr lang="zh-CN" altLang="en-US"/>
          </a:p>
        </p:txBody>
      </p:sp>
      <p:sp>
        <p:nvSpPr>
          <p:cNvPr id="1049230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2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一次文献：包括专著、论文、报告等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36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二次文献：包括目录、索引、文摘等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42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三次文献：包括综述、评论等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48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零次文献：包括手稿、未发表的讲话稿等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文献检索方法</a:t>
            </a:r>
            <a:endParaRPr lang="zh-CN" altLang="en-US"/>
          </a:p>
        </p:txBody>
      </p:sp>
      <p:sp>
        <p:nvSpPr>
          <p:cNvPr id="1049290" name="五边形 30"/>
          <p:cNvSpPr/>
          <p:nvPr>
            <p:custDataLst>
              <p:tags r:id="rId2"/>
            </p:custDataLst>
          </p:nvPr>
        </p:nvSpPr>
        <p:spPr>
          <a:xfrm>
            <a:off x="838200" y="3266266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2" name="燕尾形 36"/>
          <p:cNvSpPr/>
          <p:nvPr>
            <p:custDataLst>
              <p:tags r:id="rId3"/>
            </p:custDataLst>
          </p:nvPr>
        </p:nvSpPr>
        <p:spPr>
          <a:xfrm>
            <a:off x="3342276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4" name="燕尾形 37"/>
          <p:cNvSpPr/>
          <p:nvPr>
            <p:custDataLst>
              <p:tags r:id="rId4"/>
            </p:custDataLst>
          </p:nvPr>
        </p:nvSpPr>
        <p:spPr>
          <a:xfrm>
            <a:off x="8350429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6" name="燕尾形 38"/>
          <p:cNvSpPr/>
          <p:nvPr>
            <p:custDataLst>
              <p:tags r:id="rId5"/>
            </p:custDataLst>
          </p:nvPr>
        </p:nvSpPr>
        <p:spPr>
          <a:xfrm>
            <a:off x="5846353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回溯法：利用已有的文献后面所列的参考文献进行追溯查找的方法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直接法：直接利用检索工具（系统）检索所需文献的方法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交替法：将各种方法结合起来，交替使用，以获得最佳检索效果的方法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循环法：将各种方法结合起来，循环使用，不断缩小检索范围的方法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文献检索工具</a:t>
            </a:r>
            <a:endParaRPr lang="zh-CN" altLang="en-US"/>
          </a:p>
        </p:txBody>
      </p:sp>
      <p:sp>
        <p:nvSpPr>
          <p:cNvPr id="1049342" name="矩形: 圆角 4"/>
          <p:cNvSpPr/>
          <p:nvPr>
            <p:custDataLst>
              <p:tags r:id="rId2"/>
            </p:custDataLst>
          </p:nvPr>
        </p:nvSpPr>
        <p:spPr>
          <a:xfrm>
            <a:off x="838200" y="3338674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3"/>
            </p:custDataLst>
          </p:nvPr>
        </p:nvSpPr>
        <p:spPr>
          <a:xfrm>
            <a:off x="1001124" y="3535769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图书馆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46" name="矩形: 圆角 4"/>
          <p:cNvSpPr/>
          <p:nvPr>
            <p:custDataLst>
              <p:tags r:id="rId4"/>
            </p:custDataLst>
          </p:nvPr>
        </p:nvSpPr>
        <p:spPr>
          <a:xfrm>
            <a:off x="8898350" y="3339284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48" name="正文"/>
          <p:cNvSpPr txBox="1"/>
          <p:nvPr>
            <p:custDataLst>
              <p:tags r:id="rId5"/>
            </p:custDataLst>
          </p:nvPr>
        </p:nvSpPr>
        <p:spPr>
          <a:xfrm>
            <a:off x="9061273" y="3536379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学术搜索引擎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50" name="矩形: 圆角 4"/>
          <p:cNvSpPr/>
          <p:nvPr>
            <p:custDataLst>
              <p:tags r:id="rId6"/>
            </p:custDataLst>
          </p:nvPr>
        </p:nvSpPr>
        <p:spPr>
          <a:xfrm>
            <a:off x="3524917" y="3339894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52" name="正文"/>
          <p:cNvSpPr txBox="1"/>
          <p:nvPr>
            <p:custDataLst>
              <p:tags r:id="rId7"/>
            </p:custDataLst>
          </p:nvPr>
        </p:nvSpPr>
        <p:spPr>
          <a:xfrm>
            <a:off x="3688451" y="3536989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数据库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54" name="矩形: 圆角 4"/>
          <p:cNvSpPr/>
          <p:nvPr>
            <p:custDataLst>
              <p:tags r:id="rId8"/>
            </p:custDataLst>
          </p:nvPr>
        </p:nvSpPr>
        <p:spPr>
          <a:xfrm>
            <a:off x="6211633" y="3340505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56" name="正文"/>
          <p:cNvSpPr txBox="1"/>
          <p:nvPr>
            <p:custDataLst>
              <p:tags r:id="rId9"/>
            </p:custDataLst>
          </p:nvPr>
        </p:nvSpPr>
        <p:spPr>
          <a:xfrm>
            <a:off x="6374557" y="3537600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网络搜索引擎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南昌大学图书馆资源利用</a:t>
            </a:r>
            <a:endParaRPr lang="zh-CN" altLang="en-US"/>
          </a:p>
        </p:txBody>
      </p:sp>
      <p:sp>
        <p:nvSpPr>
          <p:cNvPr id="10493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图书馆资源介绍</a:t>
            </a:r>
            <a:endParaRPr lang="zh-CN" altLang="en-US"/>
          </a:p>
        </p:txBody>
      </p:sp>
      <p:sp>
        <p:nvSpPr>
          <p:cNvPr id="1049466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图书馆的藏书量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图书馆的开放时间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图书馆的借阅规则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图书馆的电子资源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图书馆资源检索方法</a:t>
            </a:r>
            <a:endParaRPr lang="zh-CN" altLang="en-US"/>
          </a:p>
        </p:txBody>
      </p:sp>
      <p:sp>
        <p:nvSpPr>
          <p:cNvPr id="1049526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图书馆资源概述：介绍南昌大学图书馆的资源类型、数量和分布情况。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图书馆资源检索途径：介绍通过图书馆网站、图书馆目录、学科导航等途径进行资源检索的方法。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图书馆资源检索技巧：介绍一些常用的检索技巧，如关键词检索、布尔逻辑运算符的使用等。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图书馆资源获取方式：介绍如何通过图书馆借阅、在线阅读、下载等方式获取所需资源。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图书馆资源获取途径</a:t>
            </a:r>
            <a:endParaRPr lang="zh-CN" altLang="en-US"/>
          </a:p>
        </p:txBody>
      </p:sp>
      <p:sp>
        <p:nvSpPr>
          <p:cNvPr id="1049586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8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0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2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4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96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8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4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16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18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2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图书馆官网：提供图书检索、借阅、续借等功能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学科服务：针对不同学科提供专业化的文献检索和咨询服务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图书馆咨询台：提供咨询、导览、解答等服务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移动图书馆：通过手机APP或微信公众号，实现图书检索、借阅、预约等功能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学术搜索引擎使用技巧</a:t>
            </a:r>
            <a:endParaRPr lang="zh-CN" altLang="en-US"/>
          </a:p>
        </p:txBody>
      </p:sp>
      <p:sp>
        <p:nvSpPr>
          <p:cNvPr id="10496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05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https://d.book118.com/625101204032011034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i*1_8_1"/>
  <p:tag name="KSO_WM_UNIT_INDEX" val="1_8_1"/>
  <p:tag name="KSO_WM_UNIT_LAYERLEVEL" val="1_1_1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8"/>
  <p:tag name="KSO_WM_SLIDE_INDEX" val="8"/>
  <p:tag name="KSO_WM_SLIDE_ITEM_CNT" val="8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4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13"/>
</p:tagLst>
</file>

<file path=ppt/tags/tag23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微软雅黑</vt:lpstr>
      <vt:lpstr>Office Theme</vt:lpstr>
      <vt:lpstr>南昌大学文献检索课件</vt:lpstr>
      <vt:lpstr>目录</vt:lpstr>
      <vt:lpstr>添加章节标题</vt:lpstr>
      <vt:lpstr>课件概述</vt:lpstr>
      <vt:lpstr>PowerPoint Presentation</vt:lpstr>
      <vt:lpstr>课件背景</vt:lpstr>
      <vt:lpstr>课件目的</vt:lpstr>
      <vt:lpstr>课件内容</vt:lpstr>
      <vt:lpstr>文献检索基础知识</vt:lpstr>
      <vt:lpstr>PowerPoint Presentation</vt:lpstr>
      <vt:lpstr>文献类型</vt:lpstr>
      <vt:lpstr>文献检索方法</vt:lpstr>
      <vt:lpstr>文献检索工具</vt:lpstr>
      <vt:lpstr>南昌大学图书馆资源利用</vt:lpstr>
      <vt:lpstr>PowerPoint Presentation</vt:lpstr>
      <vt:lpstr>图书馆资源介绍</vt:lpstr>
      <vt:lpstr>图书馆资源检索方法</vt:lpstr>
      <vt:lpstr>图书馆资源获取途径</vt:lpstr>
      <vt:lpstr>学术搜索引擎使用技巧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2024-08-29T13:29:53.820</cp:lastPrinted>
  <dcterms:created xsi:type="dcterms:W3CDTF">2024-08-29T05:29:53Z</dcterms:created>
  <dcterms:modified xsi:type="dcterms:W3CDTF">2024-08-29T05:29:56Z</dcterms:modified>
</cp:coreProperties>
</file>