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Default Extension="wav" ContentType="audio/x-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52"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4142C8-3C90-4146-88ED-55B3BED1B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36821-A404-41FC-8302-4221D856C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37F5F8-CCEA-4496-AD95-01F8120F6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A38C6E-3883-4AFA-AEA3-CCF2861A0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0AAB39-EC31-42C6-BFAE-BB1F1477C9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683C69-6EDF-4D93-B3E4-7F8F4EB7D1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EA799E-94E6-4D46-AC04-A385700033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58574C-CD73-4DFB-8576-D5D064FB6C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7F43C-C46B-44B7-BC6C-684CF16E1F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90C5CA-1A72-481E-AA4C-3D80957E5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C5F6B-F60D-43A0-A20A-04E620BE8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a:effectLst/>
      </p:bgPr>
    </p:bg>
    <p:spTree>
      <p:nvGrpSpPr>
        <p:cNvPr id="1" name=""/>
        <p:cNvGrpSpPr/>
        <p:nvPr/>
      </p:nvGrpSpPr>
      <p:grpSpPr/>
      <p:grpSp>
        <p:nvGrpSpPr>
          <p:cNvPr id="129026" name="组合 129025"/>
          <p:cNvGrpSpPr/>
          <p:nvPr/>
        </p:nvGrpSpPr>
        <p:grpSpPr>
          <a:xfrm>
            <a:off x="0" y="2438400"/>
            <a:ext cx="9009062" cy="1052512"/>
            <a:chOff x="0" y="1536"/>
            <a:chExt cx="5675" cy="663"/>
          </a:xfrm>
        </p:grpSpPr>
        <p:grpSp>
          <p:nvGrpSpPr>
            <p:cNvPr id="129027" name="组合 129026"/>
            <p:cNvGrpSpPr/>
            <p:nvPr/>
          </p:nvGrpSpPr>
          <p:grpSpPr>
            <a:xfrm>
              <a:off x="183" y="1604"/>
              <a:ext cx="448" cy="299"/>
              <a:chOff x="720" y="336"/>
              <a:chExt cx="624" cy="432"/>
            </a:xfrm>
          </p:grpSpPr>
          <p:sp>
            <p:nvSpPr>
              <p:cNvPr id="129028" name="矩形 129027"/>
              <p:cNvSpPr/>
              <p:nvPr/>
            </p:nvSpPr>
            <p:spPr>
              <a:xfrm>
                <a:off x="720" y="336"/>
                <a:ext cx="384" cy="432"/>
              </a:xfrm>
              <a:prstGeom prst="rect">
                <a:avLst/>
              </a:prstGeom>
              <a:solidFill>
                <a:schemeClr val="folHlink"/>
              </a:solidFill>
              <a:ln>
                <a:no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29029" name="矩形 129028"/>
              <p:cNvSpPr/>
              <p:nvPr/>
            </p:nvSpPr>
            <p:spPr>
              <a:xfrm>
                <a:off x="1056" y="336"/>
                <a:ext cx="288" cy="432"/>
              </a:xfrm>
              <a:prstGeom prst="rect">
                <a:avLst/>
              </a:prstGeom>
              <a:gradFill rotWithShape="0">
                <a:gsLst>
                  <a:gs pos="0">
                    <a:schemeClr val="folHlink"/>
                  </a:gs>
                  <a:gs pos="100000">
                    <a:schemeClr val="bg1"/>
                  </a:gs>
                </a:gsLst>
                <a:lin ang="0" scaled="1"/>
              </a:gradFill>
              <a:ln>
                <a:no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grpSp>
        <p:grpSp>
          <p:nvGrpSpPr>
            <p:cNvPr id="129030" name="组合 129029"/>
            <p:cNvGrpSpPr/>
            <p:nvPr/>
          </p:nvGrpSpPr>
          <p:grpSpPr>
            <a:xfrm>
              <a:off x="261" y="1870"/>
              <a:ext cx="465" cy="299"/>
              <a:chOff x="912" y="2640"/>
              <a:chExt cx="672" cy="432"/>
            </a:xfrm>
          </p:grpSpPr>
          <p:sp>
            <p:nvSpPr>
              <p:cNvPr id="129031" name="矩形 129030"/>
              <p:cNvSpPr/>
              <p:nvPr/>
            </p:nvSpPr>
            <p:spPr>
              <a:xfrm>
                <a:off x="912" y="2640"/>
                <a:ext cx="384" cy="432"/>
              </a:xfrm>
              <a:prstGeom prst="rect">
                <a:avLst/>
              </a:prstGeom>
              <a:solidFill>
                <a:schemeClr val="accent2"/>
              </a:solidFill>
              <a:ln>
                <a:no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29032" name="矩形 129031"/>
              <p:cNvSpPr/>
              <p:nvPr/>
            </p:nvSpPr>
            <p:spPr>
              <a:xfrm>
                <a:off x="1248" y="2640"/>
                <a:ext cx="336" cy="432"/>
              </a:xfrm>
              <a:prstGeom prst="rect">
                <a:avLst/>
              </a:prstGeom>
              <a:gradFill rotWithShape="0">
                <a:gsLst>
                  <a:gs pos="0">
                    <a:schemeClr val="accent2"/>
                  </a:gs>
                  <a:gs pos="100000">
                    <a:schemeClr val="bg1"/>
                  </a:gs>
                </a:gsLst>
                <a:lin ang="0" scaled="1"/>
              </a:gradFill>
              <a:ln>
                <a:no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grpSp>
        <p:sp>
          <p:nvSpPr>
            <p:cNvPr id="129033" name="矩形 129032"/>
            <p:cNvSpPr/>
            <p:nvPr/>
          </p:nvSpPr>
          <p:spPr>
            <a:xfrm>
              <a:off x="0" y="1824"/>
              <a:ext cx="353" cy="266"/>
            </a:xfrm>
            <a:prstGeom prst="rect">
              <a:avLst/>
            </a:prstGeom>
            <a:gradFill rotWithShape="0">
              <a:gsLst>
                <a:gs pos="0">
                  <a:schemeClr val="bg1"/>
                </a:gs>
                <a:gs pos="100000">
                  <a:schemeClr val="hlink"/>
                </a:gs>
              </a:gsLst>
              <a:lin ang="18900000" scaled="1"/>
            </a:gradFill>
            <a:ln>
              <a:no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29034" name="矩形 129033"/>
            <p:cNvSpPr/>
            <p:nvPr/>
          </p:nvSpPr>
          <p:spPr>
            <a:xfrm>
              <a:off x="400" y="1536"/>
              <a:ext cx="20" cy="663"/>
            </a:xfrm>
            <a:prstGeom prst="rect">
              <a:avLst/>
            </a:prstGeom>
            <a:solidFill>
              <a:schemeClr val="bg2"/>
            </a:solidFill>
            <a:ln>
              <a:no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29035" name="矩形 129034"/>
            <p:cNvSpPr/>
            <p:nvPr/>
          </p:nvSpPr>
          <p:spPr>
            <a:xfrm flipV="1">
              <a:off x="199" y="2054"/>
              <a:ext cx="5476" cy="35"/>
            </a:xfrm>
            <a:prstGeom prst="rect">
              <a:avLst/>
            </a:prstGeom>
            <a:gradFill rotWithShape="0">
              <a:gsLst>
                <a:gs pos="0">
                  <a:schemeClr val="bg2"/>
                </a:gs>
                <a:gs pos="100000">
                  <a:schemeClr val="bg1"/>
                </a:gs>
              </a:gsLst>
              <a:lin ang="0" scaled="1"/>
            </a:gradFill>
            <a:ln>
              <a:noFill/>
              <a:miter lim="800000"/>
            </a:ln>
            <a:effectLst/>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grpSp>
      <p:sp>
        <p:nvSpPr>
          <p:cNvPr id="129036" name="标题 129035"/>
          <p:cNvSpPr/>
          <p:nvPr>
            <p:ph type="ctrTitle"/>
          </p:nvPr>
        </p:nvSpPr>
        <p:spPr>
          <a:xfrm>
            <a:off x="990600" y="1676400"/>
            <a:ext cx="7772400" cy="1462088"/>
          </a:xfrm>
          <a:prstGeom prst="rect">
            <a:avLst/>
          </a:prstGeom>
          <a:noFill/>
          <a:ln>
            <a:noFill/>
            <a:miter lim="800000"/>
          </a:ln>
          <a:effectLst/>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t>单击此处编辑母版标题样式</a:t>
            </a:r>
          </a:p>
        </p:txBody>
      </p:sp>
      <p:sp>
        <p:nvSpPr>
          <p:cNvPr id="129037" name="副标题 129036"/>
          <p:cNvSpPr/>
          <p:nvPr>
            <p:ph type="subTitle"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None/>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457200" indent="0" algn="ctr"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None/>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914400" indent="0" algn="ctr"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None/>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371600" indent="0" algn="ctr"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None/>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1828800" indent="0" algn="ctr"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None/>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r>
              <a:t>单击此处编辑母版副标题样式</a:t>
            </a:r>
          </a:p>
        </p:txBody>
      </p:sp>
      <p:sp>
        <p:nvSpPr>
          <p:cNvPr id="129038" name="日期占位符 129037"/>
          <p:cNvSpPr/>
          <p:nvPr>
            <p:ph type="dt" sz="half" idx="2"/>
          </p:nvPr>
        </p:nvSpPr>
        <p:spPr>
          <a:xfrm>
            <a:off x="990600" y="6248400"/>
            <a:ext cx="1905000" cy="457200"/>
          </a:xfrm>
          <a:prstGeom prst="rect">
            <a:avLst/>
          </a:prstGeom>
          <a:noFill/>
          <a:ln>
            <a:noFill/>
            <a:miter lim="800000"/>
          </a:ln>
        </p:spPr>
        <p:txBody>
          <a:bodyPr anchor="b" anchorCtr="0"/>
          <a:lstStyle/>
          <a:p>
            <a:pPr lvl="0"/>
            <a:endParaRPr sz="1400">
              <a:solidFill>
                <a:schemeClr val="bg2"/>
              </a:solidFill>
              <a:latin typeface="Tahoma" panose="020b0604030504040204" pitchFamily="34" charset="0"/>
            </a:endParaRPr>
          </a:p>
        </p:txBody>
      </p:sp>
      <p:sp>
        <p:nvSpPr>
          <p:cNvPr id="129039" name="页脚占位符 129038"/>
          <p:cNvSpPr/>
          <p:nvPr>
            <p:ph type="ftr" sz="quarter" idx="3"/>
          </p:nvPr>
        </p:nvSpPr>
        <p:spPr>
          <a:xfrm>
            <a:off x="3429000" y="6248400"/>
            <a:ext cx="2895600" cy="457200"/>
          </a:xfrm>
          <a:prstGeom prst="rect">
            <a:avLst/>
          </a:prstGeom>
          <a:noFill/>
          <a:ln>
            <a:noFill/>
            <a:miter lim="800000"/>
          </a:ln>
        </p:spPr>
        <p:txBody>
          <a:bodyPr anchor="b" anchorCtr="0"/>
          <a:lstStyle/>
          <a:p>
            <a:pPr lvl="0" algn="ctr"/>
            <a:endParaRPr sz="1400">
              <a:solidFill>
                <a:schemeClr val="bg2"/>
              </a:solidFill>
              <a:latin typeface="Tahoma" panose="020b0604030504040204" pitchFamily="34" charset="0"/>
            </a:endParaRPr>
          </a:p>
        </p:txBody>
      </p:sp>
      <p:sp>
        <p:nvSpPr>
          <p:cNvPr id="129040" name="灯片编号占位符 129039"/>
          <p:cNvSpPr/>
          <p:nvPr>
            <p:ph type="sldNum" sz="quarter" idx="4"/>
          </p:nvPr>
        </p:nvSpPr>
        <p:spPr>
          <a:xfrm>
            <a:off x="6858000" y="6248400"/>
            <a:ext cx="1905000" cy="457200"/>
          </a:xfrm>
          <a:prstGeom prst="rect">
            <a:avLst/>
          </a:prstGeom>
          <a:noFill/>
          <a:ln>
            <a:noFill/>
            <a:miter lim="800000"/>
          </a:ln>
        </p:spPr>
        <p:txBody>
          <a:bodyPr anchor="b" anchorCtr="0"/>
          <a:lstStyle/>
          <a:p>
            <a:pPr lvl="0" algn="r"/>
            <a:fld id="{E0D718D7-82EC-429F-89CB-8DF34ABA9065}" type="slidenum">
              <a:rPr sz="1400">
                <a:solidFill>
                  <a:schemeClr val="bg2"/>
                </a:solidFill>
                <a:latin typeface="Tahoma" panose="020b0604030504040204" pitchFamily="34" charset="0"/>
              </a:rPr>
              <a:t/>
            </a:fld>
            <a:endParaRPr sz="1400">
              <a:solidFill>
                <a:schemeClr val="bg2"/>
              </a:solidFill>
              <a:latin typeface="Tahoma" panose="020b0604030504040204" pitchFamily="34"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5"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sz="1400">
                <a:latin typeface="Tahoma" panose="020b0604030504040204" pitchFamily="34" charset="0"/>
              </a:rPr>
              <a:t/>
            </a:fld>
            <a:endParaRPr 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latin typeface="Tahoma" panose="020b0604030504040204" pitchFamily="34" charset="0"/>
            </a:endParaRPr>
          </a:p>
        </p:txBody>
      </p:sp>
      <p:sp>
        <p:nvSpPr>
          <p:cNvPr id="3" name="Footer Placeholder 2"/>
          <p:cNvSpPr>
            <a:spLocks noGrp="1"/>
          </p:cNvSpPr>
          <p:nvPr>
            <p:ph type="ftr" sz="quarter" idx="1"/>
          </p:nvPr>
        </p:nvSpPr>
        <p:spPr/>
        <p:txBody>
          <a:bodyPr/>
          <a:lstStyle/>
          <a:p>
            <a:pPr lvl="0" algn="ctr"/>
            <a:endParaRPr sz="1400">
              <a:latin typeface="Tahoma" panose="020b0604030504040204" pitchFamily="34"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sz="1400">
                <a:latin typeface="Tahoma" panose="020b0604030504040204" pitchFamily="34" charset="0"/>
              </a:rPr>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image" Target="../media/image2.jpeg" /><Relationship Id="rId5" Type="http://schemas.openxmlformats.org/officeDocument/2006/relationships/image" Target="../media/image1.jpeg" /><Relationship Id="rId6" Type="http://schemas.openxmlformats.org/officeDocument/2006/relationships/image" Target="../media/image3.png" /><Relationship Id="rId7"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tLang="en-US">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tLang="en-US">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tLang="en-US">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46A1C537-4A35-4E9A-A925-40146C18CBAE}"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6"/>
          <a:stretch>
            <a:fillRect/>
          </a:stretch>
        </a:blipFill>
        <a:effectLst/>
      </p:bgPr>
    </p:bg>
    <p:spTree>
      <p:nvGrpSpPr>
        <p:cNvPr id="1" name=""/>
        <p:cNvGrpSpPr/>
        <p:nvPr/>
      </p:nvGrpSpPr>
      <p:grpSpPr/>
      <p:sp>
        <p:nvSpPr>
          <p:cNvPr id="128002" name="矩形 128001"/>
          <p:cNvSpPr/>
          <p:nvPr/>
        </p:nvSpPr>
        <p:spPr bwMode="ltGray">
          <a:xfrm>
            <a:off x="417512" y="1098550"/>
            <a:ext cx="438150" cy="474662"/>
          </a:xfrm>
          <a:prstGeom prst="rect">
            <a:avLst/>
          </a:prstGeom>
          <a:solidFill>
            <a:schemeClr val="accent2"/>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endParaRPr kumimoji="1" sz="2400">
              <a:latin typeface="Tahoma" panose="020b0604030504040204" pitchFamily="34" charset="0"/>
            </a:endParaRPr>
          </a:p>
        </p:txBody>
      </p:sp>
      <p:sp>
        <p:nvSpPr>
          <p:cNvPr id="128003" name="矩形 128002"/>
          <p:cNvSpPr/>
          <p:nvPr/>
        </p:nvSpPr>
        <p:spPr bwMode="ltGray">
          <a:xfrm>
            <a:off x="800100" y="1098550"/>
            <a:ext cx="328612" cy="474662"/>
          </a:xfrm>
          <a:prstGeom prst="rect">
            <a:avLst/>
          </a:prstGeom>
          <a:gradFill rotWithShape="0">
            <a:gsLst>
              <a:gs pos="0">
                <a:schemeClr val="accent2"/>
              </a:gs>
              <a:gs pos="100000">
                <a:schemeClr val="bg1"/>
              </a:gs>
            </a:gsLst>
            <a:lin ang="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endParaRPr kumimoji="1" sz="2400">
              <a:latin typeface="Tahoma" panose="020b0604030504040204" pitchFamily="34" charset="0"/>
            </a:endParaRPr>
          </a:p>
        </p:txBody>
      </p:sp>
      <p:sp>
        <p:nvSpPr>
          <p:cNvPr id="128004" name="矩形 128003"/>
          <p:cNvSpPr/>
          <p:nvPr/>
        </p:nvSpPr>
        <p:spPr bwMode="ltGray">
          <a:xfrm>
            <a:off x="541338" y="1520825"/>
            <a:ext cx="422275" cy="474662"/>
          </a:xfrm>
          <a:prstGeom prst="rect">
            <a:avLst/>
          </a:prstGeom>
          <a:solidFill>
            <a:schemeClr val="folHlink"/>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endParaRPr kumimoji="1" sz="2400">
              <a:latin typeface="Tahoma" panose="020b0604030504040204" pitchFamily="34" charset="0"/>
            </a:endParaRPr>
          </a:p>
        </p:txBody>
      </p:sp>
      <p:sp>
        <p:nvSpPr>
          <p:cNvPr id="128005" name="矩形 128004"/>
          <p:cNvSpPr/>
          <p:nvPr/>
        </p:nvSpPr>
        <p:spPr bwMode="ltGray">
          <a:xfrm>
            <a:off x="911225" y="1520825"/>
            <a:ext cx="368300" cy="474662"/>
          </a:xfrm>
          <a:prstGeom prst="rect">
            <a:avLst/>
          </a:prstGeom>
          <a:gradFill rotWithShape="0">
            <a:gsLst>
              <a:gs pos="0">
                <a:schemeClr val="folHlink"/>
              </a:gs>
              <a:gs pos="100000">
                <a:schemeClr val="bg1"/>
              </a:gs>
            </a:gsLst>
            <a:lin ang="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endParaRPr kumimoji="1" sz="2400">
              <a:latin typeface="Tahoma" panose="020b0604030504040204" pitchFamily="34" charset="0"/>
            </a:endParaRPr>
          </a:p>
        </p:txBody>
      </p:sp>
      <p:sp>
        <p:nvSpPr>
          <p:cNvPr id="128006" name="矩形 128005"/>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endParaRPr kumimoji="1" sz="2400">
              <a:latin typeface="Tahoma" panose="020b0604030504040204" pitchFamily="34" charset="0"/>
            </a:endParaRPr>
          </a:p>
        </p:txBody>
      </p:sp>
      <p:sp>
        <p:nvSpPr>
          <p:cNvPr id="128007" name="矩形 128006"/>
          <p:cNvSpPr/>
          <p:nvPr/>
        </p:nvSpPr>
        <p:spPr bwMode="gray">
          <a:xfrm>
            <a:off x="762000" y="990600"/>
            <a:ext cx="31750" cy="1052512"/>
          </a:xfrm>
          <a:prstGeom prst="rect">
            <a:avLst/>
          </a:prstGeom>
          <a:solidFill>
            <a:schemeClr val="bg2"/>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endParaRPr kumimoji="1" sz="2400">
              <a:latin typeface="Tahoma" panose="020b0604030504040204" pitchFamily="34" charset="0"/>
            </a:endParaRPr>
          </a:p>
        </p:txBody>
      </p:sp>
      <p:sp>
        <p:nvSpPr>
          <p:cNvPr id="128008" name="矩形 128007"/>
          <p:cNvSpPr/>
          <p:nvPr/>
        </p:nvSpPr>
        <p:spPr bwMode="gray">
          <a:xfrm>
            <a:off x="442912" y="1781175"/>
            <a:ext cx="8226425" cy="31750"/>
          </a:xfrm>
          <a:prstGeom prst="rect">
            <a:avLst/>
          </a:prstGeom>
          <a:gradFill rotWithShape="0">
            <a:gsLst>
              <a:gs pos="0">
                <a:schemeClr val="bg2"/>
              </a:gs>
              <a:gs pos="100000">
                <a:schemeClr val="bg1"/>
              </a:gs>
            </a:gsLst>
            <a:lin ang="0" scaled="1"/>
          </a:gradFill>
          <a:ln>
            <a:noFill/>
            <a:miter lim="800000"/>
          </a:ln>
          <a:effectLst/>
        </p:spPr>
        <p:txBody>
          <a:bodyPr wrap="none" anchor="ctr" anchorCtr="0">
            <a:no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endParaRPr kumimoji="1" sz="2400">
              <a:latin typeface="Tahoma" panose="020b0604030504040204" pitchFamily="34" charset="0"/>
            </a:endParaRPr>
          </a:p>
        </p:txBody>
      </p:sp>
      <p:sp>
        <p:nvSpPr>
          <p:cNvPr id="128009" name="标题 128008"/>
          <p:cNvSpPr/>
          <p:nvPr>
            <p:ph type="title"/>
          </p:nvPr>
        </p:nvSpPr>
        <p:spPr>
          <a:xfrm>
            <a:off x="1150938" y="214312"/>
            <a:ext cx="7793038" cy="1462088"/>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t>单击此处编辑母版标题样式</a:t>
            </a:r>
          </a:p>
        </p:txBody>
      </p:sp>
      <p:sp>
        <p:nvSpPr>
          <p:cNvPr id="128010" name="文本占位符 128009"/>
          <p:cNvSpPr/>
          <p:nvPr>
            <p:ph type="body" idx="1"/>
          </p:nvPr>
        </p:nvSpPr>
        <p:spPr>
          <a:xfrm>
            <a:off x="1182688" y="2017712"/>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28011" name="日期占位符 128010"/>
          <p:cNvSpPr/>
          <p:nvPr>
            <p:ph type="dt" sz="half" idx="2"/>
          </p:nvPr>
        </p:nvSpPr>
        <p:spPr>
          <a:xfrm>
            <a:off x="1162050" y="6243638"/>
            <a:ext cx="1905000" cy="457200"/>
          </a:xfrm>
          <a:prstGeom prst="rect">
            <a:avLst/>
          </a:prstGeom>
          <a:noFill/>
          <a:ln>
            <a:noFill/>
            <a:miter lim="800000"/>
          </a:ln>
        </p:spPr>
        <p:txBody>
          <a:bodyPr anchor="b"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endParaRPr sz="1400">
              <a:latin typeface="Tahoma" panose="020b0604030504040204" pitchFamily="34" charset="0"/>
            </a:endParaRPr>
          </a:p>
        </p:txBody>
      </p:sp>
      <p:sp>
        <p:nvSpPr>
          <p:cNvPr id="128012" name="页脚占位符 128011"/>
          <p:cNvSpPr/>
          <p:nvPr>
            <p:ph type="ftr" sz="quarter" idx="3"/>
          </p:nvPr>
        </p:nvSpPr>
        <p:spPr>
          <a:xfrm>
            <a:off x="3657600" y="6243638"/>
            <a:ext cx="2895600" cy="457200"/>
          </a:xfrm>
          <a:prstGeom prst="rect">
            <a:avLst/>
          </a:prstGeom>
          <a:noFill/>
          <a:ln>
            <a:noFill/>
            <a:miter lim="800000"/>
          </a:ln>
        </p:spPr>
        <p:txBody>
          <a:bodyPr anchor="b"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lgn="ctr"/>
            <a:endParaRPr sz="1400">
              <a:latin typeface="Tahoma" panose="020b0604030504040204" pitchFamily="34" charset="0"/>
            </a:endParaRPr>
          </a:p>
        </p:txBody>
      </p:sp>
      <p:sp>
        <p:nvSpPr>
          <p:cNvPr id="128013" name="灯片编号占位符 128012"/>
          <p:cNvSpPr/>
          <p:nvPr>
            <p:ph type="sldNum" sz="quarter" idx="4"/>
          </p:nvPr>
        </p:nvSpPr>
        <p:spPr>
          <a:xfrm>
            <a:off x="7042150" y="6243638"/>
            <a:ext cx="1905000" cy="457200"/>
          </a:xfrm>
          <a:prstGeom prst="rect">
            <a:avLst/>
          </a:prstGeom>
          <a:noFill/>
          <a:ln>
            <a:noFill/>
            <a:miter lim="800000"/>
          </a:ln>
        </p:spPr>
        <p:txBody>
          <a:bodyPr anchor="b"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lgn="r"/>
            <a:fld id="{827B5CCE-590A-4DEF-9D95-8F15873639D9}" type="slidenum">
              <a:rPr sz="1400">
                <a:latin typeface="Tahoma" panose="020b0604030504040204" pitchFamily="34" charset="0"/>
              </a:rPr>
              <a:t/>
            </a:fld>
            <a:endParaRPr sz="1400">
              <a:latin typeface="Tahoma" panose="020b0604030504040204" pitchFamily="34" charset="0"/>
            </a:endParaRPr>
          </a:p>
        </p:txBody>
      </p:sp>
      <p:pic>
        <p:nvPicPr>
          <p:cNvPr id="128014" name="图片 128013"/>
          <p:cNvPicPr/>
          <p:nvPr/>
        </p:nvPicPr>
        <p:blipFill>
          <a:blip r:embed="rId4"/>
          <a:stretch>
            <a:fillRect/>
          </a:stretch>
        </p:blipFill>
        <p:spPr>
          <a:xfrm>
            <a:off x="0" y="0"/>
            <a:ext cx="9144000" cy="5143500"/>
          </a:xfrm>
          <a:prstGeom prst="rect">
            <a:avLst/>
          </a:prstGeom>
          <a:noFill/>
          <a:ln>
            <a:noFill/>
            <a:miter lim="800000"/>
          </a:ln>
        </p:spPr>
      </p:pic>
      <p:pic>
        <p:nvPicPr>
          <p:cNvPr id="128015" name="图片 128014"/>
          <p:cNvPicPr/>
          <p:nvPr/>
        </p:nvPicPr>
        <p:blipFill>
          <a:blip r:embed="rId5"/>
          <a:stretch>
            <a:fillRect/>
          </a:stretch>
        </p:blipFill>
        <p:spPr>
          <a:xfrm>
            <a:off x="1270000" y="2540000"/>
            <a:ext cx="9144000" cy="5143500"/>
          </a:xfrm>
          <a:prstGeom prst="rect">
            <a:avLst/>
          </a:prstGeom>
          <a:noFill/>
          <a:ln>
            <a:noFill/>
            <a:miter lim="800000"/>
          </a:ln>
        </p:spPr>
      </p:pic>
    </p:spTree>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Lst>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Tahoma" panose="020b0604030504040204" pitchFamily="34" charset="0"/>
          <a:ea typeface="宋体" panose="02010600030101010101" pitchFamily="2" charset="-122"/>
        </a:defRPr>
      </a:lvl1pPr>
    </p:titleStyle>
    <p:body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sz="2000" b="0" i="0" u="none" baseline="0">
          <a:solidFill>
            <a:schemeClr val="tx1"/>
          </a:solidFill>
          <a:latin typeface="Tahoma" panose="020b0604030504040204" pitchFamily="34" charset="0"/>
          <a:ea typeface="宋体" panose="02010600030101010101"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jpe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6.wmf" /><Relationship Id="rId3" Type="http://schemas.openxmlformats.org/officeDocument/2006/relationships/audio" Target="../media/media1.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7.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8.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9.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0.png" /><Relationship Id="rId3"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101214012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上级高血压患者健康管理服务规范讲座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22" name="标题 5121"/>
          <p:cNvSpPr/>
          <p:nvPr>
            <p:ph type="title"/>
          </p:nvPr>
        </p:nvSpPr>
        <p:spPr>
          <a:xfrm>
            <a:off x="2900362" y="230188"/>
            <a:ext cx="4364038" cy="1382712"/>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sz="6000" b="1">
                <a:solidFill>
                  <a:srgbClr val="000000"/>
                </a:solidFill>
                <a:ea typeface="华文新魏" pitchFamily="2" charset="-122"/>
              </a:rPr>
              <a:t>主要内容</a:t>
            </a:r>
          </a:p>
        </p:txBody>
      </p:sp>
      <p:sp>
        <p:nvSpPr>
          <p:cNvPr id="5123" name="文本占位符 5122"/>
          <p:cNvSpPr/>
          <p:nvPr>
            <p:ph type="body" idx="4294967295"/>
          </p:nvPr>
        </p:nvSpPr>
        <p:spPr>
          <a:xfrm>
            <a:off x="395288" y="0"/>
            <a:ext cx="8229600" cy="1444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lnSpc>
                <a:spcPct val="80000"/>
              </a:lnSpc>
              <a:buNone/>
            </a:pPr>
            <a:endParaRPr sz="800"/>
          </a:p>
        </p:txBody>
      </p:sp>
      <p:grpSp>
        <p:nvGrpSpPr>
          <p:cNvPr id="5124" name="Group 12"/>
          <p:cNvGrpSpPr/>
          <p:nvPr/>
        </p:nvGrpSpPr>
        <p:grpSpPr>
          <a:xfrm>
            <a:off x="1187450" y="1628775"/>
            <a:ext cx="5976938" cy="647700"/>
            <a:chExt cx="10092" cy="1246"/>
          </a:xfrm>
        </p:grpSpPr>
        <p:grpSp>
          <p:nvGrpSpPr>
            <p:cNvPr id="5125" name="Group 13"/>
            <p:cNvGrpSpPr/>
            <p:nvPr/>
          </p:nvGrpSpPr>
          <p:grpSpPr>
            <a:xfrm>
              <a:off x="1362" y="0"/>
              <a:ext cx="8730" cy="1247"/>
              <a:chExt cx="4240" cy="499"/>
            </a:xfrm>
          </p:grpSpPr>
          <p:sp>
            <p:nvSpPr>
              <p:cNvPr id="5126" name="AutoShape 14">
                <a:hlinkClick action="ppaction://noaction" tooltip="上级目录"/>
              </p:cNvPr>
              <p:cNvSpPr/>
              <p:nvPr/>
            </p:nvSpPr>
            <p:spPr>
              <a:xfrm>
                <a:off x="0" y="0"/>
                <a:ext cx="4240" cy="499"/>
              </a:xfrm>
              <a:prstGeom prst="roundRect">
                <a:avLst>
                  <a:gd name="adj" fmla="val 13028"/>
                </a:avLst>
              </a:prstGeom>
              <a:gradFill rotWithShape="1">
                <a:gsLst>
                  <a:gs pos="0">
                    <a:schemeClr val="accent1"/>
                  </a:gs>
                  <a:gs pos="100000">
                    <a:schemeClr val="hlink"/>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0" hangingPunct="0">
                  <a:lnSpc>
                    <a:spcPct val="120000"/>
                  </a:lnSpc>
                </a:pPr>
                <a:r>
                  <a:rPr sz="2800" b="1">
                    <a:solidFill>
                      <a:srgbClr val="000000"/>
                    </a:solidFill>
                    <a:ea typeface="黑体" panose="02010609060101010101" pitchFamily="49" charset="-122"/>
                  </a:rPr>
                  <a:t>服务对象</a:t>
                </a:r>
              </a:p>
            </p:txBody>
          </p:sp>
          <p:sp>
            <p:nvSpPr>
              <p:cNvPr id="5127" name="AutoShape 15"/>
              <p:cNvSpPr/>
              <p:nvPr/>
            </p:nvSpPr>
            <p:spPr>
              <a:xfrm>
                <a:off x="22" y="23"/>
                <a:ext cx="4196"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nvGrpSpPr>
            <p:cNvPr id="5128" name="Group 16"/>
            <p:cNvGrpSpPr/>
            <p:nvPr/>
          </p:nvGrpSpPr>
          <p:grpSpPr>
            <a:xfrm>
              <a:off x="0" y="0"/>
              <a:ext cx="1247" cy="1247"/>
              <a:chExt cx="499" cy="499"/>
            </a:xfrm>
          </p:grpSpPr>
          <p:sp>
            <p:nvSpPr>
              <p:cNvPr id="5129" name="AutoShape 17"/>
              <p:cNvSpPr/>
              <p:nvPr/>
            </p:nvSpPr>
            <p:spPr>
              <a:xfrm>
                <a:off x="0" y="0"/>
                <a:ext cx="499" cy="499"/>
              </a:xfrm>
              <a:prstGeom prst="roundRect">
                <a:avLst>
                  <a:gd name="adj" fmla="val 13028"/>
                </a:avLst>
              </a:prstGeom>
              <a:solidFill>
                <a:srgbClr val="FFB400"/>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endParaRPr i="1">
                  <a:ea typeface="华文细黑" pitchFamily="2" charset="-122"/>
                </a:endParaRPr>
              </a:p>
            </p:txBody>
          </p:sp>
          <p:sp>
            <p:nvSpPr>
              <p:cNvPr id="5130" name="WordArt 18"/>
              <p:cNvSpPr/>
              <p:nvPr/>
            </p:nvSpPr>
            <p:spPr>
              <a:xfrm>
                <a:off x="160" y="135"/>
                <a:ext cx="135" cy="228"/>
              </a:xfrm>
              <a:solidFill>
                <a:schemeClr val="hlink"/>
              </a:solidFill>
              <a:ln>
                <a:noFill/>
                <a:miter lim="800000"/>
              </a:ln>
            </p:spPr>
            <p:txBody>
              <a:bodyPr wrap="none" fromWordArt="1">
                <a:prstTxWarp prst="textPlain">
                  <a:avLst/>
                </a:prstTxWarp>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algn="ctr"/>
                <a:r>
                  <a:rPr sz="1400" i="1" kern="10" spc="-90">
                    <a:ln>
                      <a:noFill/>
                    </a:ln>
                    <a:solidFill>
                      <a:srgbClr val="000000"/>
                    </a:solidFill>
                    <a:latin typeface="Arial Black" panose="020b0a04020102020204"/>
                  </a:rPr>
                  <a:t>1</a:t>
                </a:r>
                <a:endParaRPr sz="1400" i="1" kern="10" spc="-90">
                  <a:ln>
                    <a:noFill/>
                  </a:ln>
                  <a:solidFill>
                    <a:srgbClr val="000000"/>
                  </a:solidFill>
                  <a:latin typeface="Arial Black" panose="020b0a04020102020204"/>
                </a:endParaRPr>
              </a:p>
            </p:txBody>
          </p:sp>
          <p:sp>
            <p:nvSpPr>
              <p:cNvPr id="5131" name="AutoShape 19"/>
              <p:cNvSpPr/>
              <p:nvPr/>
            </p:nvSpPr>
            <p:spPr>
              <a:xfrm>
                <a:off x="23" y="23"/>
                <a:ext cx="453"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grpSp>
        <p:nvGrpSpPr>
          <p:cNvPr id="5132" name="Group 12"/>
          <p:cNvGrpSpPr/>
          <p:nvPr/>
        </p:nvGrpSpPr>
        <p:grpSpPr>
          <a:xfrm>
            <a:off x="1187450" y="2565400"/>
            <a:ext cx="5976938" cy="649288"/>
            <a:chExt cx="10092" cy="1246"/>
          </a:xfrm>
        </p:grpSpPr>
        <p:grpSp>
          <p:nvGrpSpPr>
            <p:cNvPr id="5133" name="Group 13"/>
            <p:cNvGrpSpPr/>
            <p:nvPr/>
          </p:nvGrpSpPr>
          <p:grpSpPr>
            <a:xfrm>
              <a:off x="1362" y="0"/>
              <a:ext cx="8730" cy="1247"/>
              <a:chExt cx="4240" cy="499"/>
            </a:xfrm>
          </p:grpSpPr>
          <p:sp>
            <p:nvSpPr>
              <p:cNvPr id="5134" name="AutoShape 14">
                <a:hlinkClick action="ppaction://noaction" tooltip="上级目录"/>
              </p:cNvPr>
              <p:cNvSpPr/>
              <p:nvPr/>
            </p:nvSpPr>
            <p:spPr>
              <a:xfrm>
                <a:off x="0" y="0"/>
                <a:ext cx="4240" cy="499"/>
              </a:xfrm>
              <a:prstGeom prst="roundRect">
                <a:avLst>
                  <a:gd name="adj" fmla="val 13028"/>
                </a:avLst>
              </a:prstGeom>
              <a:gradFill rotWithShape="1">
                <a:gsLst>
                  <a:gs pos="0">
                    <a:schemeClr val="accent1"/>
                  </a:gs>
                  <a:gs pos="100000">
                    <a:schemeClr val="hlink"/>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0" hangingPunct="0">
                  <a:lnSpc>
                    <a:spcPct val="120000"/>
                  </a:lnSpc>
                </a:pPr>
                <a:r>
                  <a:rPr sz="2800" b="1">
                    <a:solidFill>
                      <a:srgbClr val="000000"/>
                    </a:solidFill>
                    <a:ea typeface="黑体" panose="02010609060101010101" pitchFamily="49" charset="-122"/>
                  </a:rPr>
                  <a:t>服务内容</a:t>
                </a:r>
              </a:p>
            </p:txBody>
          </p:sp>
          <p:sp>
            <p:nvSpPr>
              <p:cNvPr id="5135" name="AutoShape 15"/>
              <p:cNvSpPr/>
              <p:nvPr/>
            </p:nvSpPr>
            <p:spPr>
              <a:xfrm>
                <a:off x="22" y="23"/>
                <a:ext cx="4196"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nvGrpSpPr>
            <p:cNvPr id="5136" name="Group 16"/>
            <p:cNvGrpSpPr/>
            <p:nvPr/>
          </p:nvGrpSpPr>
          <p:grpSpPr>
            <a:xfrm>
              <a:off x="0" y="0"/>
              <a:ext cx="1247" cy="1247"/>
              <a:chExt cx="499" cy="499"/>
            </a:xfrm>
          </p:grpSpPr>
          <p:sp>
            <p:nvSpPr>
              <p:cNvPr id="5137" name="AutoShape 17"/>
              <p:cNvSpPr/>
              <p:nvPr/>
            </p:nvSpPr>
            <p:spPr>
              <a:xfrm>
                <a:off x="0" y="0"/>
                <a:ext cx="499" cy="499"/>
              </a:xfrm>
              <a:prstGeom prst="roundRect">
                <a:avLst>
                  <a:gd name="adj" fmla="val 13028"/>
                </a:avLst>
              </a:prstGeom>
              <a:solidFill>
                <a:srgbClr val="FFB400"/>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endParaRPr i="1">
                  <a:ea typeface="华文细黑" pitchFamily="2" charset="-122"/>
                </a:endParaRPr>
              </a:p>
            </p:txBody>
          </p:sp>
          <p:sp>
            <p:nvSpPr>
              <p:cNvPr id="5138" name="WordArt 18"/>
              <p:cNvSpPr/>
              <p:nvPr/>
            </p:nvSpPr>
            <p:spPr>
              <a:xfrm>
                <a:off x="160" y="135"/>
                <a:ext cx="135" cy="228"/>
              </a:xfrm>
              <a:solidFill>
                <a:schemeClr val="hlink"/>
              </a:solidFill>
              <a:ln>
                <a:noFill/>
                <a:miter lim="800000"/>
              </a:ln>
            </p:spPr>
            <p:txBody>
              <a:bodyPr wrap="none" fromWordArt="1">
                <a:prstTxWarp prst="textPlain">
                  <a:avLst/>
                </a:prstTxWarp>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algn="ctr"/>
                <a:r>
                  <a:rPr sz="1400" i="1" kern="10" spc="-90">
                    <a:ln>
                      <a:noFill/>
                    </a:ln>
                    <a:solidFill>
                      <a:srgbClr val="000000"/>
                    </a:solidFill>
                    <a:latin typeface="Arial Black" panose="020b0a04020102020204"/>
                  </a:rPr>
                  <a:t>2</a:t>
                </a:r>
                <a:endParaRPr sz="1400" i="1" kern="10" spc="-90">
                  <a:ln>
                    <a:noFill/>
                  </a:ln>
                  <a:solidFill>
                    <a:srgbClr val="000000"/>
                  </a:solidFill>
                  <a:latin typeface="Arial Black" panose="020b0a04020102020204"/>
                </a:endParaRPr>
              </a:p>
            </p:txBody>
          </p:sp>
          <p:sp>
            <p:nvSpPr>
              <p:cNvPr id="5139" name="AutoShape 19"/>
              <p:cNvSpPr/>
              <p:nvPr/>
            </p:nvSpPr>
            <p:spPr>
              <a:xfrm>
                <a:off x="23" y="23"/>
                <a:ext cx="453"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grpSp>
        <p:nvGrpSpPr>
          <p:cNvPr id="5140" name="Group 12"/>
          <p:cNvGrpSpPr/>
          <p:nvPr/>
        </p:nvGrpSpPr>
        <p:grpSpPr>
          <a:xfrm>
            <a:off x="1116012" y="3500438"/>
            <a:ext cx="6048375" cy="647700"/>
            <a:chExt cx="10092" cy="1246"/>
          </a:xfrm>
        </p:grpSpPr>
        <p:grpSp>
          <p:nvGrpSpPr>
            <p:cNvPr id="5141" name="Group 13"/>
            <p:cNvGrpSpPr/>
            <p:nvPr/>
          </p:nvGrpSpPr>
          <p:grpSpPr>
            <a:xfrm>
              <a:off x="1362" y="0"/>
              <a:ext cx="8730" cy="1247"/>
              <a:chExt cx="4240" cy="499"/>
            </a:xfrm>
          </p:grpSpPr>
          <p:sp>
            <p:nvSpPr>
              <p:cNvPr id="5142" name="AutoShape 14">
                <a:hlinkClick action="ppaction://noaction" tooltip="上级目录"/>
              </p:cNvPr>
              <p:cNvSpPr/>
              <p:nvPr/>
            </p:nvSpPr>
            <p:spPr>
              <a:xfrm>
                <a:off x="0" y="0"/>
                <a:ext cx="4240" cy="499"/>
              </a:xfrm>
              <a:prstGeom prst="roundRect">
                <a:avLst>
                  <a:gd name="adj" fmla="val 13028"/>
                </a:avLst>
              </a:prstGeom>
              <a:gradFill rotWithShape="1">
                <a:gsLst>
                  <a:gs pos="0">
                    <a:schemeClr val="accent1"/>
                  </a:gs>
                  <a:gs pos="100000">
                    <a:schemeClr val="hlink"/>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0" hangingPunct="0">
                  <a:lnSpc>
                    <a:spcPct val="120000"/>
                  </a:lnSpc>
                </a:pPr>
                <a:r>
                  <a:rPr sz="2800" b="1">
                    <a:solidFill>
                      <a:srgbClr val="000000"/>
                    </a:solidFill>
                    <a:ea typeface="黑体" panose="02010609060101010101" pitchFamily="49" charset="-122"/>
                  </a:rPr>
                  <a:t>服务流程</a:t>
                </a:r>
              </a:p>
            </p:txBody>
          </p:sp>
          <p:sp>
            <p:nvSpPr>
              <p:cNvPr id="5143" name="AutoShape 15"/>
              <p:cNvSpPr/>
              <p:nvPr/>
            </p:nvSpPr>
            <p:spPr>
              <a:xfrm>
                <a:off x="22" y="23"/>
                <a:ext cx="4196"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nvGrpSpPr>
            <p:cNvPr id="5144" name="Group 16"/>
            <p:cNvGrpSpPr/>
            <p:nvPr/>
          </p:nvGrpSpPr>
          <p:grpSpPr>
            <a:xfrm>
              <a:off x="0" y="0"/>
              <a:ext cx="1247" cy="1247"/>
              <a:chExt cx="499" cy="499"/>
            </a:xfrm>
          </p:grpSpPr>
          <p:sp>
            <p:nvSpPr>
              <p:cNvPr id="5145" name="AutoShape 17"/>
              <p:cNvSpPr/>
              <p:nvPr/>
            </p:nvSpPr>
            <p:spPr>
              <a:xfrm>
                <a:off x="0" y="0"/>
                <a:ext cx="499" cy="499"/>
              </a:xfrm>
              <a:prstGeom prst="roundRect">
                <a:avLst>
                  <a:gd name="adj" fmla="val 13028"/>
                </a:avLst>
              </a:prstGeom>
              <a:solidFill>
                <a:srgbClr val="FFB400"/>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endParaRPr i="1">
                  <a:ea typeface="华文细黑" pitchFamily="2" charset="-122"/>
                </a:endParaRPr>
              </a:p>
            </p:txBody>
          </p:sp>
          <p:sp>
            <p:nvSpPr>
              <p:cNvPr id="5146" name="WordArt 18"/>
              <p:cNvSpPr/>
              <p:nvPr/>
            </p:nvSpPr>
            <p:spPr>
              <a:xfrm>
                <a:off x="160" y="135"/>
                <a:ext cx="135" cy="228"/>
              </a:xfrm>
              <a:solidFill>
                <a:schemeClr val="hlink"/>
              </a:solidFill>
              <a:ln>
                <a:noFill/>
                <a:miter lim="800000"/>
              </a:ln>
            </p:spPr>
            <p:txBody>
              <a:bodyPr wrap="none" fromWordArt="1">
                <a:prstTxWarp prst="textPlain">
                  <a:avLst/>
                </a:prstTxWarp>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algn="ctr"/>
                <a:r>
                  <a:rPr sz="1400" i="1" kern="10" spc="-90">
                    <a:ln>
                      <a:noFill/>
                    </a:ln>
                    <a:solidFill>
                      <a:srgbClr val="000000"/>
                    </a:solidFill>
                    <a:latin typeface="Arial Black" panose="020b0a04020102020204"/>
                  </a:rPr>
                  <a:t>3</a:t>
                </a:r>
                <a:endParaRPr sz="1400" i="1" kern="10" spc="-90">
                  <a:ln>
                    <a:noFill/>
                  </a:ln>
                  <a:solidFill>
                    <a:srgbClr val="000000"/>
                  </a:solidFill>
                  <a:latin typeface="Arial Black" panose="020b0a04020102020204"/>
                </a:endParaRPr>
              </a:p>
            </p:txBody>
          </p:sp>
          <p:sp>
            <p:nvSpPr>
              <p:cNvPr id="5147" name="AutoShape 19"/>
              <p:cNvSpPr/>
              <p:nvPr/>
            </p:nvSpPr>
            <p:spPr>
              <a:xfrm>
                <a:off x="23" y="23"/>
                <a:ext cx="453"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grpSp>
        <p:nvGrpSpPr>
          <p:cNvPr id="5148" name="Group 12"/>
          <p:cNvGrpSpPr/>
          <p:nvPr/>
        </p:nvGrpSpPr>
        <p:grpSpPr>
          <a:xfrm>
            <a:off x="1187450" y="4365625"/>
            <a:ext cx="6048375" cy="647700"/>
            <a:chExt cx="10092" cy="1246"/>
          </a:xfrm>
        </p:grpSpPr>
        <p:grpSp>
          <p:nvGrpSpPr>
            <p:cNvPr id="5149" name="Group 13"/>
            <p:cNvGrpSpPr/>
            <p:nvPr/>
          </p:nvGrpSpPr>
          <p:grpSpPr>
            <a:xfrm>
              <a:off x="1362" y="0"/>
              <a:ext cx="8730" cy="1247"/>
              <a:chExt cx="4240" cy="499"/>
            </a:xfrm>
          </p:grpSpPr>
          <p:sp>
            <p:nvSpPr>
              <p:cNvPr id="5150" name="AutoShape 14">
                <a:hlinkClick action="ppaction://noaction" tooltip="上级目录"/>
              </p:cNvPr>
              <p:cNvSpPr/>
              <p:nvPr/>
            </p:nvSpPr>
            <p:spPr>
              <a:xfrm>
                <a:off x="0" y="0"/>
                <a:ext cx="4240" cy="499"/>
              </a:xfrm>
              <a:prstGeom prst="roundRect">
                <a:avLst>
                  <a:gd name="adj" fmla="val 13028"/>
                </a:avLst>
              </a:prstGeom>
              <a:gradFill rotWithShape="1">
                <a:gsLst>
                  <a:gs pos="0">
                    <a:schemeClr val="accent1"/>
                  </a:gs>
                  <a:gs pos="100000">
                    <a:schemeClr val="hlink"/>
                  </a:gs>
                </a:gsLst>
                <a:lin ang="5400000" scaled="1"/>
              </a:gradFill>
              <a:ln>
                <a:noFill/>
                <a:miter lim="800000"/>
              </a:ln>
            </p:spPr>
            <p:txBody>
              <a:bodyPr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0" hangingPunct="0">
                  <a:lnSpc>
                    <a:spcPct val="120000"/>
                  </a:lnSpc>
                </a:pPr>
                <a:r>
                  <a:rPr sz="2800" b="1">
                    <a:solidFill>
                      <a:srgbClr val="000000"/>
                    </a:solidFill>
                    <a:ea typeface="黑体" panose="02010609060101010101" pitchFamily="49" charset="-122"/>
                  </a:rPr>
                  <a:t>服务要求</a:t>
                </a:r>
              </a:p>
            </p:txBody>
          </p:sp>
          <p:sp>
            <p:nvSpPr>
              <p:cNvPr id="5151" name="AutoShape 15"/>
              <p:cNvSpPr/>
              <p:nvPr/>
            </p:nvSpPr>
            <p:spPr>
              <a:xfrm>
                <a:off x="22" y="23"/>
                <a:ext cx="4196"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nvGrpSpPr>
            <p:cNvPr id="5152" name="Group 16"/>
            <p:cNvGrpSpPr/>
            <p:nvPr/>
          </p:nvGrpSpPr>
          <p:grpSpPr>
            <a:xfrm>
              <a:off x="0" y="0"/>
              <a:ext cx="1247" cy="1247"/>
              <a:chExt cx="499" cy="499"/>
            </a:xfrm>
          </p:grpSpPr>
          <p:sp>
            <p:nvSpPr>
              <p:cNvPr id="5153" name="AutoShape 17"/>
              <p:cNvSpPr/>
              <p:nvPr/>
            </p:nvSpPr>
            <p:spPr>
              <a:xfrm>
                <a:off x="0" y="0"/>
                <a:ext cx="499" cy="499"/>
              </a:xfrm>
              <a:prstGeom prst="roundRect">
                <a:avLst>
                  <a:gd name="adj" fmla="val 13028"/>
                </a:avLst>
              </a:prstGeom>
              <a:solidFill>
                <a:srgbClr val="FFB400"/>
              </a:solidFill>
              <a:ln>
                <a:noFill/>
                <a:miter lim="800000"/>
              </a:ln>
            </p:spPr>
            <p:txBody>
              <a:bodyPr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endParaRPr i="1">
                  <a:ea typeface="华文细黑" pitchFamily="2" charset="-122"/>
                </a:endParaRPr>
              </a:p>
            </p:txBody>
          </p:sp>
          <p:sp>
            <p:nvSpPr>
              <p:cNvPr id="5154" name="WordArt 18"/>
              <p:cNvSpPr/>
              <p:nvPr/>
            </p:nvSpPr>
            <p:spPr>
              <a:xfrm>
                <a:off x="160" y="135"/>
                <a:ext cx="135" cy="228"/>
              </a:xfrm>
              <a:solidFill>
                <a:schemeClr val="hlink"/>
              </a:solidFill>
              <a:ln>
                <a:noFill/>
                <a:miter lim="800000"/>
              </a:ln>
            </p:spPr>
            <p:txBody>
              <a:bodyPr fromWordArt="1">
                <a:prstTxWarp prst="textPlain">
                  <a:avLst/>
                </a:prstTxWarp>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algn="ctr"/>
                <a:r>
                  <a:rPr sz="1400" i="1" kern="10" spc="-90">
                    <a:ln>
                      <a:noFill/>
                    </a:ln>
                    <a:solidFill>
                      <a:srgbClr val="000000"/>
                    </a:solidFill>
                    <a:latin typeface="Arial Black" panose="020b0a04020102020204"/>
                  </a:rPr>
                  <a:t>4</a:t>
                </a:r>
                <a:endParaRPr sz="1400" i="1" kern="10" spc="-90">
                  <a:ln>
                    <a:noFill/>
                  </a:ln>
                  <a:solidFill>
                    <a:srgbClr val="000000"/>
                  </a:solidFill>
                  <a:latin typeface="Arial Black" panose="020b0a04020102020204"/>
                </a:endParaRPr>
              </a:p>
            </p:txBody>
          </p:sp>
          <p:sp>
            <p:nvSpPr>
              <p:cNvPr id="5155" name="AutoShape 19"/>
              <p:cNvSpPr/>
              <p:nvPr/>
            </p:nvSpPr>
            <p:spPr>
              <a:xfrm>
                <a:off x="23" y="23"/>
                <a:ext cx="453"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grpSp>
        <p:nvGrpSpPr>
          <p:cNvPr id="5156" name="Group 12"/>
          <p:cNvGrpSpPr/>
          <p:nvPr/>
        </p:nvGrpSpPr>
        <p:grpSpPr>
          <a:xfrm>
            <a:off x="1258888" y="5373688"/>
            <a:ext cx="5976938" cy="647700"/>
            <a:chExt cx="10092" cy="1246"/>
          </a:xfrm>
        </p:grpSpPr>
        <p:grpSp>
          <p:nvGrpSpPr>
            <p:cNvPr id="5157" name="Group 13"/>
            <p:cNvGrpSpPr/>
            <p:nvPr/>
          </p:nvGrpSpPr>
          <p:grpSpPr>
            <a:xfrm>
              <a:off x="1362" y="0"/>
              <a:ext cx="8730" cy="1247"/>
              <a:chExt cx="4240" cy="499"/>
            </a:xfrm>
          </p:grpSpPr>
          <p:sp>
            <p:nvSpPr>
              <p:cNvPr id="5158" name="AutoShape 14">
                <a:hlinkClick action="ppaction://noaction" tooltip="上级目录"/>
              </p:cNvPr>
              <p:cNvSpPr/>
              <p:nvPr/>
            </p:nvSpPr>
            <p:spPr>
              <a:xfrm>
                <a:off x="0" y="0"/>
                <a:ext cx="4240" cy="499"/>
              </a:xfrm>
              <a:prstGeom prst="roundRect">
                <a:avLst>
                  <a:gd name="adj" fmla="val 13028"/>
                </a:avLst>
              </a:prstGeom>
              <a:gradFill rotWithShape="1">
                <a:gsLst>
                  <a:gs pos="0">
                    <a:schemeClr val="accent1"/>
                  </a:gs>
                  <a:gs pos="100000">
                    <a:schemeClr val="hlink"/>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0" hangingPunct="0">
                  <a:lnSpc>
                    <a:spcPct val="120000"/>
                  </a:lnSpc>
                </a:pPr>
                <a:r>
                  <a:rPr sz="2800" b="1">
                    <a:solidFill>
                      <a:srgbClr val="000000"/>
                    </a:solidFill>
                    <a:ea typeface="黑体" panose="02010609060101010101" pitchFamily="49" charset="-122"/>
                  </a:rPr>
                  <a:t>考核评估</a:t>
                </a:r>
              </a:p>
            </p:txBody>
          </p:sp>
          <p:sp>
            <p:nvSpPr>
              <p:cNvPr id="5159" name="AutoShape 15"/>
              <p:cNvSpPr/>
              <p:nvPr/>
            </p:nvSpPr>
            <p:spPr>
              <a:xfrm>
                <a:off x="22" y="23"/>
                <a:ext cx="4196"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nvGrpSpPr>
            <p:cNvPr id="5160" name="Group 16"/>
            <p:cNvGrpSpPr/>
            <p:nvPr/>
          </p:nvGrpSpPr>
          <p:grpSpPr>
            <a:xfrm>
              <a:off x="0" y="0"/>
              <a:ext cx="1247" cy="1247"/>
              <a:chExt cx="499" cy="499"/>
            </a:xfrm>
          </p:grpSpPr>
          <p:sp>
            <p:nvSpPr>
              <p:cNvPr id="5161" name="AutoShape 17"/>
              <p:cNvSpPr/>
              <p:nvPr/>
            </p:nvSpPr>
            <p:spPr>
              <a:xfrm>
                <a:off x="0" y="0"/>
                <a:ext cx="499" cy="499"/>
              </a:xfrm>
              <a:prstGeom prst="roundRect">
                <a:avLst>
                  <a:gd name="adj" fmla="val 13028"/>
                </a:avLst>
              </a:prstGeom>
              <a:solidFill>
                <a:srgbClr val="FFB400"/>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endParaRPr i="1">
                  <a:ea typeface="华文细黑" pitchFamily="2" charset="-122"/>
                </a:endParaRPr>
              </a:p>
            </p:txBody>
          </p:sp>
          <p:sp>
            <p:nvSpPr>
              <p:cNvPr id="5162" name="WordArt 18"/>
              <p:cNvSpPr/>
              <p:nvPr/>
            </p:nvSpPr>
            <p:spPr>
              <a:xfrm>
                <a:off x="160" y="135"/>
                <a:ext cx="135" cy="228"/>
              </a:xfrm>
              <a:solidFill>
                <a:schemeClr val="hlink"/>
              </a:solidFill>
              <a:ln>
                <a:noFill/>
                <a:miter lim="800000"/>
              </a:ln>
            </p:spPr>
            <p:txBody>
              <a:bodyPr wrap="none" fromWordArt="1">
                <a:prstTxWarp prst="textPlain">
                  <a:avLst/>
                </a:prstTxWarp>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algn="ctr"/>
                <a:r>
                  <a:rPr sz="1400" i="1" kern="10" spc="-90">
                    <a:ln>
                      <a:noFill/>
                    </a:ln>
                    <a:solidFill>
                      <a:srgbClr val="000000"/>
                    </a:solidFill>
                    <a:latin typeface="Arial Black" panose="020b0a04020102020204"/>
                  </a:rPr>
                  <a:t>5</a:t>
                </a:r>
                <a:endParaRPr sz="1400" i="1" kern="10" spc="-90">
                  <a:ln>
                    <a:noFill/>
                  </a:ln>
                  <a:solidFill>
                    <a:srgbClr val="000000"/>
                  </a:solidFill>
                  <a:latin typeface="Arial Black" panose="020b0a04020102020204"/>
                </a:endParaRPr>
              </a:p>
            </p:txBody>
          </p:sp>
          <p:sp>
            <p:nvSpPr>
              <p:cNvPr id="5163" name="AutoShape 19"/>
              <p:cNvSpPr/>
              <p:nvPr/>
            </p:nvSpPr>
            <p:spPr>
              <a:xfrm>
                <a:off x="23" y="23"/>
                <a:ext cx="453"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endParaRPr i="1">
                  <a:ea typeface="华文细黑" pitchFamily="2" charset="-122"/>
                </a:endParaRPr>
              </a:p>
            </p:txBody>
          </p:sp>
        </p:grpSp>
      </p:grpSp>
      <p:pic>
        <p:nvPicPr>
          <p:cNvPr id="5164" name="图片 5163"/>
          <p:cNvPicPr/>
          <p:nvPr/>
        </p:nvPicPr>
        <p:blipFill>
          <a:blip r:embed="rId2"/>
          <a:stretch>
            <a:fillRect/>
          </a:stretch>
        </p:blipFill>
        <p:spPr>
          <a:xfrm>
            <a:off x="7667625" y="0"/>
            <a:ext cx="1247775" cy="885825"/>
          </a:xfrm>
          <a:prstGeom prst="rect">
            <a:avLst/>
          </a:prstGeom>
          <a:noFill/>
          <a:ln>
            <a:miter lim="800000"/>
          </a:ln>
        </p:spPr>
      </p:pic>
      <p:sp>
        <p:nvSpPr>
          <p:cNvPr id="5165"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5166"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6" name="标题 6145"/>
          <p:cNvSpPr/>
          <p:nvPr>
            <p:ph type="title"/>
          </p:nvPr>
        </p:nvSpPr>
        <p:spPr>
          <a:xfrm>
            <a:off x="1692275" y="0"/>
            <a:ext cx="5338762" cy="147637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sz="6000" b="1">
                <a:solidFill>
                  <a:srgbClr val="000000"/>
                </a:solidFill>
                <a:ea typeface="华文新魏" pitchFamily="2" charset="-122"/>
              </a:rPr>
              <a:t>一、服务对象</a:t>
            </a:r>
          </a:p>
        </p:txBody>
      </p:sp>
      <p:sp>
        <p:nvSpPr>
          <p:cNvPr id="6147" name="文本占位符 6146"/>
          <p:cNvSpPr/>
          <p:nvPr>
            <p:ph type="body" idx="4294967295"/>
          </p:nvPr>
        </p:nvSpPr>
        <p:spPr>
          <a:xfrm>
            <a:off x="179388" y="2565400"/>
            <a:ext cx="8675688" cy="7191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lnSpc>
                <a:spcPct val="80000"/>
              </a:lnSpc>
              <a:buNone/>
            </a:pPr>
            <a:r>
              <a:rPr b="1">
                <a:solidFill>
                  <a:srgbClr val="000000"/>
                </a:solidFill>
                <a:latin typeface="楷体_GB2312" pitchFamily="49" charset="-122"/>
                <a:ea typeface="楷体_GB2312" pitchFamily="49" charset="-122"/>
              </a:rPr>
              <a:t>辖区内35岁及以上               高血压患者、</a:t>
            </a:r>
          </a:p>
          <a:p>
            <a:pPr lvl="0">
              <a:lnSpc>
                <a:spcPct val="80000"/>
              </a:lnSpc>
              <a:buNone/>
            </a:pPr>
            <a:endParaRPr sz="2800" b="1">
              <a:solidFill>
                <a:srgbClr val="000000"/>
              </a:solidFill>
              <a:latin typeface="楷体_GB2312" pitchFamily="49" charset="-122"/>
              <a:ea typeface="楷体_GB2312" pitchFamily="49" charset="-122"/>
            </a:endParaRPr>
          </a:p>
          <a:p>
            <a:pPr lvl="0">
              <a:lnSpc>
                <a:spcPct val="80000"/>
              </a:lnSpc>
              <a:buNone/>
            </a:pPr>
            <a:endParaRPr sz="2800" b="1">
              <a:solidFill>
                <a:srgbClr val="000000"/>
              </a:solidFill>
              <a:latin typeface="楷体_GB2312" pitchFamily="49" charset="-122"/>
              <a:ea typeface="楷体_GB2312" pitchFamily="49" charset="-122"/>
            </a:endParaRPr>
          </a:p>
          <a:p>
            <a:pPr lvl="0">
              <a:lnSpc>
                <a:spcPct val="80000"/>
              </a:lnSpc>
              <a:buNone/>
            </a:pPr>
            <a:endParaRPr sz="2400" b="1">
              <a:solidFill>
                <a:srgbClr val="000000"/>
              </a:solidFill>
              <a:latin typeface="楷体_GB2312" pitchFamily="49" charset="-122"/>
              <a:ea typeface="楷体_GB2312" pitchFamily="49" charset="-122"/>
            </a:endParaRPr>
          </a:p>
          <a:p>
            <a:pPr lvl="0">
              <a:lnSpc>
                <a:spcPct val="80000"/>
              </a:lnSpc>
              <a:buNone/>
            </a:pPr>
            <a:endParaRPr sz="2400" b="1">
              <a:solidFill>
                <a:srgbClr val="000000"/>
              </a:solidFill>
              <a:latin typeface="楷体_GB2312" pitchFamily="49" charset="-122"/>
              <a:ea typeface="楷体_GB2312" pitchFamily="49" charset="-122"/>
            </a:endParaRPr>
          </a:p>
        </p:txBody>
      </p:sp>
      <p:sp>
        <p:nvSpPr>
          <p:cNvPr id="6151" name="矩形 6150"/>
          <p:cNvSpPr/>
          <p:nvPr/>
        </p:nvSpPr>
        <p:spPr>
          <a:xfrm>
            <a:off x="3851275" y="2205038"/>
            <a:ext cx="1828800" cy="1152525"/>
          </a:xfrm>
          <a:blipFill rotWithShape="0">
            <a:blip r:embed="rId2"/>
            <a:tile tx="0" ty="0" sx="100000" sy="100000" flip="none" algn="tl"/>
          </a:blipFill>
          <a:ln>
            <a:solidFill>
              <a:prstClr val="black"/>
            </a:solidFill>
            <a:miter lim="800000"/>
          </a:ln>
          <a:effectLst/>
          <a:scene3d>
            <a:camera prst="legacyObliqueRight">
              <a:rot lat="0" lon="0" rev="0"/>
            </a:camera>
            <a:lightRig rig="legacyHarsh3" dir="t"/>
          </a:scene3d>
          <a:sp3d extrusionH="100000" prstMaterial="legacyMatte">
            <a:bevelT w="13500" h="13500" prst="angle"/>
            <a:bevelB w="13500" h="13500" prst="angle"/>
            <a:extrusionClr>
              <a:srgbClr val="663300"/>
            </a:extrusionClr>
          </a:sp3d>
        </p:spPr>
        <p:txBody>
          <a:bodyPr fromWordArt="1">
            <a:prstTxWarp prst="textPlain">
              <a:avLst/>
            </a:prstTxWarp>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algn="ctr"/>
            <a:r>
              <a:rPr sz="4800" i="1" kern="10">
                <a:ln>
                  <a:solidFill>
                    <a:prstClr val="black"/>
                  </a:solidFill>
                </a:ln>
                <a:blipFill rotWithShape="0">
                  <a:blip r:embed="rId2"/>
                  <a:tile tx="0" ty="0" sx="100000" sy="100000" flip="none" algn="tl"/>
                </a:blipFill>
                <a:effectLst/>
                <a:latin typeface="宋体" panose="02010600030101010101" pitchFamily="2" charset="-122"/>
              </a:rPr>
              <a:t>原发性</a:t>
            </a:r>
            <a:endParaRPr sz="4800" i="1" kern="10">
              <a:ln>
                <a:solidFill>
                  <a:prstClr val="black"/>
                </a:solidFill>
              </a:ln>
              <a:blipFill rotWithShape="0">
                <a:blip r:embed="rId2"/>
                <a:tile tx="0" ty="0" sx="100000" sy="100000" flip="none" algn="tl"/>
              </a:blipFill>
              <a:effectLst/>
              <a:latin typeface="宋体" panose="02010600030101010101" pitchFamily="2" charset="-122"/>
            </a:endParaRPr>
          </a:p>
        </p:txBody>
      </p:sp>
      <p:sp>
        <p:nvSpPr>
          <p:cNvPr id="6152" name="矩形 6151"/>
          <p:cNvSpPr/>
          <p:nvPr/>
        </p:nvSpPr>
        <p:spPr>
          <a:xfrm>
            <a:off x="4500562" y="8685212"/>
            <a:ext cx="5759450" cy="215900"/>
          </a:xfrm>
          <a:prstGeom prst="rect">
            <a:avLst/>
          </a:prstGeom>
          <a:solidFill>
            <a:schemeClr val="bg1"/>
          </a:solidFill>
          <a:ln>
            <a:noFill/>
            <a:miter lim="800000"/>
          </a:ln>
        </p:spPr>
        <p:txBody>
          <a:bodyPr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br>
              <a:rPr sz="3200">
                <a:solidFill>
                  <a:srgbClr val="000000"/>
                </a:solidFill>
                <a:ea typeface="华文新魏" pitchFamily="2" charset="-122"/>
              </a:rPr>
            </a:br>
            <a:r>
              <a:rPr sz="2800" b="1">
                <a:solidFill>
                  <a:srgbClr val="000000"/>
                </a:solidFill>
                <a:latin typeface="黑体" panose="02010609060101010101" pitchFamily="49" charset="-122"/>
                <a:ea typeface="黑体" panose="02010609060101010101" pitchFamily="49" charset="-122"/>
              </a:rPr>
              <a:t>肾脏疾病</a:t>
            </a:r>
            <a:br>
              <a:rPr sz="2800" b="1">
                <a:solidFill>
                  <a:srgbClr val="000000"/>
                </a:solidFill>
                <a:latin typeface="黑体" panose="02010609060101010101" pitchFamily="49" charset="-122"/>
                <a:ea typeface="黑体" panose="02010609060101010101" pitchFamily="49" charset="-122"/>
              </a:rPr>
            </a:br>
            <a:r>
              <a:rPr sz="2800" b="1">
                <a:solidFill>
                  <a:srgbClr val="000000"/>
                </a:solidFill>
                <a:latin typeface="黑体" panose="02010609060101010101" pitchFamily="49" charset="-122"/>
                <a:ea typeface="黑体" panose="02010609060101010101" pitchFamily="49" charset="-122"/>
              </a:rPr>
              <a:t>肾动脉狭窄</a:t>
            </a:r>
            <a:br>
              <a:rPr sz="2800" b="1">
                <a:solidFill>
                  <a:srgbClr val="000000"/>
                </a:solidFill>
                <a:latin typeface="黑体" panose="02010609060101010101" pitchFamily="49" charset="-122"/>
                <a:ea typeface="黑体" panose="02010609060101010101" pitchFamily="49" charset="-122"/>
              </a:rPr>
            </a:br>
            <a:r>
              <a:rPr sz="2800" b="1">
                <a:solidFill>
                  <a:srgbClr val="000000"/>
                </a:solidFill>
                <a:latin typeface="黑体" panose="02010609060101010101" pitchFamily="49" charset="-122"/>
                <a:ea typeface="黑体" panose="02010609060101010101" pitchFamily="49" charset="-122"/>
              </a:rPr>
              <a:t>嗜铬细胞瘤</a:t>
            </a:r>
            <a:br>
              <a:rPr sz="2800" b="1">
                <a:solidFill>
                  <a:srgbClr val="000000"/>
                </a:solidFill>
                <a:latin typeface="黑体" panose="02010609060101010101" pitchFamily="49" charset="-122"/>
                <a:ea typeface="黑体" panose="02010609060101010101" pitchFamily="49" charset="-122"/>
              </a:rPr>
            </a:br>
            <a:r>
              <a:rPr sz="2800" b="1">
                <a:solidFill>
                  <a:srgbClr val="000000"/>
                </a:solidFill>
                <a:latin typeface="黑体" panose="02010609060101010101" pitchFamily="49" charset="-122"/>
                <a:ea typeface="黑体" panose="02010609060101010101" pitchFamily="49" charset="-122"/>
              </a:rPr>
              <a:t>原发性醛固酮增多症</a:t>
            </a:r>
            <a:br>
              <a:rPr sz="2800" b="1">
                <a:solidFill>
                  <a:srgbClr val="000000"/>
                </a:solidFill>
                <a:latin typeface="黑体" panose="02010609060101010101" pitchFamily="49" charset="-122"/>
                <a:ea typeface="黑体" panose="02010609060101010101" pitchFamily="49" charset="-122"/>
              </a:rPr>
            </a:br>
            <a:r>
              <a:rPr sz="2800" b="1">
                <a:solidFill>
                  <a:srgbClr val="000000"/>
                </a:solidFill>
                <a:latin typeface="黑体" panose="02010609060101010101" pitchFamily="49" charset="-122"/>
                <a:ea typeface="黑体" panose="02010609060101010101" pitchFamily="49" charset="-122"/>
              </a:rPr>
              <a:t>皮质醇增多症(Cushing综合征)</a:t>
            </a:r>
            <a:br>
              <a:rPr sz="2800" b="1">
                <a:solidFill>
                  <a:srgbClr val="000000"/>
                </a:solidFill>
                <a:latin typeface="黑体" panose="02010609060101010101" pitchFamily="49" charset="-122"/>
                <a:ea typeface="黑体" panose="02010609060101010101" pitchFamily="49" charset="-122"/>
              </a:rPr>
            </a:br>
            <a:r>
              <a:rPr sz="2800" b="1">
                <a:solidFill>
                  <a:srgbClr val="000000"/>
                </a:solidFill>
                <a:latin typeface="黑体" panose="02010609060101010101" pitchFamily="49" charset="-122"/>
                <a:ea typeface="黑体" panose="02010609060101010101" pitchFamily="49" charset="-122"/>
              </a:rPr>
              <a:t>药物原因(长期服用避孕药) </a:t>
            </a:r>
            <a:br>
              <a:rPr sz="2800" b="1">
                <a:solidFill>
                  <a:srgbClr val="000000"/>
                </a:solidFill>
                <a:latin typeface="黑体" panose="02010609060101010101" pitchFamily="49" charset="-122"/>
                <a:ea typeface="黑体" panose="02010609060101010101" pitchFamily="49" charset="-122"/>
              </a:rPr>
            </a:br>
          </a:p>
        </p:txBody>
      </p:sp>
      <p:pic>
        <p:nvPicPr>
          <p:cNvPr id="6153" name="图片 6152"/>
          <p:cNvPicPr/>
          <p:nvPr/>
        </p:nvPicPr>
        <p:blipFill>
          <a:blip r:embed="rId3"/>
          <a:stretch>
            <a:fillRect/>
          </a:stretch>
        </p:blipFill>
        <p:spPr>
          <a:xfrm>
            <a:off x="7667625" y="260350"/>
            <a:ext cx="1247775" cy="885825"/>
          </a:xfrm>
          <a:prstGeom prst="rect">
            <a:avLst/>
          </a:prstGeom>
          <a:noFill/>
          <a:ln>
            <a:miter lim="800000"/>
          </a:ln>
        </p:spPr>
      </p:pic>
      <p:sp>
        <p:nvSpPr>
          <p:cNvPr id="6154"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6155"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6" presetClass="emph" presetSubtype="0" dur="2000" fill="remove" nodeType="clickEffect">
                                  <p:stCondLst>
                                    <p:cond delay="0"/>
                                  </p:stCondLst>
                                  <p:childTnLst>
                                    <p:animScale>
                                      <p:cBhvr additive="base">
                                        <p:cTn id="6" dur="2000" fill="hold"/>
                                        <p:tgtEl>
                                          <p:spTgt spid="6151"/>
                                        </p:tgtEl>
                                      </p:cBhvr>
                                      <p:by x="150000" y="150000"/>
                                    </p:animScale>
                                  </p:childTnLst>
                                </p:cTn>
                              </p:par>
                            </p:childTnLst>
                          </p:cTn>
                        </p:par>
                      </p:childTnLst>
                    </p:cTn>
                  </p:par>
                  <p:par>
                    <p:cTn id="7" fill="hold" nodeType="clickPar">
                      <p:stCondLst>
                        <p:cond delay="indefinite"/>
                      </p:stCondLst>
                      <p:childTnLst>
                        <p:par>
                          <p:cTn id="8" fill="hold" nodeType="afterGroup">
                            <p:stCondLst>
                              <p:cond delay="0"/>
                            </p:stCondLst>
                            <p:childTnLst>
                              <p:par>
                                <p:cTn id="9" presetID="2" presetClass="entr" presetSubtype="2" dur="2000" fill="hold" grpId="0" nodeType="clickEffect">
                                  <p:stCondLst>
                                    <p:cond delay="0"/>
                                  </p:stCondLst>
                                  <p:childTnLst>
                                    <p:set>
                                      <p:cBhvr additive="base">
                                        <p:cTn id="10" dur="1" fill="hold">
                                          <p:stCondLst>
                                            <p:cond delay="0"/>
                                          </p:stCondLst>
                                        </p:cTn>
                                        <p:tgtEl>
                                          <p:spTgt spid="6152"/>
                                        </p:tgtEl>
                                        <p:attrNameLst>
                                          <p:attrName>style.visibility</p:attrName>
                                        </p:attrNameLst>
                                      </p:cBhvr>
                                      <p:to>
                                        <p:strVal val="visible"/>
                                      </p:to>
                                    </p:set>
                                    <p:anim calcmode="lin" valueType="num">
                                      <p:cBhvr additive="base">
                                        <p:cTn id="11" dur="2000" fill="hold"/>
                                        <p:tgtEl>
                                          <p:spTgt spid="6152"/>
                                        </p:tgtEl>
                                        <p:attrNameLst>
                                          <p:attrName>ppt_x</p:attrName>
                                        </p:attrNameLst>
                                      </p:cBhvr>
                                      <p:tavLst>
                                        <p:tav tm="0">
                                          <p:val>
                                            <p:strVal val="1+#ppt_w/2"/>
                                          </p:val>
                                        </p:tav>
                                        <p:tav tm="100000">
                                          <p:val>
                                            <p:strVal val="#ppt_x"/>
                                          </p:val>
                                        </p:tav>
                                      </p:tavLst>
                                    </p:anim>
                                    <p:anim calcmode="lin" valueType="num">
                                      <p:cBhvr additive="base">
                                        <p:cTn id="12" dur="2000" fill="hold"/>
                                        <p:tgtEl>
                                          <p:spTgt spid="615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0050" name="标题 130049"/>
          <p:cNvSpPr/>
          <p:nvPr>
            <p:ph type="title"/>
          </p:nvPr>
        </p:nvSpPr>
        <p:spPr>
          <a:xfrm>
            <a:off x="1150938" y="214312"/>
            <a:ext cx="7793038" cy="146208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b="1">
                <a:solidFill>
                  <a:srgbClr val="000000"/>
                </a:solidFill>
                <a:ea typeface="华文行楷" pitchFamily="2" charset="-122"/>
              </a:rPr>
              <a:t>原发性高血压</a:t>
            </a:r>
          </a:p>
        </p:txBody>
      </p:sp>
      <p:sp>
        <p:nvSpPr>
          <p:cNvPr id="130051" name="文本占位符 130050"/>
          <p:cNvSpPr/>
          <p:nvPr>
            <p:ph type="body" idx="4294967295"/>
          </p:nvPr>
        </p:nvSpPr>
        <p:spPr>
          <a:xfrm>
            <a:off x="1182688" y="2017712"/>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r>
              <a:rPr>
                <a:solidFill>
                  <a:srgbClr val="000000"/>
                </a:solidFill>
              </a:rPr>
              <a:t>就是以体循环动脉压增高为主要表现得临床综合征,就是多种心脑血管疾病得重要病因和危险因素,影响重要脏器(心、脑、肾)得结构与功能,最终导致这些器官功能衰竭。</a:t>
            </a:r>
          </a:p>
          <a:p>
            <a:pPr lvl="0"/>
            <a:endParaRPr>
              <a:solidFill>
                <a:srgbClr val="000000"/>
              </a:solidFill>
            </a:endParaRPr>
          </a:p>
        </p:txBody>
      </p:sp>
      <p:pic>
        <p:nvPicPr>
          <p:cNvPr id="130052" name="图片 130051"/>
          <p:cNvPicPr/>
          <p:nvPr/>
        </p:nvPicPr>
        <p:blipFill>
          <a:blip r:embed="rId2"/>
          <a:stretch>
            <a:fillRect/>
          </a:stretch>
        </p:blipFill>
        <p:spPr>
          <a:xfrm>
            <a:off x="7667625" y="188912"/>
            <a:ext cx="1247775" cy="885825"/>
          </a:xfrm>
          <a:prstGeom prst="rect">
            <a:avLst/>
          </a:prstGeom>
          <a:noFill/>
          <a:ln>
            <a:miter lim="800000"/>
          </a:ln>
        </p:spPr>
      </p:pic>
      <p:sp>
        <p:nvSpPr>
          <p:cNvPr id="130053"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130054"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9570" name="椭圆 109569"/>
          <p:cNvSpPr/>
          <p:nvPr/>
        </p:nvSpPr>
        <p:spPr>
          <a:xfrm>
            <a:off x="2895600" y="228600"/>
            <a:ext cx="4495800" cy="1447800"/>
          </a:xfrm>
          <a:prstGeom prst="ellipse">
            <a:avLst/>
          </a:prstGeom>
          <a:solidFill>
            <a:srgbClr val="FF3300"/>
          </a:solidFill>
          <a:ln>
            <a:solidFill>
              <a:schemeClr val="tx1"/>
            </a:solid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r>
              <a:rPr kumimoji="1" sz="4000" b="1">
                <a:solidFill>
                  <a:srgbClr val="000000"/>
                </a:solidFill>
                <a:latin typeface="Times New Roman" panose="02020603050405020304" pitchFamily="18" charset="0"/>
                <a:ea typeface="华文行楷" pitchFamily="2" charset="-122"/>
              </a:rPr>
              <a:t>高血压</a:t>
            </a:r>
          </a:p>
        </p:txBody>
      </p:sp>
      <p:sp>
        <p:nvSpPr>
          <p:cNvPr id="109571" name="矩形 109570"/>
          <p:cNvSpPr/>
          <p:nvPr/>
        </p:nvSpPr>
        <p:spPr>
          <a:xfrm>
            <a:off x="304800" y="3581400"/>
            <a:ext cx="9144000" cy="0"/>
          </a:xfrm>
          <a:prstGeom prst="rect">
            <a:avLst/>
          </a:prstGeom>
          <a:noFill/>
          <a:ln>
            <a:no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09572" name="椭圆 109571"/>
          <p:cNvSpPr/>
          <p:nvPr/>
        </p:nvSpPr>
        <p:spPr>
          <a:xfrm>
            <a:off x="5486400" y="1981200"/>
            <a:ext cx="3657600" cy="1295400"/>
          </a:xfrm>
          <a:prstGeom prst="ellipse">
            <a:avLst/>
          </a:prstGeom>
          <a:solidFill>
            <a:schemeClr val="hlink"/>
          </a:solidFill>
          <a:ln>
            <a:solidFill>
              <a:schemeClr val="tx1"/>
            </a:solid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r>
              <a:rPr kumimoji="1" sz="2400">
                <a:solidFill>
                  <a:srgbClr val="000000"/>
                </a:solidFill>
                <a:latin typeface="Times New Roman" panose="02020603050405020304" pitchFamily="18" charset="0"/>
              </a:rPr>
              <a:t>继发性高血压</a:t>
            </a:r>
          </a:p>
          <a:p>
            <a:pPr lvl="0" algn="ctr"/>
            <a:r>
              <a:rPr kumimoji="1" sz="2400">
                <a:solidFill>
                  <a:srgbClr val="000000"/>
                </a:solidFill>
                <a:latin typeface="Times New Roman" panose="02020603050405020304" pitchFamily="18" charset="0"/>
              </a:rPr>
              <a:t>(高血压),5%</a:t>
            </a:r>
          </a:p>
        </p:txBody>
      </p:sp>
      <p:sp>
        <p:nvSpPr>
          <p:cNvPr id="109573" name="椭圆 109572"/>
          <p:cNvSpPr/>
          <p:nvPr/>
        </p:nvSpPr>
        <p:spPr>
          <a:xfrm>
            <a:off x="1371600" y="1981200"/>
            <a:ext cx="3581400" cy="1219200"/>
          </a:xfrm>
          <a:prstGeom prst="ellipse">
            <a:avLst/>
          </a:prstGeom>
          <a:solidFill>
            <a:srgbClr val="FF00FF"/>
          </a:solidFill>
          <a:ln>
            <a:solidFill>
              <a:schemeClr val="tx1"/>
            </a:solid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r>
              <a:rPr kumimoji="1" sz="2400">
                <a:solidFill>
                  <a:srgbClr val="000000"/>
                </a:solidFill>
                <a:latin typeface="Times New Roman" panose="02020603050405020304" pitchFamily="18" charset="0"/>
              </a:rPr>
              <a:t>原发性高血压</a:t>
            </a:r>
          </a:p>
          <a:p>
            <a:pPr lvl="0" algn="ctr"/>
            <a:r>
              <a:rPr kumimoji="1" sz="2400">
                <a:solidFill>
                  <a:srgbClr val="000000"/>
                </a:solidFill>
                <a:latin typeface="Times New Roman" panose="02020603050405020304" pitchFamily="18" charset="0"/>
              </a:rPr>
              <a:t>(高血压病),95%</a:t>
            </a:r>
          </a:p>
        </p:txBody>
      </p:sp>
      <p:pic>
        <p:nvPicPr>
          <p:cNvPr id="109574" name="图片 109573"/>
          <p:cNvPicPr/>
          <p:nvPr/>
        </p:nvPicPr>
        <p:blipFill>
          <a:blip r:embed="rId2"/>
          <a:stretch>
            <a:fillRect/>
          </a:stretch>
        </p:blipFill>
        <p:spPr>
          <a:xfrm>
            <a:off x="2362200" y="3200400"/>
            <a:ext cx="4098925" cy="3352800"/>
          </a:xfrm>
          <a:prstGeom prst="rect">
            <a:avLst/>
          </a:prstGeom>
          <a:noFill/>
          <a:ln>
            <a:miter lim="800000"/>
          </a:ln>
        </p:spPr>
      </p:pic>
      <p:cxnSp>
        <p:nvCxnSpPr>
          <p:cNvPr id="109575" name="直接连接符 109574"/>
          <p:cNvCxnSpPr/>
          <p:nvPr/>
        </p:nvCxnSpPr>
        <p:spPr>
          <a:xfrm flipH="1">
            <a:off x="3276600" y="1676400"/>
            <a:ext cx="1066800" cy="304800"/>
          </a:xfrm>
          <a:prstGeom prst="line">
            <a:avLst/>
          </a:prstGeom>
          <a:noFill/>
          <a:ln w="12700" cap="sq">
            <a:solidFill>
              <a:schemeClr val="tx1"/>
            </a:solidFill>
            <a:miter lim="800000"/>
            <a:tailEnd type="triangle" w="sm" len="sm"/>
          </a:ln>
          <a:effectLst/>
        </p:spPr>
      </p:cxnSp>
      <p:cxnSp>
        <p:nvCxnSpPr>
          <p:cNvPr id="109576" name="直接连接符 109575"/>
          <p:cNvCxnSpPr/>
          <p:nvPr/>
        </p:nvCxnSpPr>
        <p:spPr>
          <a:xfrm>
            <a:off x="5791200" y="1676400"/>
            <a:ext cx="1143000" cy="381000"/>
          </a:xfrm>
          <a:prstGeom prst="line">
            <a:avLst/>
          </a:prstGeom>
          <a:noFill/>
          <a:ln w="12700" cap="sq">
            <a:solidFill>
              <a:schemeClr val="tx1"/>
            </a:solidFill>
            <a:miter lim="800000"/>
            <a:tailEnd type="triangle" w="sm" len="sm"/>
          </a:ln>
          <a:effectLst/>
        </p:spPr>
      </p:cxnSp>
      <p:sp>
        <p:nvSpPr>
          <p:cNvPr id="109577" name="标题 109576"/>
          <p:cNvSpPr/>
          <p:nvPr>
            <p:ph type="title" idx="4294967295"/>
          </p:nvPr>
        </p:nvSpPr>
        <p:spPr>
          <a:xfrm>
            <a:off x="1150938" y="214312"/>
            <a:ext cx="7793038" cy="146208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a:solidFill>
                  <a:srgbClr val="000000"/>
                </a:solidFill>
              </a:rPr>
              <a:t> </a:t>
            </a:r>
          </a:p>
        </p:txBody>
      </p:sp>
      <p:sp>
        <p:nvSpPr>
          <p:cNvPr id="109578" name="矩形 109577"/>
          <p:cNvSpPr/>
          <p:nvPr/>
        </p:nvSpPr>
        <p:spPr>
          <a:xfrm>
            <a:off x="1371600" y="304800"/>
            <a:ext cx="2364562" cy="579699"/>
          </a:xfrm>
          <a:prstGeom prst="rect">
            <a:avLst/>
          </a:prstGeom>
          <a:noFill/>
          <a:ln w="12700" cap="sq">
            <a:noFill/>
            <a:miter lim="800000"/>
          </a:ln>
          <a:effectLst/>
        </p:spPr>
        <p:txBody>
          <a:bodyPr>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spcBef>
                <a:spcPct val="50000"/>
              </a:spcBef>
            </a:pPr>
            <a:r>
              <a:rPr kumimoji="1" sz="3200" b="1">
                <a:solidFill>
                  <a:srgbClr val="000000"/>
                </a:solidFill>
                <a:latin typeface="Times New Roman" panose="02020603050405020304" pitchFamily="18" charset="0"/>
              </a:rPr>
              <a:t>分类: </a:t>
            </a:r>
          </a:p>
        </p:txBody>
      </p:sp>
      <p:sp>
        <p:nvSpPr>
          <p:cNvPr id="109579" name="Date Placeholder 1"/>
          <p:cNvSpPr>
            <a:spLocks noGrp="1"/>
          </p:cNvSpPr>
          <p:nvPr>
            <p:ph type="dt" sz="half"/>
          </p:nvPr>
        </p:nvSpPr>
        <p:spPr/>
        <p:txBody>
          <a:bodyPr/>
          <a:lstStyle/>
          <a:p>
            <a:pPr lvl="0"/>
            <a:endParaRPr sz="1400">
              <a:latin typeface="Tahoma" panose="020b0604030504040204" pitchFamily="34" charset="0"/>
            </a:endParaRPr>
          </a:p>
        </p:txBody>
      </p:sp>
      <p:sp>
        <p:nvSpPr>
          <p:cNvPr id="109580" name="Footer Placeholder 2"/>
          <p:cNvSpPr>
            <a:spLocks noGrp="1"/>
          </p:cNvSpPr>
          <p:nvPr>
            <p:ph type="ftr" sz="quarter" idx="1"/>
          </p:nvPr>
        </p:nvSpPr>
        <p:spPr/>
        <p:txBody>
          <a:bodyPr/>
          <a:lstStyle/>
          <a:p>
            <a:pPr lvl="0" algn="ctr"/>
            <a:endParaRPr sz="1400">
              <a:latin typeface="Tahoma" panose="020b0604030504040204" pitchFamily="34" charset="0"/>
            </a:endParaRPr>
          </a:p>
        </p:txBody>
      </p:sp>
    </p:spTree>
  </p:cSld>
  <p:clrMapOvr>
    <a:masterClrMapping/>
  </p:clrMapOvr>
  <mc:AlternateContent>
    <mc:Choice xmlns:p14="http://schemas.microsoft.com/office/powerpoint/2010/main" Requires="p14">
      <p:transition p14:dur="1500">
        <p:split orient="vert"/>
      </p:transition>
    </mc:Choice>
    <mc:Fallback>
      <p:transition>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7" presetClass="entr" presetSubtype="10" dur="500" fill="hold" nodeType="clickEffect">
                                  <p:stCondLst>
                                    <p:cond delay="0"/>
                                  </p:stCondLst>
                                  <p:childTnLst>
                                    <p:set>
                                      <p:cBhvr additive="base">
                                        <p:cTn id="6" dur="1" fill="hold">
                                          <p:stCondLst>
                                            <p:cond delay="0"/>
                                          </p:stCondLst>
                                        </p:cTn>
                                        <p:tgtEl>
                                          <p:spTgt spid="109574"/>
                                        </p:tgtEl>
                                        <p:attrNameLst>
                                          <p:attrName>style.visibility</p:attrName>
                                        </p:attrNameLst>
                                      </p:cBhvr>
                                      <p:to>
                                        <p:strVal val="visible"/>
                                      </p:to>
                                    </p:set>
                                    <p:anim calcmode="lin" valueType="num">
                                      <p:cBhvr additive="base">
                                        <p:cTn id="7" dur="500" fill="hold"/>
                                        <p:tgtEl>
                                          <p:spTgt spid="109574"/>
                                        </p:tgtEl>
                                        <p:attrNameLst>
                                          <p:attrName>ppt_w</p:attrName>
                                        </p:attrNameLst>
                                      </p:cBhvr>
                                      <p:tavLst>
                                        <p:tav tm="0">
                                          <p:val>
                                            <p:fltVal val="0"/>
                                          </p:val>
                                        </p:tav>
                                        <p:tav tm="100000">
                                          <p:val>
                                            <p:strVal val="#ppt_w"/>
                                          </p:val>
                                        </p:tav>
                                      </p:tavLst>
                                    </p:anim>
                                    <p:anim calcmode="lin" valueType="num">
                                      <p:cBhvr additive="base">
                                        <p:cTn id="8" dur="500" fill="hold"/>
                                        <p:tgtEl>
                                          <p:spTgt spid="109574"/>
                                        </p:tgtEl>
                                        <p:attrNameLst>
                                          <p:attrName>ppt_h</p:attrName>
                                        </p:attrNameLst>
                                      </p:cBhvr>
                                      <p:tavLst>
                                        <p:tav tm="0">
                                          <p:val>
                                            <p:strVal val="#ppt_h"/>
                                          </p:val>
                                        </p:tav>
                                        <p:tav tm="100000">
                                          <p:val>
                                            <p:strVal val="#ppt_h"/>
                                          </p:val>
                                        </p:tav>
                                      </p:tavLst>
                                    </p:anim>
                                  </p:childTnLst>
                                  <p:subTnLst>
                                    <p:audio>
                                      <p:cMediaNode>
                                        <p:cTn display="0" masterRel="sameClick">
                                          <p:stCondLst>
                                            <p:cond evt="onStopAudio" delay="0">
                                              <p:tgtEl>
                                                <p:sldTgt/>
                                              </p:tgtEl>
                                            </p:cond>
                                          </p:stCondLst>
                                        </p:cTn>
                                        <p:tgtEl>
                                          <p:sndTgt r:embed="rId3"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1618" name="椭圆 111617"/>
          <p:cNvSpPr/>
          <p:nvPr/>
        </p:nvSpPr>
        <p:spPr>
          <a:xfrm>
            <a:off x="2051050" y="260350"/>
            <a:ext cx="5486400" cy="1143000"/>
          </a:xfrm>
          <a:prstGeom prst="ellipse">
            <a:avLst/>
          </a:prstGeom>
          <a:solidFill>
            <a:srgbClr val="FF3300"/>
          </a:solidFill>
          <a:ln>
            <a:solidFill>
              <a:schemeClr val="tx1"/>
            </a:solid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r>
              <a:rPr kumimoji="1" sz="3600" b="1">
                <a:solidFill>
                  <a:srgbClr val="000000"/>
                </a:solidFill>
                <a:latin typeface="Times New Roman" panose="02020603050405020304" pitchFamily="18" charset="0"/>
                <a:ea typeface="华文新魏" pitchFamily="2" charset="-122"/>
              </a:rPr>
              <a:t>常见得继发性高血压</a:t>
            </a:r>
          </a:p>
        </p:txBody>
      </p:sp>
      <p:sp>
        <p:nvSpPr>
          <p:cNvPr id="111619" name="左弧形箭头 111618"/>
          <p:cNvSpPr/>
          <p:nvPr/>
        </p:nvSpPr>
        <p:spPr>
          <a:xfrm>
            <a:off x="2124075" y="1268412"/>
            <a:ext cx="457200" cy="762000"/>
          </a:xfrm>
          <a:prstGeom prst="curvedRightArrow">
            <a:avLst>
              <a:gd name="adj1" fmla="val 32407"/>
              <a:gd name="adj2" fmla="val 66358"/>
              <a:gd name="adj3" fmla="val 33333"/>
            </a:avLst>
          </a:prstGeom>
          <a:solidFill>
            <a:schemeClr val="accent1"/>
          </a:solidFill>
          <a:ln>
            <a:solidFill>
              <a:schemeClr val="tx1"/>
            </a:solid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11620" name="矩形 111619"/>
          <p:cNvSpPr/>
          <p:nvPr/>
        </p:nvSpPr>
        <p:spPr>
          <a:xfrm>
            <a:off x="2195512" y="2276475"/>
            <a:ext cx="611188" cy="2590800"/>
          </a:xfrm>
          <a:prstGeom prst="rect">
            <a:avLst/>
          </a:prstGeom>
          <a:noFill/>
          <a:ln>
            <a:noFill/>
            <a:miter lim="800000"/>
          </a:ln>
        </p:spPr>
        <p:txBody>
          <a:bodyPr vert="vert">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spcBef>
                <a:spcPct val="50000"/>
              </a:spcBef>
            </a:pPr>
            <a:r>
              <a:rPr kumimoji="1" sz="2800">
                <a:solidFill>
                  <a:srgbClr val="000000"/>
                </a:solidFill>
                <a:latin typeface="Times New Roman" panose="02020603050405020304" pitchFamily="18" charset="0"/>
              </a:rPr>
              <a:t>肾脏病</a:t>
            </a:r>
          </a:p>
        </p:txBody>
      </p:sp>
      <p:sp>
        <p:nvSpPr>
          <p:cNvPr id="111621" name="下箭头 111620"/>
          <p:cNvSpPr/>
          <p:nvPr/>
        </p:nvSpPr>
        <p:spPr>
          <a:xfrm>
            <a:off x="3276600" y="1484312"/>
            <a:ext cx="228600" cy="609600"/>
          </a:xfrm>
          <a:prstGeom prst="downArrow">
            <a:avLst>
              <a:gd name="adj1" fmla="val 50000"/>
              <a:gd name="adj2" fmla="val 66667"/>
            </a:avLst>
          </a:prstGeom>
          <a:solidFill>
            <a:schemeClr val="accent1"/>
          </a:solidFill>
          <a:ln>
            <a:solidFill>
              <a:schemeClr val="tx1"/>
            </a:solid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11623" name="下箭头 111622"/>
          <p:cNvSpPr/>
          <p:nvPr/>
        </p:nvSpPr>
        <p:spPr>
          <a:xfrm>
            <a:off x="4191000" y="1447800"/>
            <a:ext cx="228600" cy="609600"/>
          </a:xfrm>
          <a:prstGeom prst="downArrow">
            <a:avLst>
              <a:gd name="adj1" fmla="val 50000"/>
              <a:gd name="adj2" fmla="val 66667"/>
            </a:avLst>
          </a:prstGeom>
          <a:solidFill>
            <a:schemeClr val="accent1"/>
          </a:solidFill>
          <a:ln>
            <a:solidFill>
              <a:schemeClr val="tx1"/>
            </a:solid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11624" name="矩形 111623"/>
          <p:cNvSpPr/>
          <p:nvPr/>
        </p:nvSpPr>
        <p:spPr>
          <a:xfrm>
            <a:off x="3995738" y="2276475"/>
            <a:ext cx="549275" cy="3200400"/>
          </a:xfrm>
          <a:prstGeom prst="rect">
            <a:avLst/>
          </a:prstGeom>
          <a:noFill/>
          <a:ln>
            <a:noFill/>
            <a:miter lim="800000"/>
          </a:ln>
        </p:spPr>
        <p:txBody>
          <a:bodyPr vert="vert">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spcBef>
                <a:spcPct val="50000"/>
              </a:spcBef>
            </a:pPr>
            <a:r>
              <a:rPr kumimoji="1" sz="2400">
                <a:solidFill>
                  <a:srgbClr val="000000"/>
                </a:solidFill>
                <a:latin typeface="Times New Roman" panose="02020603050405020304" pitchFamily="18" charset="0"/>
              </a:rPr>
              <a:t>原发性醛固酮增多症</a:t>
            </a:r>
          </a:p>
        </p:txBody>
      </p:sp>
      <p:sp>
        <p:nvSpPr>
          <p:cNvPr id="111625" name="下箭头 111624"/>
          <p:cNvSpPr/>
          <p:nvPr/>
        </p:nvSpPr>
        <p:spPr>
          <a:xfrm>
            <a:off x="5181600" y="1447800"/>
            <a:ext cx="228600" cy="533400"/>
          </a:xfrm>
          <a:prstGeom prst="downArrow">
            <a:avLst>
              <a:gd name="adj1" fmla="val 50000"/>
              <a:gd name="adj2" fmla="val 58333"/>
            </a:avLst>
          </a:prstGeom>
          <a:solidFill>
            <a:schemeClr val="accent1"/>
          </a:solidFill>
          <a:ln>
            <a:solidFill>
              <a:schemeClr val="tx1"/>
            </a:solid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11626" name="矩形 111625"/>
          <p:cNvSpPr/>
          <p:nvPr/>
        </p:nvSpPr>
        <p:spPr>
          <a:xfrm>
            <a:off x="5003800" y="2420938"/>
            <a:ext cx="611188" cy="3581400"/>
          </a:xfrm>
          <a:prstGeom prst="rect">
            <a:avLst/>
          </a:prstGeom>
          <a:noFill/>
          <a:ln>
            <a:noFill/>
            <a:miter lim="800000"/>
          </a:ln>
        </p:spPr>
        <p:txBody>
          <a:bodyPr vert="vert">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spcBef>
                <a:spcPct val="50000"/>
              </a:spcBef>
            </a:pPr>
            <a:r>
              <a:rPr kumimoji="1" sz="2800">
                <a:solidFill>
                  <a:srgbClr val="000000"/>
                </a:solidFill>
                <a:latin typeface="Tahoma" panose="020b0604030504040204" pitchFamily="34" charset="0"/>
              </a:rPr>
              <a:t>嗜铬细胞瘤</a:t>
            </a:r>
          </a:p>
        </p:txBody>
      </p:sp>
      <p:sp>
        <p:nvSpPr>
          <p:cNvPr id="111627" name="右弧形箭头 111626"/>
          <p:cNvSpPr/>
          <p:nvPr/>
        </p:nvSpPr>
        <p:spPr>
          <a:xfrm>
            <a:off x="6732588" y="1268412"/>
            <a:ext cx="609600" cy="609600"/>
          </a:xfrm>
          <a:prstGeom prst="curvedLeftArrow">
            <a:avLst>
              <a:gd name="adj1" fmla="val 19444"/>
              <a:gd name="adj2" fmla="val 39815"/>
              <a:gd name="adj3" fmla="val 33333"/>
            </a:avLst>
          </a:prstGeom>
          <a:solidFill>
            <a:schemeClr val="accent1"/>
          </a:solidFill>
          <a:ln>
            <a:solidFill>
              <a:schemeClr val="tx1"/>
            </a:solid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11628" name="矩形 111627"/>
          <p:cNvSpPr/>
          <p:nvPr/>
        </p:nvSpPr>
        <p:spPr>
          <a:xfrm>
            <a:off x="7451725" y="2209800"/>
            <a:ext cx="549189" cy="4652848"/>
          </a:xfrm>
          <a:prstGeom prst="rect">
            <a:avLst/>
          </a:prstGeom>
          <a:noFill/>
          <a:ln>
            <a:noFill/>
            <a:miter lim="800000"/>
          </a:ln>
        </p:spPr>
        <p:txBody>
          <a:bodyPr vert="vert">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spcBef>
                <a:spcPct val="50000"/>
              </a:spcBef>
            </a:pPr>
            <a:r>
              <a:rPr kumimoji="1" sz="2400">
                <a:solidFill>
                  <a:srgbClr val="000000"/>
                </a:solidFill>
                <a:latin typeface="Times New Roman" panose="02020603050405020304" pitchFamily="18" charset="0"/>
              </a:rPr>
              <a:t>药物引起得高血压</a:t>
            </a:r>
          </a:p>
        </p:txBody>
      </p:sp>
      <p:sp>
        <p:nvSpPr>
          <p:cNvPr id="111633" name="下箭头 111632"/>
          <p:cNvSpPr/>
          <p:nvPr/>
        </p:nvSpPr>
        <p:spPr>
          <a:xfrm>
            <a:off x="5867400" y="1447800"/>
            <a:ext cx="304800" cy="609600"/>
          </a:xfrm>
          <a:prstGeom prst="downArrow">
            <a:avLst>
              <a:gd name="adj1" fmla="val 50000"/>
              <a:gd name="adj2" fmla="val 50000"/>
            </a:avLst>
          </a:prstGeom>
          <a:solidFill>
            <a:schemeClr val="accent1"/>
          </a:solidFill>
          <a:ln>
            <a:solidFill>
              <a:schemeClr val="tx1"/>
            </a:solidFill>
            <a:miter lim="800000"/>
          </a:ln>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11634" name="矩形 111633"/>
          <p:cNvSpPr/>
          <p:nvPr/>
        </p:nvSpPr>
        <p:spPr>
          <a:xfrm>
            <a:off x="5715000" y="2276475"/>
            <a:ext cx="611188" cy="2371725"/>
          </a:xfrm>
          <a:prstGeom prst="rect">
            <a:avLst/>
          </a:prstGeom>
          <a:noFill/>
          <a:ln>
            <a:noFill/>
            <a:miter lim="800000"/>
          </a:ln>
        </p:spPr>
        <p:txBody>
          <a:bodyPr vert="vert">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spcBef>
                <a:spcPct val="50000"/>
              </a:spcBef>
            </a:pPr>
            <a:r>
              <a:rPr kumimoji="1" sz="2800">
                <a:solidFill>
                  <a:srgbClr val="000000"/>
                </a:solidFill>
                <a:latin typeface="Times New Roman" panose="02020603050405020304" pitchFamily="18" charset="0"/>
              </a:rPr>
              <a:t>大动脉疾病</a:t>
            </a:r>
          </a:p>
        </p:txBody>
      </p:sp>
      <p:sp>
        <p:nvSpPr>
          <p:cNvPr id="111640" name="右弧形箭头 111639"/>
          <p:cNvSpPr/>
          <p:nvPr/>
        </p:nvSpPr>
        <p:spPr>
          <a:xfrm>
            <a:off x="7596188" y="981075"/>
            <a:ext cx="685800" cy="685800"/>
          </a:xfrm>
          <a:prstGeom prst="curvedLeftArrow">
            <a:avLst>
              <a:gd name="adj1" fmla="val 19444"/>
              <a:gd name="adj2" fmla="val 39815"/>
              <a:gd name="adj3" fmla="val 33333"/>
            </a:avLst>
          </a:prstGeom>
          <a:solidFill>
            <a:schemeClr val="accent1"/>
          </a:solidFill>
          <a:ln w="12700" cap="sq">
            <a:solidFill>
              <a:schemeClr val="tx1"/>
            </a:solidFill>
            <a:miter lim="800000"/>
          </a:ln>
          <a:effectLst/>
        </p:spPr>
        <p:txBody>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p:txBody>
      </p:sp>
      <p:sp>
        <p:nvSpPr>
          <p:cNvPr id="111641" name="矩形 111640"/>
          <p:cNvSpPr/>
          <p:nvPr/>
        </p:nvSpPr>
        <p:spPr>
          <a:xfrm>
            <a:off x="3059112" y="2420938"/>
            <a:ext cx="611188" cy="2362200"/>
          </a:xfrm>
          <a:prstGeom prst="rect">
            <a:avLst/>
          </a:prstGeom>
          <a:noFill/>
          <a:ln w="12700" cap="sq">
            <a:noFill/>
            <a:miter lim="800000"/>
          </a:ln>
          <a:effectLst/>
        </p:spPr>
        <p:txBody>
          <a:bodyPr vert="vert">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spcBef>
                <a:spcPct val="50000"/>
              </a:spcBef>
            </a:pPr>
            <a:r>
              <a:rPr kumimoji="1" sz="2800">
                <a:solidFill>
                  <a:srgbClr val="000000"/>
                </a:solidFill>
                <a:latin typeface="Times New Roman" panose="02020603050405020304" pitchFamily="18" charset="0"/>
              </a:rPr>
              <a:t>肾动脉狭窄</a:t>
            </a:r>
          </a:p>
        </p:txBody>
      </p:sp>
      <p:sp>
        <p:nvSpPr>
          <p:cNvPr id="111642" name="矩形 111641"/>
          <p:cNvSpPr/>
          <p:nvPr/>
        </p:nvSpPr>
        <p:spPr>
          <a:xfrm>
            <a:off x="6732588" y="2205038"/>
            <a:ext cx="611188" cy="2371725"/>
          </a:xfrm>
          <a:prstGeom prst="rect">
            <a:avLst/>
          </a:prstGeom>
          <a:noFill/>
          <a:ln>
            <a:noFill/>
            <a:miter lim="800000"/>
          </a:ln>
        </p:spPr>
        <p:txBody>
          <a:bodyPr vert="vert">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spcBef>
                <a:spcPct val="50000"/>
              </a:spcBef>
            </a:pPr>
            <a:r>
              <a:rPr kumimoji="1" sz="2800">
                <a:solidFill>
                  <a:srgbClr val="000000"/>
                </a:solidFill>
                <a:latin typeface="Times New Roman" panose="02020603050405020304" pitchFamily="18" charset="0"/>
              </a:rPr>
              <a:t>妊娠高血压</a:t>
            </a:r>
          </a:p>
        </p:txBody>
      </p:sp>
      <p:sp>
        <p:nvSpPr>
          <p:cNvPr id="111643"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111644"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mc:AlternateContent>
    <mc:Choice xmlns:p14="http://schemas.microsoft.com/office/powerpoint/2010/main" Requires="p14">
      <p:transition p14:dur="1500">
        <p:split orient="vert"/>
      </p:transition>
    </mc:Choice>
    <mc:Fallback>
      <p:transition>
        <p:split orient="vert"/>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1074" name="标题 131073"/>
          <p:cNvSpPr/>
          <p:nvPr>
            <p:ph type="title"/>
          </p:nvPr>
        </p:nvSpPr>
        <p:spPr>
          <a:xfrm>
            <a:off x="1150938" y="214312"/>
            <a:ext cx="7793038" cy="146208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sz="5400" b="1">
                <a:solidFill>
                  <a:srgbClr val="000000"/>
                </a:solidFill>
              </a:rPr>
              <a:t>二、服务内容</a:t>
            </a:r>
          </a:p>
        </p:txBody>
      </p:sp>
      <p:sp>
        <p:nvSpPr>
          <p:cNvPr id="131075" name="文本占位符 131074"/>
          <p:cNvSpPr/>
          <p:nvPr>
            <p:ph type="body" idx="4294967295"/>
          </p:nvPr>
        </p:nvSpPr>
        <p:spPr>
          <a:xfrm>
            <a:off x="1182688" y="2017712"/>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buFont typeface="Wingdings" panose="05000000000000000000" pitchFamily="2" charset="2"/>
              <a:buChar char="Ø"/>
            </a:pPr>
            <a:r>
              <a:rPr b="1">
                <a:solidFill>
                  <a:srgbClr val="000000"/>
                </a:solidFill>
              </a:rPr>
              <a:t>高血压筛查与确诊</a:t>
            </a:r>
          </a:p>
          <a:p>
            <a:pPr lvl="0">
              <a:buFont typeface="Wingdings" panose="05000000000000000000" pitchFamily="2" charset="2"/>
              <a:buChar char="Ø"/>
            </a:pPr>
            <a:r>
              <a:rPr b="1">
                <a:solidFill>
                  <a:srgbClr val="000000"/>
                </a:solidFill>
              </a:rPr>
              <a:t>高血压患者随访</a:t>
            </a:r>
          </a:p>
          <a:p>
            <a:pPr lvl="0">
              <a:buFont typeface="Wingdings" panose="05000000000000000000" pitchFamily="2" charset="2"/>
              <a:buChar char="Ø"/>
            </a:pPr>
            <a:r>
              <a:rPr b="1">
                <a:solidFill>
                  <a:srgbClr val="000000"/>
                </a:solidFill>
              </a:rPr>
              <a:t>高血压患者年度健康检查</a:t>
            </a:r>
          </a:p>
          <a:p>
            <a:pPr lvl="0">
              <a:buNone/>
            </a:pPr>
            <a:endParaRPr b="1">
              <a:solidFill>
                <a:srgbClr val="000000"/>
              </a:solidFill>
            </a:endParaRPr>
          </a:p>
        </p:txBody>
      </p:sp>
      <p:pic>
        <p:nvPicPr>
          <p:cNvPr id="131076" name="图片 131075"/>
          <p:cNvPicPr/>
          <p:nvPr/>
        </p:nvPicPr>
        <p:blipFill>
          <a:blip r:embed="rId2"/>
          <a:stretch>
            <a:fillRect/>
          </a:stretch>
        </p:blipFill>
        <p:spPr>
          <a:xfrm>
            <a:off x="7667625" y="333375"/>
            <a:ext cx="1247775" cy="885825"/>
          </a:xfrm>
          <a:prstGeom prst="rect">
            <a:avLst/>
          </a:prstGeom>
          <a:noFill/>
          <a:ln>
            <a:miter lim="800000"/>
          </a:ln>
        </p:spPr>
      </p:pic>
      <p:sp>
        <p:nvSpPr>
          <p:cNvPr id="131077"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131078"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8722" name="标题 158721"/>
          <p:cNvSpPr/>
          <p:nvPr>
            <p:ph type="title"/>
          </p:nvPr>
        </p:nvSpPr>
        <p:spPr>
          <a:xfrm>
            <a:off x="1042988" y="333375"/>
            <a:ext cx="7200900" cy="360362"/>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sz="3200" b="1">
                <a:solidFill>
                  <a:srgbClr val="000000"/>
                </a:solidFill>
                <a:ea typeface="黑体" panose="02010609060101010101" pitchFamily="49" charset="-122"/>
              </a:rPr>
              <a:t>      1、高血压筛查与确诊</a:t>
            </a:r>
          </a:p>
        </p:txBody>
      </p:sp>
      <p:sp>
        <p:nvSpPr>
          <p:cNvPr id="158723" name="文本占位符 158722"/>
          <p:cNvSpPr/>
          <p:nvPr>
            <p:ph type="body" idx="4294967295"/>
          </p:nvPr>
        </p:nvSpPr>
        <p:spPr>
          <a:xfrm>
            <a:off x="323850" y="1125538"/>
            <a:ext cx="6264275" cy="41767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lnSpc>
                <a:spcPct val="90000"/>
              </a:lnSpc>
              <a:buNone/>
            </a:pPr>
            <a:r>
              <a:rPr sz="2000">
                <a:solidFill>
                  <a:srgbClr val="000000"/>
                </a:solidFill>
                <a:latin typeface="黑体" panose="02010609060101010101" pitchFamily="49" charset="-122"/>
                <a:ea typeface="黑体" panose="02010609060101010101" pitchFamily="49" charset="-122"/>
              </a:rPr>
              <a:t>1、对辖区内35岁及以上常住居民,首诊病人测量血压。</a:t>
            </a:r>
          </a:p>
          <a:p>
            <a:pPr lvl="0">
              <a:lnSpc>
                <a:spcPct val="90000"/>
              </a:lnSpc>
            </a:pPr>
            <a:endParaRPr sz="2000">
              <a:solidFill>
                <a:srgbClr val="000000"/>
              </a:solidFill>
              <a:latin typeface="黑体" panose="02010609060101010101" pitchFamily="49" charset="-122"/>
              <a:ea typeface="黑体" panose="02010609060101010101" pitchFamily="49" charset="-122"/>
            </a:endParaRPr>
          </a:p>
          <a:p>
            <a:pPr lvl="0">
              <a:lnSpc>
                <a:spcPct val="90000"/>
              </a:lnSpc>
              <a:buNone/>
            </a:pPr>
            <a:r>
              <a:rPr sz="2000">
                <a:solidFill>
                  <a:srgbClr val="000000"/>
                </a:solidFill>
                <a:latin typeface="黑体" panose="02010609060101010101" pitchFamily="49" charset="-122"/>
                <a:ea typeface="黑体" panose="02010609060101010101" pitchFamily="49" charset="-122"/>
              </a:rPr>
              <a:t>2、第一次收缩压≥140mmHg和(或)舒张压≥90mmHg,非同日3次</a:t>
            </a:r>
            <a:r>
              <a:rPr sz="2000">
                <a:solidFill>
                  <a:srgbClr val="000000"/>
                </a:solidFill>
                <a:effectLst>
                  <a:outerShdw blurRad="38100" dist="38100" dir="2700000" algn="tl">
                    <a:schemeClr val="bg2"/>
                  </a:outerShdw>
                </a:effectLst>
                <a:latin typeface="黑体" panose="02010609060101010101" pitchFamily="49" charset="-122"/>
                <a:ea typeface="黑体" panose="02010609060101010101" pitchFamily="49" charset="-122"/>
              </a:rPr>
              <a:t>三次测量</a:t>
            </a:r>
          </a:p>
          <a:p>
            <a:pPr lvl="0">
              <a:lnSpc>
                <a:spcPct val="90000"/>
              </a:lnSpc>
              <a:buNone/>
            </a:pPr>
            <a:r>
              <a:rPr sz="2000">
                <a:solidFill>
                  <a:srgbClr val="000000"/>
                </a:solidFill>
                <a:latin typeface="黑体" panose="02010609060101010101" pitchFamily="49" charset="-122"/>
                <a:ea typeface="黑体" panose="02010609060101010101" pitchFamily="49" charset="-122"/>
              </a:rPr>
              <a:t>必要时,转诊到上级医院确诊</a:t>
            </a:r>
          </a:p>
          <a:p>
            <a:pPr lvl="0">
              <a:lnSpc>
                <a:spcPct val="90000"/>
              </a:lnSpc>
              <a:buNone/>
            </a:pPr>
            <a:r>
              <a:rPr sz="2000">
                <a:solidFill>
                  <a:srgbClr val="000000"/>
                </a:solidFill>
                <a:latin typeface="黑体" panose="02010609060101010101" pitchFamily="49" charset="-122"/>
                <a:ea typeface="黑体" panose="02010609060101010101" pitchFamily="49" charset="-122"/>
              </a:rPr>
              <a:t>对已确诊得原发性高血压患者纳入管理。</a:t>
            </a:r>
          </a:p>
          <a:p>
            <a:pPr lvl="0">
              <a:lnSpc>
                <a:spcPct val="90000"/>
              </a:lnSpc>
              <a:buNone/>
            </a:pPr>
            <a:r>
              <a:rPr sz="2000">
                <a:solidFill>
                  <a:srgbClr val="000000"/>
                </a:solidFill>
                <a:latin typeface="黑体" panose="02010609060101010101" pitchFamily="49" charset="-122"/>
                <a:ea typeface="黑体" panose="02010609060101010101" pitchFamily="49" charset="-122"/>
              </a:rPr>
              <a:t>对可疑继发性高血压患者,及时转诊。</a:t>
            </a:r>
          </a:p>
          <a:p>
            <a:pPr lvl="0">
              <a:lnSpc>
                <a:spcPct val="90000"/>
              </a:lnSpc>
            </a:pPr>
            <a:endParaRPr sz="2000">
              <a:solidFill>
                <a:srgbClr val="000000"/>
              </a:solidFill>
              <a:latin typeface="黑体" panose="02010609060101010101" pitchFamily="49" charset="-122"/>
              <a:ea typeface="黑体" panose="02010609060101010101" pitchFamily="49" charset="-122"/>
            </a:endParaRPr>
          </a:p>
          <a:p>
            <a:pPr lvl="0">
              <a:lnSpc>
                <a:spcPct val="90000"/>
              </a:lnSpc>
              <a:buNone/>
            </a:pPr>
            <a:r>
              <a:rPr sz="2000">
                <a:solidFill>
                  <a:srgbClr val="000000"/>
                </a:solidFill>
                <a:latin typeface="黑体" panose="02010609060101010101" pitchFamily="49" charset="-122"/>
                <a:ea typeface="黑体" panose="02010609060101010101" pitchFamily="49" charset="-122"/>
              </a:rPr>
              <a:t>3、建议高危人群每半年</a:t>
            </a:r>
          </a:p>
          <a:p>
            <a:pPr lvl="0">
              <a:lnSpc>
                <a:spcPct val="90000"/>
              </a:lnSpc>
              <a:buNone/>
            </a:pPr>
            <a:r>
              <a:rPr sz="2000">
                <a:solidFill>
                  <a:srgbClr val="000000"/>
                </a:solidFill>
                <a:latin typeface="黑体" panose="02010609060101010101" pitchFamily="49" charset="-122"/>
                <a:ea typeface="黑体" panose="02010609060101010101" pitchFamily="49" charset="-122"/>
              </a:rPr>
              <a:t>至少测量1次血压</a:t>
            </a:r>
          </a:p>
        </p:txBody>
      </p:sp>
      <p:sp>
        <p:nvSpPr>
          <p:cNvPr id="158724" name="矩形 158723"/>
          <p:cNvSpPr/>
          <p:nvPr/>
        </p:nvSpPr>
        <p:spPr>
          <a:xfrm>
            <a:off x="6516688" y="1628775"/>
            <a:ext cx="2374900" cy="457200"/>
          </a:xfrm>
          <a:prstGeom prst="rect">
            <a:avLst/>
          </a:prstGeom>
          <a:solidFill>
            <a:srgbClr val="660033"/>
          </a:solidFill>
          <a:ln>
            <a:noFill/>
            <a:miter lim="800000"/>
          </a:ln>
        </p:spPr>
        <p:txBody>
          <a:bodyPr>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r>
              <a:rPr sz="2400" b="1">
                <a:solidFill>
                  <a:srgbClr val="000000"/>
                </a:solidFill>
                <a:effectLst>
                  <a:outerShdw blurRad="38100" dist="38100" dir="2700000" algn="tl">
                    <a:schemeClr val="bg2"/>
                  </a:outerShdw>
                </a:effectLst>
              </a:rPr>
              <a:t>一般间隔1-2周</a:t>
            </a:r>
          </a:p>
        </p:txBody>
      </p:sp>
      <p:sp>
        <p:nvSpPr>
          <p:cNvPr id="158725" name="矩形 158724"/>
          <p:cNvSpPr/>
          <p:nvPr/>
        </p:nvSpPr>
        <p:spPr>
          <a:xfrm>
            <a:off x="4787900" y="2852738"/>
            <a:ext cx="2952750" cy="504825"/>
          </a:xfrm>
          <a:prstGeom prst="rect">
            <a:avLst/>
          </a:prstGeom>
          <a:solidFill>
            <a:srgbClr val="008000"/>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r>
              <a:rPr sz="2800" b="1">
                <a:solidFill>
                  <a:srgbClr val="000000"/>
                </a:solidFill>
                <a:ea typeface="黑体" panose="02010609060101010101" pitchFamily="49" charset="-122"/>
              </a:rPr>
              <a:t>2周内主动随访</a:t>
            </a:r>
          </a:p>
        </p:txBody>
      </p:sp>
      <p:sp>
        <p:nvSpPr>
          <p:cNvPr id="158726" name="矩形 158725"/>
          <p:cNvSpPr/>
          <p:nvPr/>
        </p:nvSpPr>
        <p:spPr>
          <a:xfrm>
            <a:off x="3132138" y="3644900"/>
            <a:ext cx="6011862" cy="3213100"/>
          </a:xfrm>
          <a:prstGeom prst="rect">
            <a:avLst/>
          </a:prstGeom>
          <a:solidFill>
            <a:srgbClr val="FFCC99"/>
          </a:solidFill>
          <a:ln>
            <a:noFill/>
            <a:miter lim="800000"/>
          </a:ln>
        </p:spPr>
        <p:txBody>
          <a:bodyPr/>
          <a:lstStyle>
            <a:defPPr algn="l" rtl="0" eaLnBrk="1" hangingPunct="1">
              <a:defRPr kumimoji="0" lang="zh-CN" altLang="en-US">
                <a:latin typeface="Tahoma" panose="020b0604030504040204" pitchFamily="34" charset="0"/>
              </a:defRPr>
            </a:defPPr>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lnSpc>
                <a:spcPct val="150000"/>
              </a:lnSpc>
              <a:buNone/>
            </a:pPr>
            <a:r>
              <a:rPr sz="1800" b="1">
                <a:solidFill>
                  <a:srgbClr val="000000"/>
                </a:solidFill>
                <a:latin typeface="黑体" panose="02010609060101010101" pitchFamily="49" charset="-122"/>
                <a:ea typeface="黑体" panose="02010609060101010101" pitchFamily="49" charset="-122"/>
              </a:rPr>
              <a:t>收缩压130-139mmHg和/或舒张压85-89mmHg</a:t>
            </a:r>
          </a:p>
          <a:p>
            <a:pPr lvl="0">
              <a:lnSpc>
                <a:spcPct val="150000"/>
              </a:lnSpc>
              <a:buNone/>
            </a:pPr>
            <a:r>
              <a:rPr sz="1800" b="1">
                <a:solidFill>
                  <a:srgbClr val="000000"/>
                </a:solidFill>
                <a:latin typeface="黑体" panose="02010609060101010101" pitchFamily="49" charset="-122"/>
                <a:ea typeface="黑体" panose="02010609060101010101" pitchFamily="49" charset="-122"/>
              </a:rPr>
              <a:t>BMI≥24kg/㎡,/或腰围男≥90cm,女≥85cm);</a:t>
            </a:r>
          </a:p>
          <a:p>
            <a:pPr lvl="0">
              <a:lnSpc>
                <a:spcPct val="150000"/>
              </a:lnSpc>
              <a:buNone/>
            </a:pPr>
            <a:r>
              <a:rPr sz="1800" b="1">
                <a:solidFill>
                  <a:srgbClr val="000000"/>
                </a:solidFill>
                <a:latin typeface="黑体" panose="02010609060101010101" pitchFamily="49" charset="-122"/>
                <a:ea typeface="黑体" panose="02010609060101010101" pitchFamily="49" charset="-122"/>
              </a:rPr>
              <a:t>高血压家族史(一、二级亲属);</a:t>
            </a:r>
          </a:p>
          <a:p>
            <a:pPr lvl="0">
              <a:lnSpc>
                <a:spcPct val="150000"/>
              </a:lnSpc>
              <a:buNone/>
            </a:pPr>
            <a:r>
              <a:rPr sz="1800" b="1">
                <a:solidFill>
                  <a:srgbClr val="000000"/>
                </a:solidFill>
                <a:latin typeface="黑体" panose="02010609060101010101" pitchFamily="49" charset="-122"/>
                <a:ea typeface="黑体" panose="02010609060101010101" pitchFamily="49" charset="-122"/>
              </a:rPr>
              <a:t>长期过量饮酒〔每日饮白酒≥100ml(2两)〕</a:t>
            </a:r>
          </a:p>
          <a:p>
            <a:pPr lvl="0">
              <a:lnSpc>
                <a:spcPct val="150000"/>
              </a:lnSpc>
              <a:buNone/>
            </a:pPr>
            <a:r>
              <a:rPr sz="1800" b="1">
                <a:solidFill>
                  <a:srgbClr val="000000"/>
                </a:solidFill>
                <a:latin typeface="黑体" panose="02010609060101010101" pitchFamily="49" charset="-122"/>
                <a:ea typeface="黑体" panose="02010609060101010101" pitchFamily="49" charset="-122"/>
              </a:rPr>
              <a:t>男性≥55岁,更年期后得女性;</a:t>
            </a:r>
          </a:p>
          <a:p>
            <a:pPr lvl="0">
              <a:lnSpc>
                <a:spcPct val="150000"/>
              </a:lnSpc>
              <a:buNone/>
            </a:pPr>
            <a:r>
              <a:rPr sz="1800" b="1">
                <a:solidFill>
                  <a:srgbClr val="000000"/>
                </a:solidFill>
                <a:latin typeface="黑体" panose="02010609060101010101" pitchFamily="49" charset="-122"/>
                <a:ea typeface="黑体" panose="02010609060101010101" pitchFamily="49" charset="-122"/>
              </a:rPr>
              <a:t>长期膳食高盐。</a:t>
            </a:r>
          </a:p>
          <a:p>
            <a:pPr lvl="0">
              <a:lnSpc>
                <a:spcPct val="80000"/>
              </a:lnSpc>
            </a:pPr>
            <a:endParaRPr sz="1800" b="1">
              <a:solidFill>
                <a:srgbClr val="000000"/>
              </a:solidFill>
              <a:latin typeface="黑体" panose="02010609060101010101" pitchFamily="49" charset="-122"/>
              <a:ea typeface="黑体" panose="02010609060101010101" pitchFamily="49" charset="-122"/>
            </a:endParaRPr>
          </a:p>
        </p:txBody>
      </p:sp>
      <p:sp>
        <p:nvSpPr>
          <p:cNvPr id="158727"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158728"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0" presetClass="entr" presetSubtype="0" dur="2000" fill="hold" grpId="0" nodeType="clickEffect">
                                  <p:stCondLst>
                                    <p:cond delay="0"/>
                                  </p:stCondLst>
                                  <p:childTnLst>
                                    <p:set>
                                      <p:cBhvr additive="base">
                                        <p:cTn id="6" dur="1" fill="hold">
                                          <p:stCondLst>
                                            <p:cond delay="0"/>
                                          </p:stCondLst>
                                        </p:cTn>
                                        <p:tgtEl>
                                          <p:spTgt spid="158724"/>
                                        </p:tgtEl>
                                        <p:attrNameLst>
                                          <p:attrName>style.visibility</p:attrName>
                                        </p:attrNameLst>
                                      </p:cBhvr>
                                      <p:to>
                                        <p:strVal val="visible"/>
                                      </p:to>
                                    </p:set>
                                    <p:animEffect transition="in" filter="wedge">
                                      <p:cBhvr additive="base">
                                        <p:cTn id="7" dur="2000"/>
                                        <p:tgtEl>
                                          <p:spTgt spid="15872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0" presetClass="entr" presetSubtype="0" dur="1000" fill="hold" grpId="1" nodeType="clickEffect">
                                  <p:stCondLst>
                                    <p:cond delay="0"/>
                                  </p:stCondLst>
                                  <p:childTnLst>
                                    <p:set>
                                      <p:cBhvr additive="base">
                                        <p:cTn id="11" dur="1" fill="hold">
                                          <p:stCondLst>
                                            <p:cond delay="0"/>
                                          </p:stCondLst>
                                        </p:cTn>
                                        <p:tgtEl>
                                          <p:spTgt spid="158725"/>
                                        </p:tgtEl>
                                        <p:attrNameLst>
                                          <p:attrName>style.visibility</p:attrName>
                                        </p:attrNameLst>
                                      </p:cBhvr>
                                      <p:to>
                                        <p:strVal val="visible"/>
                                      </p:to>
                                    </p:set>
                                    <p:animEffect transition="in" filter="fade">
                                      <p:cBhvr additive="base">
                                        <p:cTn id="12" dur="800" decel="100000"/>
                                        <p:tgtEl>
                                          <p:spTgt spid="158725"/>
                                        </p:tgtEl>
                                      </p:cBhvr>
                                    </p:animEffect>
                                    <p:anim calcmode="lin" valueType="num">
                                      <p:cBhvr additive="base">
                                        <p:cTn id="13" dur="800" decel="100000" fill="hold"/>
                                        <p:tgtEl>
                                          <p:spTgt spid="158725"/>
                                        </p:tgtEl>
                                        <p:attrNameLst>
                                          <p:attrName>style.rotation</p:attrName>
                                        </p:attrNameLst>
                                      </p:cBhvr>
                                      <p:tavLst>
                                        <p:tav tm="0">
                                          <p:val>
                                            <p:fltVal val="-90"/>
                                          </p:val>
                                        </p:tav>
                                        <p:tav tm="100000">
                                          <p:val>
                                            <p:fltVal val="0"/>
                                          </p:val>
                                        </p:tav>
                                      </p:tavLst>
                                    </p:anim>
                                    <p:anim calcmode="lin" valueType="num">
                                      <p:cBhvr additive="base">
                                        <p:cTn id="14" dur="800" decel="100000" fill="hold"/>
                                        <p:tgtEl>
                                          <p:spTgt spid="158725"/>
                                        </p:tgtEl>
                                        <p:attrNameLst>
                                          <p:attrName>ppt_x</p:attrName>
                                        </p:attrNameLst>
                                      </p:cBhvr>
                                      <p:tavLst>
                                        <p:tav tm="0">
                                          <p:val>
                                            <p:strVal val="#ppt_x+0.4"/>
                                          </p:val>
                                        </p:tav>
                                        <p:tav tm="100000">
                                          <p:val>
                                            <p:strVal val="#ppt_x-0.05"/>
                                          </p:val>
                                        </p:tav>
                                      </p:tavLst>
                                    </p:anim>
                                    <p:anim calcmode="lin" valueType="num">
                                      <p:cBhvr additive="base">
                                        <p:cTn id="15" dur="800" decel="100000" fill="hold"/>
                                        <p:tgtEl>
                                          <p:spTgt spid="158725"/>
                                        </p:tgtEl>
                                        <p:attrNameLst>
                                          <p:attrName>ppt_y</p:attrName>
                                        </p:attrNameLst>
                                      </p:cBhvr>
                                      <p:tavLst>
                                        <p:tav tm="0">
                                          <p:val>
                                            <p:strVal val="#ppt_y-0.4"/>
                                          </p:val>
                                        </p:tav>
                                        <p:tav tm="100000">
                                          <p:val>
                                            <p:strVal val="#ppt_y+0.1"/>
                                          </p:val>
                                        </p:tav>
                                      </p:tavLst>
                                    </p:anim>
                                    <p:anim calcmode="lin" valueType="num">
                                      <p:cBhvr additive="base">
                                        <p:cTn id="16" dur="200" accel="100000" fill="hold">
                                          <p:stCondLst>
                                            <p:cond delay="800"/>
                                          </p:stCondLst>
                                        </p:cTn>
                                        <p:tgtEl>
                                          <p:spTgt spid="158725"/>
                                        </p:tgtEl>
                                        <p:attrNameLst>
                                          <p:attrName>ppt_x</p:attrName>
                                        </p:attrNameLst>
                                      </p:cBhvr>
                                      <p:tavLst>
                                        <p:tav tm="0">
                                          <p:val>
                                            <p:strVal val="#ppt_x-0.05"/>
                                          </p:val>
                                        </p:tav>
                                        <p:tav tm="100000">
                                          <p:val>
                                            <p:strVal val="#ppt_x"/>
                                          </p:val>
                                        </p:tav>
                                      </p:tavLst>
                                    </p:anim>
                                    <p:anim calcmode="lin" valueType="num">
                                      <p:cBhvr additive="base">
                                        <p:cTn id="17" dur="200" accel="100000" fill="hold">
                                          <p:stCondLst>
                                            <p:cond delay="800"/>
                                          </p:stCondLst>
                                        </p:cTn>
                                        <p:tgtEl>
                                          <p:spTgt spid="158725"/>
                                        </p:tgtEl>
                                        <p:attrNameLst>
                                          <p:attrName>ppt_y</p:attrName>
                                        </p:attrNameLst>
                                      </p:cBhvr>
                                      <p:tavLst>
                                        <p:tav tm="0">
                                          <p:val>
                                            <p:strVal val="#ppt_y+0.1"/>
                                          </p:val>
                                        </p:tav>
                                        <p:tav tm="100000">
                                          <p:val>
                                            <p:strVal val="#ppt_y"/>
                                          </p:val>
                                        </p:tav>
                                      </p:tavLst>
                                    </p:anim>
                                  </p:childTnLst>
                                </p:cTn>
                              </p:par>
                            </p:childTnLst>
                          </p:cTn>
                        </p:par>
                      </p:childTnLst>
                    </p:cTn>
                  </p:par>
                  <p:par>
                    <p:cTn id="18" fill="hold" nodeType="clickPar">
                      <p:stCondLst>
                        <p:cond delay="indefinite"/>
                      </p:stCondLst>
                      <p:childTnLst>
                        <p:par>
                          <p:cTn id="19" fill="hold" nodeType="afterGroup">
                            <p:stCondLst>
                              <p:cond delay="0"/>
                            </p:stCondLst>
                            <p:childTnLst>
                              <p:par>
                                <p:cTn id="20" presetID="2" presetClass="entr" presetSubtype="2" dur="2000" fill="hold" grpId="2" nodeType="clickEffect">
                                  <p:stCondLst>
                                    <p:cond delay="0"/>
                                  </p:stCondLst>
                                  <p:childTnLst>
                                    <p:set>
                                      <p:cBhvr additive="base">
                                        <p:cTn id="21" dur="1" fill="hold">
                                          <p:stCondLst>
                                            <p:cond delay="0"/>
                                          </p:stCondLst>
                                        </p:cTn>
                                        <p:tgtEl>
                                          <p:spTgt spid="158726"/>
                                        </p:tgtEl>
                                        <p:attrNameLst>
                                          <p:attrName>style.visibility</p:attrName>
                                        </p:attrNameLst>
                                      </p:cBhvr>
                                      <p:to>
                                        <p:strVal val="visible"/>
                                      </p:to>
                                    </p:set>
                                    <p:anim calcmode="lin" valueType="num">
                                      <p:cBhvr additive="base">
                                        <p:cTn id="22" dur="2000" fill="hold"/>
                                        <p:tgtEl>
                                          <p:spTgt spid="158726"/>
                                        </p:tgtEl>
                                        <p:attrNameLst>
                                          <p:attrName>ppt_x</p:attrName>
                                        </p:attrNameLst>
                                      </p:cBhvr>
                                      <p:tavLst>
                                        <p:tav tm="0">
                                          <p:val>
                                            <p:strVal val="1+#ppt_w/2"/>
                                          </p:val>
                                        </p:tav>
                                        <p:tav tm="100000">
                                          <p:val>
                                            <p:strVal val="#ppt_x"/>
                                          </p:val>
                                        </p:tav>
                                      </p:tavLst>
                                    </p:anim>
                                    <p:anim calcmode="lin" valueType="num">
                                      <p:cBhvr additive="base">
                                        <p:cTn id="23" dur="2000" fill="hold"/>
                                        <p:tgtEl>
                                          <p:spTgt spid="15872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724" grpId="0"/>
      <p:bldP spid="158725" grpId="1"/>
      <p:bldP spid="158726" grpId="2"/>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60770" name="标题 160769"/>
          <p:cNvSpPr/>
          <p:nvPr>
            <p:ph type="title"/>
          </p:nvPr>
        </p:nvSpPr>
        <p:spPr>
          <a:xfrm>
            <a:off x="1150938" y="214312"/>
            <a:ext cx="7793038" cy="146208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a:solidFill>
                  <a:srgbClr val="000000"/>
                </a:solidFill>
              </a:rPr>
              <a:t>高危人群</a:t>
            </a:r>
          </a:p>
        </p:txBody>
      </p:sp>
      <p:sp>
        <p:nvSpPr>
          <p:cNvPr id="160771" name="文本占位符 160770"/>
          <p:cNvSpPr/>
          <p:nvPr>
            <p:ph type="body" idx="4294967295"/>
          </p:nvPr>
        </p:nvSpPr>
        <p:spPr>
          <a:xfrm>
            <a:off x="1187450" y="1989138"/>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buFont typeface="Wingdings" panose="05000000000000000000" pitchFamily="2" charset="2"/>
              <a:buChar char="Ø"/>
            </a:pPr>
            <a:r>
              <a:rPr sz="2400">
                <a:solidFill>
                  <a:srgbClr val="000000"/>
                </a:solidFill>
                <a:latin typeface="华文楷体" pitchFamily="2" charset="-122"/>
                <a:ea typeface="华文楷体" pitchFamily="2" charset="-122"/>
              </a:rPr>
              <a:t>建议高危人群每半年至少测量1次血压,并接受医务人员生活方式得指导。</a:t>
            </a:r>
            <a:endParaRPr sz="2400" b="1">
              <a:solidFill>
                <a:srgbClr val="000000"/>
              </a:solidFill>
              <a:latin typeface="华文楷体" pitchFamily="2" charset="-122"/>
              <a:ea typeface="华文楷体" pitchFamily="2" charset="-122"/>
            </a:endParaRPr>
          </a:p>
          <a:p>
            <a:pPr lvl="0">
              <a:lnSpc>
                <a:spcPct val="150000"/>
              </a:lnSpc>
              <a:buFont typeface="Wingdings" panose="05000000000000000000" pitchFamily="2" charset="2"/>
              <a:buChar char="Ø"/>
            </a:pPr>
            <a:r>
              <a:rPr sz="2400" b="1">
                <a:solidFill>
                  <a:srgbClr val="000000"/>
                </a:solidFill>
                <a:latin typeface="华文楷体" pitchFamily="2" charset="-122"/>
                <a:ea typeface="华文楷体" pitchFamily="2" charset="-122"/>
              </a:rPr>
              <a:t>BMI≥24kg/㎡,和/或腰围男≥90cm,女≥85cm);      </a:t>
            </a:r>
          </a:p>
          <a:p>
            <a:pPr lvl="0">
              <a:lnSpc>
                <a:spcPct val="150000"/>
              </a:lnSpc>
              <a:buFont typeface="Wingdings" panose="05000000000000000000" pitchFamily="2" charset="2"/>
              <a:buChar char="Ø"/>
            </a:pPr>
            <a:r>
              <a:rPr sz="2400" b="1">
                <a:solidFill>
                  <a:srgbClr val="000000"/>
                </a:solidFill>
                <a:latin typeface="华文楷体" pitchFamily="2" charset="-122"/>
                <a:ea typeface="华文楷体" pitchFamily="2" charset="-122"/>
              </a:rPr>
              <a:t>高血压家族史(一、二级亲属);</a:t>
            </a:r>
          </a:p>
          <a:p>
            <a:pPr lvl="0">
              <a:lnSpc>
                <a:spcPct val="150000"/>
              </a:lnSpc>
              <a:buFont typeface="Wingdings" panose="05000000000000000000" pitchFamily="2" charset="2"/>
              <a:buChar char="Ø"/>
            </a:pPr>
            <a:r>
              <a:rPr sz="2400" b="1">
                <a:solidFill>
                  <a:srgbClr val="000000"/>
                </a:solidFill>
                <a:latin typeface="华文楷体" pitchFamily="2" charset="-122"/>
                <a:ea typeface="华文楷体" pitchFamily="2" charset="-122"/>
              </a:rPr>
              <a:t>长期过量饮酒〔每日饮白酒≥100ml(2两)〕</a:t>
            </a:r>
          </a:p>
          <a:p>
            <a:pPr lvl="0">
              <a:lnSpc>
                <a:spcPct val="150000"/>
              </a:lnSpc>
              <a:buFont typeface="Wingdings" panose="05000000000000000000" pitchFamily="2" charset="2"/>
              <a:buChar char="Ø"/>
            </a:pPr>
            <a:r>
              <a:rPr sz="2400" b="1">
                <a:solidFill>
                  <a:srgbClr val="000000"/>
                </a:solidFill>
                <a:latin typeface="华文楷体" pitchFamily="2" charset="-122"/>
                <a:ea typeface="华文楷体" pitchFamily="2" charset="-122"/>
              </a:rPr>
              <a:t>男性≥55岁,更年期后得女性;</a:t>
            </a:r>
          </a:p>
          <a:p>
            <a:pPr lvl="0">
              <a:lnSpc>
                <a:spcPct val="150000"/>
              </a:lnSpc>
              <a:buFont typeface="Wingdings" panose="05000000000000000000" pitchFamily="2" charset="2"/>
              <a:buChar char="Ø"/>
            </a:pPr>
            <a:r>
              <a:rPr sz="2400" b="1">
                <a:solidFill>
                  <a:srgbClr val="000000"/>
                </a:solidFill>
                <a:latin typeface="华文楷体" pitchFamily="2" charset="-122"/>
                <a:ea typeface="华文楷体" pitchFamily="2" charset="-122"/>
              </a:rPr>
              <a:t>长期膳食高盐。</a:t>
            </a:r>
          </a:p>
          <a:p>
            <a:pPr lvl="0">
              <a:lnSpc>
                <a:spcPct val="80000"/>
              </a:lnSpc>
              <a:buChar char="•"/>
            </a:pPr>
            <a:endParaRPr sz="2400" b="1">
              <a:solidFill>
                <a:srgbClr val="000000"/>
              </a:solidFill>
              <a:latin typeface="华文楷体" pitchFamily="2" charset="-122"/>
              <a:ea typeface="华文楷体" pitchFamily="2" charset="-122"/>
            </a:endParaRPr>
          </a:p>
          <a:p>
            <a:pPr lvl="0"/>
            <a:endParaRPr sz="2400" b="1">
              <a:solidFill>
                <a:srgbClr val="000000"/>
              </a:solidFill>
              <a:latin typeface="华文楷体" pitchFamily="2" charset="-122"/>
              <a:ea typeface="华文楷体" pitchFamily="2" charset="-122"/>
            </a:endParaRPr>
          </a:p>
        </p:txBody>
      </p:sp>
      <p:sp>
        <p:nvSpPr>
          <p:cNvPr id="160772"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160773"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2642" name="标题 112641"/>
          <p:cNvSpPr/>
          <p:nvPr>
            <p:ph type="title"/>
          </p:nvPr>
        </p:nvSpPr>
        <p:spPr>
          <a:xfrm>
            <a:off x="1150938" y="214312"/>
            <a:ext cx="7793038" cy="146208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p:txBody>
      </p:sp>
      <p:sp>
        <p:nvSpPr>
          <p:cNvPr id="112643" name="文本占位符 112642"/>
          <p:cNvSpPr/>
          <p:nvPr>
            <p:ph type="body" idx="4294967295"/>
          </p:nvPr>
        </p:nvSpPr>
        <p:spPr>
          <a:xfrm>
            <a:off x="1182688" y="2017712"/>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p:txBody>
      </p:sp>
      <p:pic>
        <p:nvPicPr>
          <p:cNvPr id="112644" name="图片 112643"/>
          <p:cNvPicPr/>
          <p:nvPr/>
        </p:nvPicPr>
        <p:blipFill>
          <a:blip r:embed="rId2"/>
          <a:stretch>
            <a:fillRect/>
          </a:stretch>
        </p:blipFill>
        <p:spPr>
          <a:xfrm>
            <a:off x="0" y="39688"/>
            <a:ext cx="9144000" cy="6635750"/>
          </a:xfrm>
          <a:prstGeom prst="rect">
            <a:avLst/>
          </a:prstGeom>
          <a:noFill/>
          <a:ln>
            <a:miter lim="800000"/>
          </a:ln>
        </p:spPr>
      </p:pic>
      <p:pic>
        <p:nvPicPr>
          <p:cNvPr id="112645" name="图片 112644"/>
          <p:cNvPicPr/>
          <p:nvPr/>
        </p:nvPicPr>
        <p:blipFill>
          <a:blip r:embed="rId3"/>
          <a:stretch>
            <a:fillRect/>
          </a:stretch>
        </p:blipFill>
        <p:spPr>
          <a:xfrm>
            <a:off x="7596188" y="188912"/>
            <a:ext cx="1247775" cy="885825"/>
          </a:xfrm>
          <a:prstGeom prst="rect">
            <a:avLst/>
          </a:prstGeom>
          <a:noFill/>
          <a:ln>
            <a:miter lim="800000"/>
          </a:ln>
        </p:spPr>
      </p:pic>
      <p:sp>
        <p:nvSpPr>
          <p:cNvPr id="112646"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112647"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灯片编号占位符 1"/>
          <p:cNvSpPr/>
          <p:nvPr>
            <p:ph type="sldNum" sz="quarter" idx="2"/>
          </p:nvPr>
        </p:nvSpPr>
        <p:spPr/>
        <p:txBody>
          <a:bodyPr anchor="t" anchorCtr="0"/>
          <a:lstStyle>
            <a:lvl1pPr marL="0" lvl="0" indent="0" algn="l" defTabSz="914400" rtl="0" eaLnBrk="1" fontAlgn="base" latinLnBrk="0" hangingPunct="1">
              <a:lnSpc>
                <a:spcPct val="100000"/>
              </a:lnSpc>
              <a:spcBef>
                <a:spcPct val="0"/>
              </a:spcBef>
              <a:spcAft>
                <a:spcPct val="0"/>
              </a:spcAft>
              <a:buSzTx/>
              <a:buNone/>
              <a:defRPr sz="1800" b="0" i="0" u="none" kern="120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5pPr>
          </a:lstStyle>
          <a:p>
            <a:pPr lvl="0" algn="r"/>
            <a:fld id="{9A0DB2DC-4C9A-4742-B13C-FB6460FD3503}" type="slidenum">
              <a:rPr lang="zh-CN" altLang="en-US" sz="1400" baseline="0">
                <a:solidFill>
                  <a:srgbClr val="000000"/>
                </a:solidFill>
                <a:latin typeface="Arial"/>
              </a:rPr>
              <a:t>11</a:t>
            </a:fld>
          </a:p>
        </p:txBody>
      </p:sp>
      <p:sp>
        <p:nvSpPr>
          <p:cNvPr id="2" name="文本框 1"/>
          <p:cNvSpPr/>
          <p:nvPr/>
        </p:nvSpPr>
        <p:spPr>
          <a:xfrm>
            <a:off x="1004888" y="520700"/>
            <a:ext cx="5872163" cy="584200"/>
          </a:xfrm>
          <a:prstGeom prst="rect">
            <a:avLst/>
          </a:prstGeom>
          <a:noFill/>
          <a:ln w="9525">
            <a:noFill/>
          </a:ln>
        </p:spPr>
        <p:txBody>
          <a:bodyPr wrap="none" anchor="t"/>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fontAlgn="base"/>
            <a:r>
              <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cs typeface="+mn-cs"/>
                <a:sym typeface="宋体" panose="02010600030101010101" pitchFamily="2" charset="-122"/>
              </a:rPr>
              <a:t>大家应该也有点累了，稍作休息</a:t>
            </a:r>
            <a:endPar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sym typeface="宋体" panose="02010600030101010101" pitchFamily="2" charset="-122"/>
            </a:endParaRPr>
          </a:p>
        </p:txBody>
      </p:sp>
      <p:sp>
        <p:nvSpPr>
          <p:cNvPr id="2053" name="文本框 2"/>
          <p:cNvSpPr/>
          <p:nvPr/>
        </p:nvSpPr>
        <p:spPr>
          <a:xfrm>
            <a:off x="5167313" y="3244850"/>
            <a:ext cx="3400425" cy="368300"/>
          </a:xfrm>
          <a:prstGeom prst="rect">
            <a:avLst/>
          </a:prstGeom>
          <a:noFill/>
          <a:ln w="9525">
            <a:noFill/>
          </a:ln>
        </p:spPr>
        <p:txBody>
          <a:bodyPr wrap="none" anchor="t"/>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fontAlgn="base"/>
            <a:r>
              <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sym typeface="宋体" panose="02010600030101010101" pitchFamily="2" charset="-122"/>
              </a:rPr>
              <a:t>大家有疑问的，可以询问和交流</a:t>
            </a:r>
            <a:endPar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sym typeface="宋体" panose="02010600030101010101" pitchFamily="2" charset="-122"/>
            </a:endParaRPr>
          </a:p>
        </p:txBody>
      </p:sp>
    </p:spTree>
  </p:cSld>
  <p:clrMapOvr>
    <a:masterClrMapping/>
  </p:clrMapOvr>
  <p:transition spd="med">
    <p:wedg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6738" name="标题 116737"/>
          <p:cNvSpPr/>
          <p:nvPr>
            <p:ph type="title"/>
          </p:nvPr>
        </p:nvSpPr>
        <p:spPr>
          <a:xfrm>
            <a:off x="1150938" y="214312"/>
            <a:ext cx="7793038" cy="146208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p:txBody>
      </p:sp>
      <p:sp>
        <p:nvSpPr>
          <p:cNvPr id="116739" name="文本占位符 116738"/>
          <p:cNvSpPr/>
          <p:nvPr>
            <p:ph type="body" idx="4294967295"/>
          </p:nvPr>
        </p:nvSpPr>
        <p:spPr>
          <a:xfrm>
            <a:off x="1182688" y="2017712"/>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p:txBody>
      </p:sp>
      <p:pic>
        <p:nvPicPr>
          <p:cNvPr id="116740" name="图片 116739"/>
          <p:cNvPicPr/>
          <p:nvPr/>
        </p:nvPicPr>
        <p:blipFill>
          <a:blip r:embed="rId2"/>
          <a:stretch>
            <a:fillRect/>
          </a:stretch>
        </p:blipFill>
        <p:spPr>
          <a:xfrm>
            <a:off x="0" y="185738"/>
            <a:ext cx="9144000" cy="6523038"/>
          </a:xfrm>
          <a:prstGeom prst="rect">
            <a:avLst/>
          </a:prstGeom>
          <a:noFill/>
          <a:ln>
            <a:miter lim="800000"/>
          </a:ln>
        </p:spPr>
      </p:pic>
      <p:pic>
        <p:nvPicPr>
          <p:cNvPr id="116741" name="图片 116740"/>
          <p:cNvPicPr/>
          <p:nvPr/>
        </p:nvPicPr>
        <p:blipFill>
          <a:blip r:embed="rId3"/>
          <a:stretch>
            <a:fillRect/>
          </a:stretch>
        </p:blipFill>
        <p:spPr>
          <a:xfrm>
            <a:off x="7740650" y="260350"/>
            <a:ext cx="1247775" cy="885825"/>
          </a:xfrm>
          <a:prstGeom prst="rect">
            <a:avLst/>
          </a:prstGeom>
          <a:noFill/>
          <a:ln>
            <a:miter lim="800000"/>
          </a:ln>
        </p:spPr>
      </p:pic>
      <p:sp>
        <p:nvSpPr>
          <p:cNvPr id="116742"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116743"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43" name="文本占位符 61442"/>
          <p:cNvSpPr/>
          <p:nvPr>
            <p:ph type="body" idx="4294967295"/>
          </p:nvPr>
        </p:nvSpPr>
        <p:spPr>
          <a:xfrm>
            <a:off x="1182688" y="2017712"/>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r>
              <a:rPr>
                <a:solidFill>
                  <a:srgbClr val="000000"/>
                </a:solidFill>
              </a:rPr>
              <a:t>乡镇卫生院、村卫生室、社区卫生服务中心(站)每年要提供至少4次面对面得随访。</a:t>
            </a:r>
          </a:p>
        </p:txBody>
      </p:sp>
      <p:sp>
        <p:nvSpPr>
          <p:cNvPr id="61444" name="标题 61443"/>
          <p:cNvSpPr/>
          <p:nvPr>
            <p:ph type="title"/>
          </p:nvPr>
        </p:nvSpPr>
        <p:spPr>
          <a:xfrm>
            <a:off x="1150938" y="214312"/>
            <a:ext cx="7793038" cy="1462088"/>
          </a:xfrm>
          <a:prstGeom prst="rect">
            <a:avLst/>
          </a:prstGeom>
          <a:noFill/>
          <a:ln>
            <a:noFill/>
            <a:miter lim="800000"/>
          </a:ln>
        </p:spPr>
        <p:txBody>
          <a:bodyPr rot="0" vert="horz" wrap="square" lIns="91440" tIns="45720" rIns="91440" bIns="45720" anchor="ctr"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b="1">
                <a:solidFill>
                  <a:srgbClr val="000000"/>
                </a:solidFill>
              </a:rPr>
              <a:t>2、</a:t>
            </a:r>
            <a:r>
              <a:rPr sz="4000" b="1">
                <a:solidFill>
                  <a:srgbClr val="000000"/>
                </a:solidFill>
              </a:rPr>
              <a:t>高血压患者随访</a:t>
            </a:r>
          </a:p>
        </p:txBody>
      </p:sp>
      <p:pic>
        <p:nvPicPr>
          <p:cNvPr id="61445" name="图片 61444"/>
          <p:cNvPicPr/>
          <p:nvPr/>
        </p:nvPicPr>
        <p:blipFill>
          <a:blip r:embed="rId2"/>
          <a:stretch>
            <a:fillRect/>
          </a:stretch>
        </p:blipFill>
        <p:spPr>
          <a:xfrm>
            <a:off x="7596188" y="260350"/>
            <a:ext cx="1247775" cy="885825"/>
          </a:xfrm>
          <a:prstGeom prst="rect">
            <a:avLst/>
          </a:prstGeom>
          <a:noFill/>
          <a:ln>
            <a:miter lim="800000"/>
          </a:ln>
        </p:spPr>
      </p:pic>
      <p:sp>
        <p:nvSpPr>
          <p:cNvPr id="61446"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61447"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8786" name="标题 118785"/>
          <p:cNvSpPr/>
          <p:nvPr>
            <p:ph type="title"/>
          </p:nvPr>
        </p:nvSpPr>
        <p:spPr>
          <a:xfrm>
            <a:off x="1150938" y="214312"/>
            <a:ext cx="7793038" cy="146208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p:txBody>
      </p:sp>
      <p:sp>
        <p:nvSpPr>
          <p:cNvPr id="118787" name="文本占位符 118786"/>
          <p:cNvSpPr/>
          <p:nvPr>
            <p:ph type="body" idx="4294967295"/>
          </p:nvPr>
        </p:nvSpPr>
        <p:spPr>
          <a:xfrm>
            <a:off x="1182688" y="2017712"/>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p:txBody>
      </p:sp>
      <p:pic>
        <p:nvPicPr>
          <p:cNvPr id="118788" name="图片 118787"/>
          <p:cNvPicPr/>
          <p:nvPr/>
        </p:nvPicPr>
        <p:blipFill>
          <a:blip r:embed="rId2"/>
          <a:stretch>
            <a:fillRect/>
          </a:stretch>
        </p:blipFill>
        <p:spPr>
          <a:xfrm>
            <a:off x="0" y="149225"/>
            <a:ext cx="9396412" cy="6740525"/>
          </a:xfrm>
          <a:prstGeom prst="rect">
            <a:avLst/>
          </a:prstGeom>
          <a:noFill/>
          <a:ln>
            <a:miter lim="800000"/>
          </a:ln>
        </p:spPr>
      </p:pic>
      <p:pic>
        <p:nvPicPr>
          <p:cNvPr id="118789" name="图片 118788"/>
          <p:cNvPicPr/>
          <p:nvPr/>
        </p:nvPicPr>
        <p:blipFill>
          <a:blip r:embed="rId3"/>
          <a:stretch>
            <a:fillRect/>
          </a:stretch>
        </p:blipFill>
        <p:spPr>
          <a:xfrm>
            <a:off x="7896225" y="333375"/>
            <a:ext cx="1247775" cy="885825"/>
          </a:xfrm>
          <a:prstGeom prst="rect">
            <a:avLst/>
          </a:prstGeom>
          <a:noFill/>
          <a:ln>
            <a:miter lim="800000"/>
          </a:ln>
        </p:spPr>
      </p:pic>
      <p:sp>
        <p:nvSpPr>
          <p:cNvPr id="118790"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118791"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6562" name="标题 66561"/>
          <p:cNvSpPr/>
          <p:nvPr>
            <p:ph type="title"/>
          </p:nvPr>
        </p:nvSpPr>
        <p:spPr>
          <a:xfrm>
            <a:off x="1150938" y="214312"/>
            <a:ext cx="7793038" cy="146208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b="1">
                <a:solidFill>
                  <a:srgbClr val="000000"/>
                </a:solidFill>
                <a:ea typeface="黑体" panose="02010609060101010101" pitchFamily="49" charset="-122"/>
              </a:rPr>
              <a:t>         高血压得转诊</a:t>
            </a:r>
            <a:r>
              <a:rPr>
                <a:solidFill>
                  <a:srgbClr val="000000"/>
                </a:solidFill>
              </a:rPr>
              <a:t> </a:t>
            </a:r>
          </a:p>
        </p:txBody>
      </p:sp>
      <p:sp>
        <p:nvSpPr>
          <p:cNvPr id="66563" name="文本占位符 66562"/>
          <p:cNvSpPr/>
          <p:nvPr>
            <p:ph type="body" idx="4294967295"/>
          </p:nvPr>
        </p:nvSpPr>
        <p:spPr>
          <a:xfrm>
            <a:off x="1182688" y="2017712"/>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buNone/>
            </a:pPr>
            <a:r>
              <a:rPr>
                <a:solidFill>
                  <a:srgbClr val="000000"/>
                </a:solidFill>
              </a:rPr>
              <a:t>  </a:t>
            </a:r>
            <a:r>
              <a:rPr sz="2800">
                <a:solidFill>
                  <a:srgbClr val="000000"/>
                </a:solidFill>
                <a:latin typeface="黑体" panose="02010609060101010101" pitchFamily="49" charset="-122"/>
                <a:ea typeface="黑体" panose="02010609060101010101" pitchFamily="49" charset="-122"/>
              </a:rPr>
              <a:t>测量血压并评估就是否存在危急症状,如出现收缩压≥180mmHg和(或)舒张压≥110mmHg;意识改变、剧烈头痛或头晕、恶心呕吐、视力模糊、眼痛、心悸胸闷、喘憋不能平卧及处于妊娠期或哺乳期同时血压高于正常等危险情况之一,或存在不能处理得其她疾病时,</a:t>
            </a:r>
            <a:r>
              <a:rPr sz="3600" b="1">
                <a:solidFill>
                  <a:srgbClr val="000000"/>
                </a:solidFill>
                <a:latin typeface="黑体" panose="02010609060101010101" pitchFamily="49" charset="-122"/>
                <a:ea typeface="黑体" panose="02010609060101010101" pitchFamily="49" charset="-122"/>
              </a:rPr>
              <a:t>须在处理后紧急转诊</a:t>
            </a:r>
            <a:r>
              <a:rPr sz="2800" b="1">
                <a:solidFill>
                  <a:srgbClr val="000000"/>
                </a:solidFill>
                <a:latin typeface="黑体" panose="02010609060101010101" pitchFamily="49" charset="-122"/>
                <a:ea typeface="黑体" panose="02010609060101010101" pitchFamily="49" charset="-122"/>
              </a:rPr>
              <a:t>。</a:t>
            </a:r>
          </a:p>
        </p:txBody>
      </p:sp>
      <p:sp>
        <p:nvSpPr>
          <p:cNvPr id="66564" name="矩形 66563"/>
          <p:cNvSpPr/>
          <p:nvPr/>
        </p:nvSpPr>
        <p:spPr>
          <a:xfrm>
            <a:off x="4500562" y="5445125"/>
            <a:ext cx="3960812" cy="909638"/>
          </a:xfrm>
          <a:prstGeom prst="rect">
            <a:avLst/>
          </a:prstGeom>
          <a:solidFill>
            <a:srgbClr val="003300"/>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r>
              <a:rPr sz="3200" b="1">
                <a:solidFill>
                  <a:srgbClr val="000000"/>
                </a:solidFill>
                <a:ea typeface="黑体" panose="02010609060101010101" pitchFamily="49" charset="-122"/>
              </a:rPr>
              <a:t>2周内主动随访</a:t>
            </a:r>
          </a:p>
        </p:txBody>
      </p:sp>
      <p:sp>
        <p:nvSpPr>
          <p:cNvPr id="66565" name="爆炸形 1 66564"/>
          <p:cNvSpPr/>
          <p:nvPr/>
        </p:nvSpPr>
        <p:spPr>
          <a:xfrm>
            <a:off x="468312" y="188912"/>
            <a:ext cx="1728788" cy="1341438"/>
          </a:xfrm>
          <a:prstGeom prst="irregularSeal1">
            <a:avLst/>
          </a:prstGeom>
          <a:solidFill>
            <a:srgbClr val="FF0000"/>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r>
              <a:rPr sz="2800" b="1">
                <a:solidFill>
                  <a:srgbClr val="000000"/>
                </a:solidFill>
                <a:ea typeface="黑体" panose="02010609060101010101" pitchFamily="49" charset="-122"/>
              </a:rPr>
              <a:t>转诊</a:t>
            </a:r>
          </a:p>
        </p:txBody>
      </p:sp>
      <p:sp>
        <p:nvSpPr>
          <p:cNvPr id="66566"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66567"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66564"/>
                                        </p:tgtEl>
                                        <p:attrNameLst>
                                          <p:attrName>style.visibility</p:attrName>
                                        </p:attrNameLst>
                                      </p:cBhvr>
                                      <p:to>
                                        <p:strVal val="visible"/>
                                      </p:to>
                                    </p:set>
                                    <p:anim calcmode="lin" valueType="num">
                                      <p:cBhvr additive="base">
                                        <p:cTn id="7" dur="500" fill="hold"/>
                                        <p:tgtEl>
                                          <p:spTgt spid="66564"/>
                                        </p:tgtEl>
                                        <p:attrNameLst>
                                          <p:attrName>ppt_x</p:attrName>
                                        </p:attrNameLst>
                                      </p:cBhvr>
                                      <p:tavLst>
                                        <p:tav tm="0">
                                          <p:val>
                                            <p:strVal val="#ppt_x"/>
                                          </p:val>
                                        </p:tav>
                                        <p:tav tm="100000">
                                          <p:val>
                                            <p:strVal val="#ppt_x"/>
                                          </p:val>
                                        </p:tav>
                                      </p:tavLst>
                                    </p:anim>
                                    <p:anim calcmode="lin" valueType="num">
                                      <p:cBhvr additive="base">
                                        <p:cTn id="8" dur="500" fill="hold"/>
                                        <p:tgtEl>
                                          <p:spTgt spid="6656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6082" name="标题 46081"/>
          <p:cNvSpPr/>
          <p:nvPr>
            <p:ph type="title"/>
          </p:nvPr>
        </p:nvSpPr>
        <p:spPr>
          <a:xfrm>
            <a:off x="3205162" y="214312"/>
            <a:ext cx="5738812" cy="901700"/>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sz="4000" b="1">
                <a:solidFill>
                  <a:srgbClr val="000000"/>
                </a:solidFill>
                <a:ea typeface="黑体" panose="02010609060101010101" pitchFamily="49" charset="-122"/>
              </a:rPr>
              <a:t>对初诊得高血压</a:t>
            </a:r>
            <a:r>
              <a:rPr sz="5400" b="1" i="1">
                <a:solidFill>
                  <a:srgbClr val="000000"/>
                </a:solidFill>
                <a:ea typeface="楷体_GB2312" pitchFamily="49" charset="-122"/>
              </a:rPr>
              <a:t>患者</a:t>
            </a:r>
          </a:p>
        </p:txBody>
      </p:sp>
      <p:sp>
        <p:nvSpPr>
          <p:cNvPr id="46083" name="文本占位符 46082"/>
          <p:cNvSpPr/>
          <p:nvPr>
            <p:ph type="body" idx="4294967295"/>
          </p:nvPr>
        </p:nvSpPr>
        <p:spPr>
          <a:xfrm>
            <a:off x="1042988" y="1196975"/>
            <a:ext cx="7643812" cy="49291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lnSpc>
                <a:spcPct val="90000"/>
              </a:lnSpc>
              <a:buNone/>
            </a:pPr>
            <a:r>
              <a:rPr sz="2800" b="1">
                <a:solidFill>
                  <a:srgbClr val="000000"/>
                </a:solidFill>
                <a:latin typeface="黑体" panose="02010609060101010101" pitchFamily="49" charset="-122"/>
                <a:ea typeface="黑体" panose="02010609060101010101" pitchFamily="49" charset="-122"/>
              </a:rPr>
              <a:t>  </a:t>
            </a:r>
            <a:r>
              <a:rPr sz="2400" b="1">
                <a:solidFill>
                  <a:srgbClr val="000000"/>
                </a:solidFill>
                <a:latin typeface="楷体_GB2312" pitchFamily="49" charset="-122"/>
                <a:ea typeface="楷体_GB2312" pitchFamily="49" charset="-122"/>
              </a:rPr>
              <a:t>1、合并严重得临床情况或靶器官损害</a:t>
            </a:r>
          </a:p>
          <a:p>
            <a:pPr lvl="0">
              <a:lnSpc>
                <a:spcPct val="90000"/>
              </a:lnSpc>
              <a:buNone/>
            </a:pPr>
            <a:r>
              <a:rPr sz="2400" b="1">
                <a:solidFill>
                  <a:srgbClr val="000000"/>
                </a:solidFill>
                <a:latin typeface="楷体_GB2312" pitchFamily="49" charset="-122"/>
                <a:ea typeface="楷体_GB2312" pitchFamily="49" charset="-122"/>
              </a:rPr>
              <a:t>  2、患者年轻且血压水平在3级</a:t>
            </a:r>
          </a:p>
          <a:p>
            <a:pPr lvl="0">
              <a:lnSpc>
                <a:spcPct val="90000"/>
              </a:lnSpc>
              <a:buNone/>
            </a:pPr>
            <a:r>
              <a:rPr sz="2400" b="1">
                <a:solidFill>
                  <a:srgbClr val="000000"/>
                </a:solidFill>
                <a:latin typeface="楷体_GB2312" pitchFamily="49" charset="-122"/>
                <a:ea typeface="楷体_GB2312" pitchFamily="49" charset="-122"/>
              </a:rPr>
              <a:t>  3、妊娠或哺乳期妇女</a:t>
            </a:r>
          </a:p>
          <a:p>
            <a:pPr lvl="0">
              <a:lnSpc>
                <a:spcPct val="90000"/>
              </a:lnSpc>
              <a:buNone/>
            </a:pPr>
            <a:r>
              <a:rPr sz="2400" b="1">
                <a:solidFill>
                  <a:srgbClr val="000000"/>
                </a:solidFill>
                <a:latin typeface="楷体_GB2312" pitchFamily="49" charset="-122"/>
                <a:ea typeface="楷体_GB2312" pitchFamily="49" charset="-122"/>
              </a:rPr>
              <a:t>  4、发作性血压升高伴有心率快、多汗怕热等情况</a:t>
            </a:r>
          </a:p>
          <a:p>
            <a:pPr lvl="0">
              <a:lnSpc>
                <a:spcPct val="90000"/>
              </a:lnSpc>
              <a:buNone/>
            </a:pPr>
            <a:r>
              <a:rPr sz="2400" b="1">
                <a:solidFill>
                  <a:srgbClr val="000000"/>
                </a:solidFill>
                <a:latin typeface="楷体_GB2312" pitchFamily="49" charset="-122"/>
                <a:ea typeface="楷体_GB2312" pitchFamily="49" charset="-122"/>
              </a:rPr>
              <a:t>  5、检查颈部及腹部有血管杂音,有外周血管如双侧肱动脉、桡动脉、股动脉、足背动脉得波动不对称或消失等异常情况</a:t>
            </a:r>
          </a:p>
          <a:p>
            <a:pPr lvl="0">
              <a:lnSpc>
                <a:spcPct val="90000"/>
              </a:lnSpc>
              <a:buNone/>
            </a:pPr>
            <a:r>
              <a:rPr sz="2400" b="1">
                <a:solidFill>
                  <a:srgbClr val="000000"/>
                </a:solidFill>
                <a:latin typeface="楷体_GB2312" pitchFamily="49" charset="-122"/>
                <a:ea typeface="楷体_GB2312" pitchFamily="49" charset="-122"/>
              </a:rPr>
              <a:t>  6、双臂血压不对称,血压相差20mmHg以上者</a:t>
            </a:r>
          </a:p>
          <a:p>
            <a:pPr lvl="0">
              <a:lnSpc>
                <a:spcPct val="90000"/>
              </a:lnSpc>
              <a:buNone/>
            </a:pPr>
            <a:r>
              <a:rPr sz="2400" b="1">
                <a:solidFill>
                  <a:srgbClr val="000000"/>
                </a:solidFill>
                <a:latin typeface="楷体_GB2312" pitchFamily="49" charset="-122"/>
                <a:ea typeface="楷体_GB2312" pitchFamily="49" charset="-122"/>
              </a:rPr>
              <a:t>  7、血钾偏低,补钾后效果不明显者</a:t>
            </a:r>
          </a:p>
          <a:p>
            <a:pPr lvl="0">
              <a:lnSpc>
                <a:spcPct val="90000"/>
              </a:lnSpc>
              <a:buNone/>
            </a:pPr>
            <a:r>
              <a:rPr sz="2400" b="1">
                <a:solidFill>
                  <a:srgbClr val="000000"/>
                </a:solidFill>
                <a:latin typeface="楷体_GB2312" pitchFamily="49" charset="-122"/>
                <a:ea typeface="楷体_GB2312" pitchFamily="49" charset="-122"/>
              </a:rPr>
              <a:t>  8、可能有“白大衣高血压”存在,需明确诊断者</a:t>
            </a:r>
          </a:p>
          <a:p>
            <a:pPr lvl="0">
              <a:lnSpc>
                <a:spcPct val="90000"/>
              </a:lnSpc>
              <a:buNone/>
            </a:pPr>
            <a:r>
              <a:rPr sz="2400" b="1">
                <a:solidFill>
                  <a:srgbClr val="000000"/>
                </a:solidFill>
                <a:latin typeface="楷体_GB2312" pitchFamily="49" charset="-122"/>
                <a:ea typeface="楷体_GB2312" pitchFamily="49" charset="-122"/>
              </a:rPr>
              <a:t>  9、因诊断需要到上级医院进一步检查</a:t>
            </a:r>
          </a:p>
          <a:p>
            <a:pPr lvl="0">
              <a:lnSpc>
                <a:spcPct val="90000"/>
              </a:lnSpc>
              <a:buNone/>
            </a:pPr>
            <a:r>
              <a:rPr sz="2400" b="1">
                <a:solidFill>
                  <a:srgbClr val="000000"/>
                </a:solidFill>
                <a:latin typeface="楷体_GB2312" pitchFamily="49" charset="-122"/>
                <a:ea typeface="楷体_GB2312" pitchFamily="49" charset="-122"/>
              </a:rPr>
              <a:t>  10、其她难以处理得情况</a:t>
            </a:r>
          </a:p>
          <a:p>
            <a:pPr lvl="0">
              <a:lnSpc>
                <a:spcPct val="90000"/>
              </a:lnSpc>
              <a:buNone/>
            </a:pPr>
            <a:endParaRPr sz="2400" b="1">
              <a:solidFill>
                <a:srgbClr val="000000"/>
              </a:solidFill>
              <a:latin typeface="楷体_GB2312" pitchFamily="49" charset="-122"/>
              <a:ea typeface="楷体_GB2312" pitchFamily="49" charset="-122"/>
            </a:endParaRPr>
          </a:p>
          <a:p>
            <a:pPr lvl="0">
              <a:lnSpc>
                <a:spcPct val="90000"/>
              </a:lnSpc>
              <a:buNone/>
            </a:pPr>
            <a:endParaRPr sz="2400" b="1">
              <a:solidFill>
                <a:srgbClr val="000000"/>
              </a:solidFill>
              <a:latin typeface="楷体_GB2312" pitchFamily="49" charset="-122"/>
              <a:ea typeface="楷体_GB2312" pitchFamily="49" charset="-122"/>
            </a:endParaRPr>
          </a:p>
        </p:txBody>
      </p:sp>
      <p:sp>
        <p:nvSpPr>
          <p:cNvPr id="46084" name="爆炸形 1 46083"/>
          <p:cNvSpPr/>
          <p:nvPr/>
        </p:nvSpPr>
        <p:spPr>
          <a:xfrm>
            <a:off x="900112" y="0"/>
            <a:ext cx="1728788" cy="1341438"/>
          </a:xfrm>
          <a:prstGeom prst="irregularSeal1">
            <a:avLst/>
          </a:prstGeom>
          <a:solidFill>
            <a:srgbClr val="FF0000"/>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r>
              <a:rPr sz="2800" b="1">
                <a:solidFill>
                  <a:srgbClr val="000000"/>
                </a:solidFill>
                <a:ea typeface="黑体" panose="02010609060101010101" pitchFamily="49" charset="-122"/>
              </a:rPr>
              <a:t>转诊</a:t>
            </a:r>
          </a:p>
        </p:txBody>
      </p:sp>
      <p:sp>
        <p:nvSpPr>
          <p:cNvPr id="46085"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46086"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7106" name="标题 47105"/>
          <p:cNvSpPr/>
          <p:nvPr>
            <p:ph type="title"/>
          </p:nvPr>
        </p:nvSpPr>
        <p:spPr>
          <a:xfrm>
            <a:off x="2355850" y="227012"/>
            <a:ext cx="5930900" cy="831850"/>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a:pPr lvl="0"/>
            <a:r>
              <a:rPr sz="4000" b="1">
                <a:solidFill>
                  <a:srgbClr val="000000"/>
                </a:solidFill>
                <a:ea typeface="黑体" panose="02010609060101010101" pitchFamily="49" charset="-122"/>
              </a:rPr>
              <a:t>  </a:t>
            </a:r>
            <a:r>
              <a:rPr sz="3600" b="1">
                <a:solidFill>
                  <a:srgbClr val="000000"/>
                </a:solidFill>
                <a:ea typeface="黑体" panose="02010609060101010101" pitchFamily="49" charset="-122"/>
              </a:rPr>
              <a:t>在社区管理得高血压</a:t>
            </a:r>
            <a:r>
              <a:rPr b="1" i="1">
                <a:solidFill>
                  <a:srgbClr val="000000"/>
                </a:solidFill>
                <a:ea typeface="楷体_GB2312" pitchFamily="49" charset="-122"/>
              </a:rPr>
              <a:t>患者</a:t>
            </a:r>
          </a:p>
        </p:txBody>
      </p:sp>
      <p:sp>
        <p:nvSpPr>
          <p:cNvPr id="47107" name="文本占位符 47106"/>
          <p:cNvSpPr/>
          <p:nvPr>
            <p:ph type="body" idx="4294967295"/>
          </p:nvPr>
        </p:nvSpPr>
        <p:spPr>
          <a:xfrm>
            <a:off x="971550" y="1196975"/>
            <a:ext cx="7715250" cy="49291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a:pPr lvl="0">
              <a:lnSpc>
                <a:spcPct val="80000"/>
              </a:lnSpc>
              <a:buNone/>
            </a:pPr>
            <a:r>
              <a:rPr sz="2800" b="1">
                <a:solidFill>
                  <a:srgbClr val="000000"/>
                </a:solidFill>
                <a:latin typeface="黑体" panose="02010609060101010101" pitchFamily="49" charset="-122"/>
                <a:ea typeface="黑体" panose="02010609060101010101" pitchFamily="49" charset="-122"/>
              </a:rPr>
              <a:t>  </a:t>
            </a:r>
            <a:r>
              <a:rPr sz="2800" b="1">
                <a:solidFill>
                  <a:srgbClr val="000000"/>
                </a:solidFill>
                <a:latin typeface="楷体_GB2312" pitchFamily="49" charset="-122"/>
                <a:ea typeface="楷体_GB2312" pitchFamily="49" charset="-122"/>
              </a:rPr>
              <a:t>1、规律服用药物2—3个月效果不满意</a:t>
            </a:r>
          </a:p>
          <a:p>
            <a:pPr lvl="0">
              <a:lnSpc>
                <a:spcPct val="80000"/>
              </a:lnSpc>
              <a:buNone/>
            </a:pPr>
            <a:r>
              <a:rPr sz="2800" b="1">
                <a:solidFill>
                  <a:srgbClr val="000000"/>
                </a:solidFill>
                <a:latin typeface="楷体_GB2312" pitchFamily="49" charset="-122"/>
                <a:ea typeface="楷体_GB2312" pitchFamily="49" charset="-122"/>
              </a:rPr>
              <a:t>  2、血压控制平稳得患者再度出现血压升高并难以控制</a:t>
            </a:r>
          </a:p>
          <a:p>
            <a:pPr lvl="0">
              <a:lnSpc>
                <a:spcPct val="80000"/>
              </a:lnSpc>
              <a:buNone/>
            </a:pPr>
            <a:r>
              <a:rPr sz="2800" b="1">
                <a:solidFill>
                  <a:srgbClr val="000000"/>
                </a:solidFill>
                <a:latin typeface="楷体_GB2312" pitchFamily="49" charset="-122"/>
                <a:ea typeface="楷体_GB2312" pitchFamily="49" charset="-122"/>
              </a:rPr>
              <a:t>  3、血压波动很大,临床处理困难者</a:t>
            </a:r>
          </a:p>
          <a:p>
            <a:pPr lvl="0">
              <a:lnSpc>
                <a:spcPct val="80000"/>
              </a:lnSpc>
              <a:buNone/>
            </a:pPr>
            <a:r>
              <a:rPr sz="2800" b="1">
                <a:solidFill>
                  <a:srgbClr val="000000"/>
                </a:solidFill>
                <a:latin typeface="楷体_GB2312" pitchFamily="49" charset="-122"/>
                <a:ea typeface="楷体_GB2312" pitchFamily="49" charset="-122"/>
              </a:rPr>
              <a:t>  4、出现急性并发症</a:t>
            </a:r>
          </a:p>
          <a:p>
            <a:pPr lvl="0">
              <a:lnSpc>
                <a:spcPct val="80000"/>
              </a:lnSpc>
              <a:buNone/>
            </a:pPr>
            <a:r>
              <a:rPr sz="2800" b="1">
                <a:solidFill>
                  <a:srgbClr val="000000"/>
                </a:solidFill>
                <a:latin typeface="楷体_GB2312" pitchFamily="49" charset="-122"/>
                <a:ea typeface="楷体_GB2312" pitchFamily="49" charset="-122"/>
              </a:rPr>
              <a:t>  5、新得严重得临床情况或靶器官损害</a:t>
            </a:r>
          </a:p>
          <a:p>
            <a:pPr lvl="0">
              <a:lnSpc>
                <a:spcPct val="80000"/>
              </a:lnSpc>
              <a:buNone/>
            </a:pPr>
            <a:r>
              <a:rPr sz="2800" b="1">
                <a:solidFill>
                  <a:srgbClr val="000000"/>
                </a:solidFill>
                <a:latin typeface="楷体_GB2312" pitchFamily="49" charset="-122"/>
                <a:ea typeface="楷体_GB2312" pitchFamily="49" charset="-122"/>
              </a:rPr>
              <a:t>  6、重度高血压得患者</a:t>
            </a:r>
          </a:p>
          <a:p>
            <a:pPr lvl="0">
              <a:lnSpc>
                <a:spcPct val="80000"/>
              </a:lnSpc>
              <a:buNone/>
            </a:pPr>
            <a:r>
              <a:rPr sz="2800" b="1">
                <a:solidFill>
                  <a:srgbClr val="000000"/>
                </a:solidFill>
                <a:latin typeface="楷体_GB2312" pitchFamily="49" charset="-122"/>
                <a:ea typeface="楷体_GB2312" pitchFamily="49" charset="-122"/>
              </a:rPr>
              <a:t>  7、服药后出现不能解释或处理得不良反应</a:t>
            </a:r>
          </a:p>
          <a:p>
            <a:pPr lvl="0">
              <a:lnSpc>
                <a:spcPct val="80000"/>
              </a:lnSpc>
              <a:buNone/>
            </a:pPr>
            <a:r>
              <a:rPr sz="2800" b="1">
                <a:solidFill>
                  <a:srgbClr val="000000"/>
                </a:solidFill>
                <a:latin typeface="楷体_GB2312" pitchFamily="49" charset="-122"/>
                <a:ea typeface="楷体_GB2312" pitchFamily="49" charset="-122"/>
              </a:rPr>
              <a:t>  8、高血压危象,应就近紧急处理后尽快转诊</a:t>
            </a:r>
          </a:p>
          <a:p>
            <a:pPr lvl="0">
              <a:lnSpc>
                <a:spcPct val="80000"/>
              </a:lnSpc>
              <a:buNone/>
            </a:pPr>
            <a:r>
              <a:rPr sz="2800" b="1">
                <a:solidFill>
                  <a:srgbClr val="000000"/>
                </a:solidFill>
                <a:latin typeface="楷体_GB2312" pitchFamily="49" charset="-122"/>
                <a:ea typeface="楷体_GB2312" pitchFamily="49" charset="-122"/>
              </a:rPr>
              <a:t>  9、妊娠或哺乳期有高血压得妇女</a:t>
            </a:r>
          </a:p>
          <a:p>
            <a:pPr lvl="0">
              <a:lnSpc>
                <a:spcPct val="80000"/>
              </a:lnSpc>
              <a:buNone/>
            </a:pPr>
            <a:r>
              <a:rPr sz="2800" b="1">
                <a:solidFill>
                  <a:srgbClr val="000000"/>
                </a:solidFill>
                <a:latin typeface="楷体_GB2312" pitchFamily="49" charset="-122"/>
                <a:ea typeface="楷体_GB2312" pitchFamily="49" charset="-122"/>
              </a:rPr>
              <a:t>  10、其她难以处理得情况</a:t>
            </a:r>
          </a:p>
          <a:p>
            <a:pPr lvl="0">
              <a:lnSpc>
                <a:spcPct val="80000"/>
              </a:lnSpc>
            </a:pPr>
            <a:endParaRPr sz="2800" b="1">
              <a:solidFill>
                <a:srgbClr val="000000"/>
              </a:solidFill>
              <a:latin typeface="楷体_GB2312" pitchFamily="49" charset="-122"/>
              <a:ea typeface="楷体_GB2312" pitchFamily="49" charset="-122"/>
            </a:endParaRPr>
          </a:p>
        </p:txBody>
      </p:sp>
      <p:sp>
        <p:nvSpPr>
          <p:cNvPr id="47108" name="爆炸形 1 47107"/>
          <p:cNvSpPr/>
          <p:nvPr/>
        </p:nvSpPr>
        <p:spPr>
          <a:xfrm>
            <a:off x="468312" y="0"/>
            <a:ext cx="1728788" cy="1341438"/>
          </a:xfrm>
          <a:prstGeom prst="irregularSeal1">
            <a:avLst/>
          </a:prstGeom>
          <a:solidFill>
            <a:srgbClr val="FF0000"/>
          </a:solidFill>
          <a:ln>
            <a:noFill/>
            <a:miter lim="800000"/>
          </a:ln>
        </p:spPr>
        <p:txBody>
          <a:bodyPr wrap="none" anchor="ctr" anchorCtr="0"/>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gn="ctr"/>
            <a:r>
              <a:rPr sz="2800" b="1">
                <a:solidFill>
                  <a:srgbClr val="000000"/>
                </a:solidFill>
                <a:ea typeface="黑体" panose="02010609060101010101" pitchFamily="49" charset="-122"/>
              </a:rPr>
              <a:t>转诊</a:t>
            </a:r>
          </a:p>
        </p:txBody>
      </p:sp>
      <p:sp>
        <p:nvSpPr>
          <p:cNvPr id="47109"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47110"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2882" name="标题 122881"/>
          <p:cNvSpPr/>
          <p:nvPr>
            <p:ph type="title"/>
          </p:nvPr>
        </p:nvSpPr>
        <p:spPr>
          <a:xfrm>
            <a:off x="1150938" y="214312"/>
            <a:ext cx="7793038" cy="1462088"/>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ahoma" panose="020b0604030504040204" pitchFamily="34" charset="0"/>
                <a:ea typeface="宋体" panose="02010600030101010101" pitchFamily="2" charset="-122"/>
              </a:defRPr>
            </a:lvl1pPr>
          </a:lstStyle>
          <a:p/>
        </p:txBody>
      </p:sp>
      <p:sp>
        <p:nvSpPr>
          <p:cNvPr id="122883" name="文本占位符 122882"/>
          <p:cNvSpPr/>
          <p:nvPr>
            <p:ph type="body" idx="4294967295"/>
          </p:nvPr>
        </p:nvSpPr>
        <p:spPr>
          <a:xfrm>
            <a:off x="1182688" y="2017712"/>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5pPr>
          </a:lstStyle>
          <a:p/>
        </p:txBody>
      </p:sp>
      <p:pic>
        <p:nvPicPr>
          <p:cNvPr id="122884" name="图片 122883"/>
          <p:cNvPicPr/>
          <p:nvPr/>
        </p:nvPicPr>
        <p:blipFill>
          <a:blip r:embed="rId2"/>
          <a:stretch>
            <a:fillRect/>
          </a:stretch>
        </p:blipFill>
        <p:spPr>
          <a:xfrm>
            <a:off x="0" y="109538"/>
            <a:ext cx="9467850" cy="6748462"/>
          </a:xfrm>
          <a:prstGeom prst="rect">
            <a:avLst/>
          </a:prstGeom>
          <a:noFill/>
          <a:ln>
            <a:miter lim="800000"/>
          </a:ln>
        </p:spPr>
      </p:pic>
      <p:pic>
        <p:nvPicPr>
          <p:cNvPr id="122885" name="图片 122884"/>
          <p:cNvPicPr/>
          <p:nvPr/>
        </p:nvPicPr>
        <p:blipFill>
          <a:blip r:embed="rId3"/>
          <a:stretch>
            <a:fillRect/>
          </a:stretch>
        </p:blipFill>
        <p:spPr>
          <a:xfrm>
            <a:off x="7380288" y="260350"/>
            <a:ext cx="1247775" cy="885825"/>
          </a:xfrm>
          <a:prstGeom prst="rect">
            <a:avLst/>
          </a:prstGeom>
          <a:noFill/>
          <a:ln>
            <a:miter lim="800000"/>
          </a:ln>
        </p:spPr>
      </p:pic>
      <p:sp>
        <p:nvSpPr>
          <p:cNvPr id="122886" name="矩形 122885"/>
          <p:cNvSpPr/>
          <p:nvPr/>
        </p:nvSpPr>
        <p:spPr>
          <a:xfrm>
            <a:off x="5724525" y="3213100"/>
            <a:ext cx="576262" cy="366712"/>
          </a:xfrm>
          <a:prstGeom prst="rect">
            <a:avLst/>
          </a:prstGeom>
          <a:noFill/>
          <a:ln>
            <a:noFill/>
            <a:miter lim="800000"/>
          </a:ln>
        </p:spPr>
        <p:txBody>
          <a:bodyPr>
            <a:spAutoFit/>
          </a:bodyPr>
          <a:lstStyle>
            <a:defPPr algn="l" rtl="0" eaLnBrk="1" hangingPunct="1">
              <a:defRPr kumimoji="0" lang="zh-CN" altLang="en-US">
                <a:latin typeface="Tahoma" panose="020b0604030504040204"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r>
              <a:rPr>
                <a:solidFill>
                  <a:srgbClr val="000000"/>
                </a:solidFill>
                <a:latin typeface="Tahoma" panose="020b0604030504040204" pitchFamily="34" charset="0"/>
              </a:rPr>
              <a:t>质</a:t>
            </a:r>
          </a:p>
        </p:txBody>
      </p:sp>
      <p:sp>
        <p:nvSpPr>
          <p:cNvPr id="122887" name="Date Placeholder 3"/>
          <p:cNvSpPr>
            <a:spLocks noGrp="1"/>
          </p:cNvSpPr>
          <p:nvPr>
            <p:ph type="dt" sz="half" idx="2"/>
          </p:nvPr>
        </p:nvSpPr>
        <p:spPr/>
        <p:txBody>
          <a:bodyPr/>
          <a:lstStyle/>
          <a:p>
            <a:pPr lvl="0"/>
            <a:endParaRPr sz="1400">
              <a:latin typeface="Tahoma" panose="020b0604030504040204" pitchFamily="34" charset="0"/>
            </a:endParaRPr>
          </a:p>
        </p:txBody>
      </p:sp>
      <p:sp>
        <p:nvSpPr>
          <p:cNvPr id="122888" name="Footer Placeholder 4"/>
          <p:cNvSpPr>
            <a:spLocks noGrp="1"/>
          </p:cNvSpPr>
          <p:nvPr>
            <p:ph type="ftr" sz="quarter" idx="3"/>
          </p:nvPr>
        </p:nvSpPr>
        <p:spPr/>
        <p:txBody>
          <a:bodyPr/>
          <a:lstStyle/>
          <a:p>
            <a:pPr lvl="0" algn="ctr"/>
            <a:endParaRPr sz="1400">
              <a:latin typeface="Tahoma" panose="020b0604030504040204" pitchFamily="34" charset="0"/>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https://d.book118.com/625101214012011113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Blends">
  <a:themeElements>
    <a:clrScheme name="">
      <a:dk1>
        <a:srgbClr val="FFFFFF"/>
      </a:dk1>
      <a:lt1>
        <a:srgbClr val="000000"/>
      </a:lt1>
      <a:dk2>
        <a:srgbClr val="1C1C1C"/>
      </a:dk2>
      <a:lt2>
        <a:srgbClr val="333399"/>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FFFF"/>
        </a:lt1>
        <a:dk2>
          <a:srgbClr val="969696"/>
        </a:dk2>
        <a:lt2>
          <a:srgbClr val="DDDDDD"/>
        </a:lt2>
        <a:accent1>
          <a:srgbClr val="00E4A8"/>
        </a:accent1>
        <a:accent2>
          <a:srgbClr val="3333CC"/>
        </a:accent2>
        <a:accent3>
          <a:srgbClr val="9BBB59"/>
        </a:accent3>
        <a:accent4>
          <a:srgbClr val="8064A2"/>
        </a:accent4>
        <a:accent5>
          <a:srgbClr val="4BACC6"/>
        </a:accent5>
        <a:accent6>
          <a:srgbClr val="F79646"/>
        </a:accent6>
        <a:hlink>
          <a:srgbClr val="FF5050"/>
        </a:hlink>
        <a:folHlink>
          <a:srgbClr val="FFCF01"/>
        </a:folHlink>
      </a:clrScheme>
      <a:clrMap bg1="lt1" tx1="dk1" bg2="lt2" tx2="dk2" accent1="accent1" accent2="accent2" accent3="accent3" accent4="accent4" accent5="accent5" accent6="accent6" hlink="hlink" folHlink="folHlink"/>
    </a:extraClrScheme>
    <a:extraClrScheme>
      <a:clrScheme name="">
        <a:dk1>
          <a:srgbClr val="0000CC"/>
        </a:dk1>
        <a:lt1>
          <a:srgbClr val="FFFFFF"/>
        </a:lt1>
        <a:dk2>
          <a:srgbClr val="000094"/>
        </a:dk2>
        <a:lt2>
          <a:srgbClr val="FFFFCC"/>
        </a:lt2>
        <a:accent1>
          <a:srgbClr val="3193FF"/>
        </a:accent1>
        <a:accent2>
          <a:srgbClr val="9900FF"/>
        </a:accent2>
        <a:accent3>
          <a:srgbClr val="9BBB59"/>
        </a:accent3>
        <a:accent4>
          <a:srgbClr val="8064A2"/>
        </a:accent4>
        <a:accent5>
          <a:srgbClr val="4BACC6"/>
        </a:accent5>
        <a:accent6>
          <a:srgbClr val="F79646"/>
        </a:accent6>
        <a:hlink>
          <a:srgbClr val="FF33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1C1C1C"/>
        </a:dk2>
        <a:lt2>
          <a:srgbClr val="333399"/>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808080"/>
        </a:dk2>
        <a:lt2>
          <a:srgbClr val="515F7B"/>
        </a:lt2>
        <a:accent1>
          <a:srgbClr val="9FCAD3"/>
        </a:accent1>
        <a:accent2>
          <a:srgbClr val="C0C0C0"/>
        </a:accent2>
        <a:accent3>
          <a:srgbClr val="9BBB59"/>
        </a:accent3>
        <a:accent4>
          <a:srgbClr val="8064A2"/>
        </a:accent4>
        <a:accent5>
          <a:srgbClr val="4BACC6"/>
        </a:accent5>
        <a:accent6>
          <a:srgbClr val="F79646"/>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333333"/>
        </a:dk2>
        <a:lt2>
          <a:srgbClr val="000066"/>
        </a:lt2>
        <a:accent1>
          <a:srgbClr val="C4709A"/>
        </a:accent1>
        <a:accent2>
          <a:srgbClr val="4B4EB5"/>
        </a:accent2>
        <a:accent3>
          <a:srgbClr val="9BBB59"/>
        </a:accent3>
        <a:accent4>
          <a:srgbClr val="8064A2"/>
        </a:accent4>
        <a:accent5>
          <a:srgbClr val="4BACC6"/>
        </a:accent5>
        <a:accent6>
          <a:srgbClr val="F79646"/>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969696"/>
        </a:dk2>
        <a:lt2>
          <a:srgbClr val="6A4076"/>
        </a:lt2>
        <a:accent1>
          <a:srgbClr val="DBA9C2"/>
        </a:accent1>
        <a:accent2>
          <a:srgbClr val="E1BF91"/>
        </a:accent2>
        <a:accent3>
          <a:srgbClr val="9BBB59"/>
        </a:accent3>
        <a:accent4>
          <a:srgbClr val="8064A2"/>
        </a:accent4>
        <a:accent5>
          <a:srgbClr val="4BACC6"/>
        </a:accent5>
        <a:accent6>
          <a:srgbClr val="F79646"/>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19</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19</vt:i4>
      </vt:variant>
    </vt:vector>
  </HeadingPairs>
  <TitlesOfParts>
    <vt:vector baseType="lpstr" size="34">
      <vt:lpstr>Arial</vt:lpstr>
      <vt:lpstr>Calibri</vt:lpstr>
      <vt:lpstr>宋体</vt:lpstr>
      <vt:lpstr>华文宋体</vt:lpstr>
      <vt:lpstr>Tahoma</vt:lpstr>
      <vt:lpstr>Wingdings</vt:lpstr>
      <vt:lpstr>华文新魏</vt:lpstr>
      <vt:lpstr>黑体</vt:lpstr>
      <vt:lpstr>华文细黑</vt:lpstr>
      <vt:lpstr>Arial Black</vt:lpstr>
      <vt:lpstr>楷体_GB2312</vt:lpstr>
      <vt:lpstr>华文行楷</vt:lpstr>
      <vt:lpstr>Times New Roman</vt:lpstr>
      <vt:lpstr>华文楷体</vt:lpstr>
      <vt:lpstr>Office Theme</vt:lpstr>
      <vt:lpstr>PowerPoint Presentation</vt:lpstr>
      <vt:lpstr>主要内容</vt:lpstr>
      <vt:lpstr>一、服务对象</vt:lpstr>
      <vt:lpstr>原发性高血压</vt:lpstr>
      <vt:lpstr> </vt:lpstr>
      <vt:lpstr>PowerPoint Presentation</vt:lpstr>
      <vt:lpstr>二、服务内容</vt:lpstr>
      <vt:lpstr>      1、高血压筛查与确诊</vt:lpstr>
      <vt:lpstr>高危人群</vt:lpstr>
      <vt:lpstr>PowerPoint Presentation</vt:lpstr>
      <vt:lpstr>PowerPoint Presentation</vt:lpstr>
      <vt:lpstr>PowerPoint Presentation</vt:lpstr>
      <vt:lpstr>2、高血压患者随访</vt:lpstr>
      <vt:lpstr>PowerPoint Presentation</vt:lpstr>
      <vt:lpstr>         高血压得转诊 </vt:lpstr>
      <vt:lpstr>对初诊得高血压患者</vt:lpstr>
      <vt:lpstr>  在社区管理得高血压患者</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2024-09-19T16:03:53.934</cp:lastPrinted>
  <dcterms:created xsi:type="dcterms:W3CDTF">2024-09-19T08:03:53Z</dcterms:created>
  <dcterms:modified xsi:type="dcterms:W3CDTF">2024-09-19T08:03:55Z</dcterms:modified>
</cp:coreProperties>
</file>