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C5C0D-8A6F-475F-99A6-DF84F42A8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7457E-AF4B-481D-9495-B12F12CB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8C231-8E2D-4612-A844-47BD95C5E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FC183-E2D6-43D3-8876-32CCEB6A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695AF-A362-48D0-9253-EC3FAA2DC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A8727-0459-4E68-881D-E9556D0A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35420-C598-45C6-B061-EEFD13352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34D24-B3E6-4C46-84A2-7A7FC9F7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B8A0E-A515-4A0D-A04D-01483C6B8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2EF1D-5B44-46FC-9FF8-9E0207CC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84085-F60C-4B53-AE31-1ACC35DAF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3A16F53-F70F-4BC0-9181-05F05FF6A849}" type="slidenum">
              <a:rPr lang="en-US" altLang="zh-CN" sz="1400"/>
              <a:t>‹#›</a:t>
            </a:fld>
            <a:endParaRPr lang="en-US" altLang="zh-CN"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Rectangle 2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>
              <a:latin typeface="Arial" pitchFamily="34" charset="0"/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BF26EA1-AAA1-4CF6-BC52-72672234BA8B}" type="slidenum">
              <a:rPr lang="en-US" altLang="zh-CN" sz="1400">
                <a:latin typeface="Arial" pitchFamily="34" charset="0"/>
              </a:rPr>
              <a:t>‹#›</a:t>
            </a:fld>
            <a:endParaRPr lang="en-US" altLang="zh-CN" sz="1400">
              <a:latin typeface="Arial" pitchFamily="34" charset="0"/>
            </a:endParaRPr>
          </a:p>
        </p:txBody>
      </p:sp>
      <p:pic>
        <p:nvPicPr>
          <p:cNvPr id="2055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12.png" /><Relationship Id="rId7" Type="http://schemas.openxmlformats.org/officeDocument/2006/relationships/image" Target="../media/image13.jpeg" /><Relationship Id="rId8" Type="http://schemas.openxmlformats.org/officeDocument/2006/relationships/image" Target="../media/image14.png" /><Relationship Id="rId9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7.jpeg" /><Relationship Id="rId4" Type="http://schemas.openxmlformats.org/officeDocument/2006/relationships/image" Target="../media/image13.jpeg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18.png" /><Relationship Id="rId7" Type="http://schemas.openxmlformats.org/officeDocument/2006/relationships/image" Target="../media/image11.jpeg" /><Relationship Id="rId8" Type="http://schemas.openxmlformats.org/officeDocument/2006/relationships/image" Target="../media/image19.jpeg" /><Relationship Id="rId9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oleObject" Target="../embeddings/oleObject3.bin" TargetMode="Internal" /><Relationship Id="rId4" Type="http://schemas.openxmlformats.org/officeDocument/2006/relationships/image" Target="../media/image18.png" /><Relationship Id="rId5" Type="http://schemas.openxmlformats.org/officeDocument/2006/relationships/image" Target="../media/image17.jpeg" /><Relationship Id="rId6" Type="http://schemas.openxmlformats.org/officeDocument/2006/relationships/image" Target="../media/image13.jpeg" /><Relationship Id="rId7" Type="http://schemas.openxmlformats.org/officeDocument/2006/relationships/image" Target="../media/image11.jpeg" /><Relationship Id="rId8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18.png" /><Relationship Id="rId4" Type="http://schemas.openxmlformats.org/officeDocument/2006/relationships/image" Target="../media/image10.jpeg" /><Relationship Id="rId5" Type="http://schemas.openxmlformats.org/officeDocument/2006/relationships/image" Target="../media/image17.jpeg" /><Relationship Id="rId6" Type="http://schemas.openxmlformats.org/officeDocument/2006/relationships/image" Target="../media/image13.jpeg" /><Relationship Id="rId7" Type="http://schemas.openxmlformats.org/officeDocument/2006/relationships/image" Target="../media/image11.jpeg" /><Relationship Id="rId8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2.jpeg" /><Relationship Id="rId3" Type="http://schemas.openxmlformats.org/officeDocument/2006/relationships/image" Target="../media/image2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303010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3" title=""/>
          <p:cNvSpPr/>
          <p:nvPr/>
        </p:nvSpPr>
        <p:spPr>
          <a:xfrm>
            <a:off x="3086100" y="3170238"/>
            <a:ext cx="28257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 </a:t>
            </a:r>
            <a:endParaRPr lang="en-US" altLang="zh-CN" sz="2800" b="1"/>
          </a:p>
        </p:txBody>
      </p:sp>
      <p:sp>
        <p:nvSpPr>
          <p:cNvPr id="3075" name="WordArt 5" title=""/>
          <p:cNvSpPr>
            <a:spLocks noTextEdit="1"/>
          </p:cNvSpPr>
          <p:nvPr/>
        </p:nvSpPr>
        <p:spPr>
          <a:xfrm>
            <a:off x="2857500" y="1500188"/>
            <a:ext cx="4932363" cy="647700"/>
          </a:xfrm>
        </p:spPr>
        <p:txBody>
          <a:bodyPr wrap="none" fromWordArt="1" anchor="t" anchorCtr="0">
            <a:prstTxWarp prst="textArchUp">
              <a:avLst>
                <a:gd name="adj" fmla="val 1080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>
                  <a:solidFill>
                    <a:prstClr val="black"/>
                  </a:solidFill>
                  <a:round/>
                </a:ln>
                <a:solidFill>
                  <a:srgbClr val="FF0000">
                    <a:alpha val="75000"/>
                  </a:srgbClr>
                </a:solidFill>
                <a:latin typeface="宋体"/>
              </a:rPr>
              <a:t>4.1 几何图形</a:t>
            </a:r>
          </a:p>
        </p:txBody>
      </p:sp>
      <p:sp>
        <p:nvSpPr>
          <p:cNvPr id="3076" name="Text Box 6" title=""/>
          <p:cNvSpPr txBox="1"/>
          <p:nvPr/>
        </p:nvSpPr>
        <p:spPr>
          <a:xfrm>
            <a:off x="468313" y="3573463"/>
            <a:ext cx="8243887" cy="2771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</a:rPr>
              <a:t>我们周围的物体，多姿多彩</a:t>
            </a:r>
            <a:r>
              <a:rPr lang="en-US" altLang="zh-CN" sz="4400" b="1">
                <a:solidFill>
                  <a:srgbClr val="FF0000"/>
                </a:solidFill>
              </a:rPr>
              <a:t>.</a:t>
            </a:r>
            <a:r>
              <a:rPr lang="zh-CN" altLang="en-US" sz="4400" b="1">
                <a:solidFill>
                  <a:srgbClr val="FF0000"/>
                </a:solidFill>
              </a:rPr>
              <a:t>如果只研究它们的形状和大小，而不涉及它们的其他性质，就得到各种几何图形</a:t>
            </a:r>
            <a:r>
              <a:rPr lang="en-US" altLang="zh-CN" sz="4400" b="1">
                <a:solidFill>
                  <a:srgbClr val="FF0000"/>
                </a:solidFill>
              </a:rPr>
              <a:t>.</a:t>
            </a:r>
            <a:endParaRPr lang="en-US" altLang="zh-CN" sz="4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7" name="Text Box 2" title=""/>
          <p:cNvSpPr txBox="1"/>
          <p:nvPr/>
        </p:nvSpPr>
        <p:spPr>
          <a:xfrm>
            <a:off x="1331913" y="1989138"/>
            <a:ext cx="6477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/>
          </a:p>
        </p:txBody>
      </p:sp>
      <p:sp>
        <p:nvSpPr>
          <p:cNvPr id="4098" name="Text Box 6" title=""/>
          <p:cNvSpPr txBox="1"/>
          <p:nvPr/>
        </p:nvSpPr>
        <p:spPr>
          <a:xfrm>
            <a:off x="3276600" y="404813"/>
            <a:ext cx="15113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/>
          </a:p>
        </p:txBody>
      </p:sp>
      <p:grpSp>
        <p:nvGrpSpPr>
          <p:cNvPr id="4099" name="Group 10" title=""/>
          <p:cNvGrpSpPr/>
          <p:nvPr/>
        </p:nvGrpSpPr>
        <p:grpSpPr>
          <a:xfrm>
            <a:off x="0" y="0"/>
            <a:ext cx="9144000" cy="6858000"/>
            <a:chOff x="1701" y="1570"/>
            <a:chExt cx="2631" cy="1974"/>
          </a:xfrm>
        </p:grpSpPr>
        <p:pic>
          <p:nvPicPr>
            <p:cNvPr id="4100" name="Picture 11" descr="0208" title="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701" y="1570"/>
              <a:ext cx="2631" cy="197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4101" name="Text Box 12" title=""/>
            <p:cNvSpPr txBox="1"/>
            <p:nvPr/>
          </p:nvSpPr>
          <p:spPr>
            <a:xfrm>
              <a:off x="2109" y="3158"/>
              <a:ext cx="908" cy="18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3600" b="1">
                  <a:solidFill>
                    <a:srgbClr val="FFFF00"/>
                  </a:solidFill>
                  <a:ea typeface="黑体" pitchFamily="49" charset="-122"/>
                </a:rPr>
                <a:t>天  坛</a:t>
              </a:r>
              <a:endParaRPr lang="zh-CN" altLang="en-US" sz="3600" b="1">
                <a:solidFill>
                  <a:srgbClr val="FFFF00"/>
                </a:solidFill>
                <a:ea typeface="黑体" pitchFamily="49" charset="-122"/>
              </a:endParaRPr>
            </a:p>
          </p:txBody>
        </p:sp>
      </p:grpSp>
      <p:sp>
        <p:nvSpPr>
          <p:cNvPr id="4102" name="Text Box 14" title=""/>
          <p:cNvSpPr txBox="1"/>
          <p:nvPr/>
        </p:nvSpPr>
        <p:spPr>
          <a:xfrm>
            <a:off x="3419475" y="115888"/>
            <a:ext cx="21590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ea typeface="黑体" pitchFamily="49" charset="-122"/>
              </a:rPr>
              <a:t>图片欣赏</a:t>
            </a:r>
            <a:endParaRPr lang="zh-CN" altLang="en-US" sz="3600" b="1">
              <a:solidFill>
                <a:srgbClr val="FF0000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121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7462"/>
            <a:ext cx="9144000" cy="6875462"/>
          </a:xfrm>
          <a:prstGeom prst="rect">
            <a:avLst/>
          </a:prstGeom>
          <a:noFill/>
          <a:ln w="38100">
            <a:solidFill>
              <a:srgbClr val="660033"/>
            </a:solidFill>
            <a:miter lim="800000"/>
          </a:ln>
        </p:spPr>
      </p:pic>
      <p:grpSp>
        <p:nvGrpSpPr>
          <p:cNvPr id="5122" name="Group 3" title=""/>
          <p:cNvGrpSpPr/>
          <p:nvPr/>
        </p:nvGrpSpPr>
        <p:grpSpPr>
          <a:xfrm>
            <a:off x="250825" y="1125538"/>
            <a:ext cx="3097213" cy="2159000"/>
            <a:chOff x="158" y="709"/>
            <a:chExt cx="1951" cy="1360"/>
          </a:xfrm>
        </p:grpSpPr>
        <p:sp>
          <p:nvSpPr>
            <p:cNvPr id="5123" name="Rectangle 4" title=""/>
            <p:cNvSpPr/>
            <p:nvPr/>
          </p:nvSpPr>
          <p:spPr>
            <a:xfrm>
              <a:off x="158" y="709"/>
              <a:ext cx="1315" cy="1360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endParaRPr lang="zh-CN" altLang="en-US"/>
            </a:p>
          </p:txBody>
        </p:sp>
        <p:cxnSp>
          <p:nvCxnSpPr>
            <p:cNvPr id="5124" name="Line 5" title=""/>
            <p:cNvCxnSpPr/>
            <p:nvPr/>
          </p:nvCxnSpPr>
          <p:spPr>
            <a:xfrm flipH="1">
              <a:off x="1701" y="1389"/>
              <a:ext cx="40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  <a:tailEnd type="triangle"/>
            </a:ln>
          </p:spPr>
        </p:cxnSp>
      </p:grpSp>
      <p:sp>
        <p:nvSpPr>
          <p:cNvPr id="5125" name="Text Box 6" title=""/>
          <p:cNvSpPr txBox="1"/>
          <p:nvPr/>
        </p:nvSpPr>
        <p:spPr>
          <a:xfrm>
            <a:off x="3348038" y="1700213"/>
            <a:ext cx="2519362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与哪种几何体类似？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5126" name="Text Box 7" title=""/>
          <p:cNvSpPr txBox="1"/>
          <p:nvPr/>
        </p:nvSpPr>
        <p:spPr>
          <a:xfrm>
            <a:off x="3563938" y="1844675"/>
            <a:ext cx="251936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圆柱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5127" name="Rectangle 8" title=""/>
          <p:cNvSpPr/>
          <p:nvPr/>
        </p:nvSpPr>
        <p:spPr>
          <a:xfrm>
            <a:off x="179388" y="3357563"/>
            <a:ext cx="2232025" cy="2016125"/>
          </a:xfrm>
          <a:prstGeom prst="rect">
            <a:avLst/>
          </a:prstGeom>
          <a:noFill/>
          <a:ln w="38100">
            <a:solidFill>
              <a:srgbClr val="FF00FF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sp>
        <p:nvSpPr>
          <p:cNvPr id="5128" name="Text Box 9" title=""/>
          <p:cNvSpPr txBox="1"/>
          <p:nvPr/>
        </p:nvSpPr>
        <p:spPr>
          <a:xfrm>
            <a:off x="3059113" y="3933825"/>
            <a:ext cx="251936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FF"/>
                </a:solidFill>
              </a:rPr>
              <a:t>类似正方体</a:t>
            </a:r>
            <a:endParaRPr lang="zh-CN" altLang="en-US" sz="3600" b="1">
              <a:solidFill>
                <a:srgbClr val="FF00FF"/>
              </a:solidFill>
            </a:endParaRPr>
          </a:p>
        </p:txBody>
      </p:sp>
      <p:pic>
        <p:nvPicPr>
          <p:cNvPr id="5129" name="Picture 1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538" y="765175"/>
            <a:ext cx="647700" cy="371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30" name="Picture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2500" y="1341438"/>
            <a:ext cx="574675" cy="4619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31" name="Text Box 12" title=""/>
          <p:cNvSpPr txBox="1"/>
          <p:nvPr/>
        </p:nvSpPr>
        <p:spPr>
          <a:xfrm>
            <a:off x="5219700" y="1484313"/>
            <a:ext cx="2519363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类似球体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5132" name="Rectangle 13" title=""/>
          <p:cNvSpPr/>
          <p:nvPr/>
        </p:nvSpPr>
        <p:spPr>
          <a:xfrm>
            <a:off x="3492500" y="3500438"/>
            <a:ext cx="1511300" cy="5048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pic>
        <p:nvPicPr>
          <p:cNvPr id="5133" name="Picture 1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5825" y="1412875"/>
            <a:ext cx="522288" cy="7921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34" name="Text Box 15" title=""/>
          <p:cNvSpPr txBox="1"/>
          <p:nvPr/>
        </p:nvSpPr>
        <p:spPr>
          <a:xfrm>
            <a:off x="4716463" y="2349500"/>
            <a:ext cx="1944687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长方体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5135" name="Rectangle 16" title=""/>
          <p:cNvSpPr/>
          <p:nvPr/>
        </p:nvSpPr>
        <p:spPr>
          <a:xfrm>
            <a:off x="5902325" y="2636838"/>
            <a:ext cx="719138" cy="136842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sp>
        <p:nvSpPr>
          <p:cNvPr id="5136" name="Rectangle 17" title=""/>
          <p:cNvSpPr/>
          <p:nvPr/>
        </p:nvSpPr>
        <p:spPr>
          <a:xfrm>
            <a:off x="7346950" y="2603500"/>
            <a:ext cx="719138" cy="136842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pic>
        <p:nvPicPr>
          <p:cNvPr id="5137" name="Picture 18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2725" y="3500438"/>
            <a:ext cx="576263" cy="3587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38" name="Picture 19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588" y="3500438"/>
            <a:ext cx="576262" cy="3587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39" name="Text Box 20" title=""/>
          <p:cNvSpPr txBox="1"/>
          <p:nvPr/>
        </p:nvSpPr>
        <p:spPr>
          <a:xfrm>
            <a:off x="5508625" y="4292600"/>
            <a:ext cx="1944688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圆柱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5140" name="Text Box 21" title=""/>
          <p:cNvSpPr txBox="1"/>
          <p:nvPr/>
        </p:nvSpPr>
        <p:spPr>
          <a:xfrm>
            <a:off x="6877050" y="4292600"/>
            <a:ext cx="1223963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棱柱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5141" name="Oval 22" title=""/>
          <p:cNvSpPr/>
          <p:nvPr/>
        </p:nvSpPr>
        <p:spPr>
          <a:xfrm>
            <a:off x="5003800" y="2133600"/>
            <a:ext cx="936625" cy="1439863"/>
          </a:xfrm>
          <a:prstGeom prst="ellipse">
            <a:avLst/>
          </a:prstGeom>
          <a:noFill/>
          <a:ln w="38100">
            <a:solidFill>
              <a:srgbClr val="0000FF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sp>
        <p:nvSpPr>
          <p:cNvPr id="5142" name="Text Box 23" title=""/>
          <p:cNvSpPr txBox="1"/>
          <p:nvPr/>
        </p:nvSpPr>
        <p:spPr>
          <a:xfrm>
            <a:off x="5003800" y="3789363"/>
            <a:ext cx="1223963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</a:rPr>
              <a:t>圆锥</a:t>
            </a:r>
            <a:endParaRPr lang="zh-CN" altLang="en-US" sz="3600" b="1">
              <a:solidFill>
                <a:srgbClr val="0000FF"/>
              </a:solidFill>
            </a:endParaRPr>
          </a:p>
        </p:txBody>
      </p:sp>
      <p:sp>
        <p:nvSpPr>
          <p:cNvPr id="5143" name="WordArt 24" title=""/>
          <p:cNvSpPr>
            <a:spLocks noTextEdit="1"/>
          </p:cNvSpPr>
          <p:nvPr/>
        </p:nvSpPr>
        <p:spPr>
          <a:xfrm>
            <a:off x="4356100" y="5229225"/>
            <a:ext cx="3240088" cy="1079500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>
                <a:ln>
                  <a:noFill/>
                </a:ln>
                <a:solidFill>
                  <a:srgbClr val="FF0000"/>
                </a:solidFill>
                <a:effectLst>
                  <a:outerShdw dist="35921" dir="2700000" algn="ctr">
                    <a:srgbClr val="C0C0C0">
                      <a:alpha val="79999"/>
                    </a:srgbClr>
                  </a:outerShdw>
                </a:effectLst>
                <a:latin typeface="宋体"/>
              </a:rPr>
              <a:t>几何体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35" presetClass="emph" presetSubtype="0" dur="1000" repeatCount="200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401"/>
                            </p:stCondLst>
                            <p:childTnLst>
                              <p:par>
                                <p:cTn id="11" presetID="1" presetClass="entr" presetSubtype="0" dur="1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0" presetID="35" presetClass="emph" presetSubtype="0" dur="1000" repeatCount="2000" fill="hold" grpId="1" nodeType="afterEffect">
                                  <p:stCondLst>
                                    <p:cond delay="4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7" presetID="35" presetClass="emph" presetSubtype="0" dur="1000" repeatCount="2000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8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201"/>
                            </p:stCondLst>
                            <p:childTnLst>
                              <p:par>
                                <p:cTn id="5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35" presetClass="emph" presetSubtype="0" dur="100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3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35" presetClass="emph" presetSubtype="0" dur="100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5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73" presetID="35" presetClass="emph" presetSubtype="0" dur="1000" repeatCount="2000" fill="hold" grpId="1" nodeType="afterEffect">
                                  <p:stCondLst>
                                    <p:cond delay="4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4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0" presetID="35" presetClass="emph" presetSubtype="0" dur="1000" repeatCount="200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1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dur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35" presetClass="emph" presetSubtype="0" dur="50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1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35" presetClass="emph" presetSubtype="0" dur="50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3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xit" presetSubtype="0" dur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15" presetID="35" presetClass="emph" presetSubtype="0" dur="500" repeatCount="300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6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901"/>
                            </p:stCondLst>
                            <p:childTnLst>
                              <p:par>
                                <p:cTn id="118" presetID="1" presetClass="entr" presetSubtype="0" dur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1" presetID="35" presetClass="emph" presetSubtype="0" dur="500" repeatCount="300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2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901"/>
                            </p:stCondLst>
                            <p:childTnLst>
                              <p:par>
                                <p:cTn id="13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47" presetID="35" presetClass="emph" presetSubtype="0" dur="500" repeatCount="30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8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xit" presetSubtype="0" dur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  <p:bldP spid="5125" grpId="1"/>
      <p:bldP spid="5126" grpId="0"/>
      <p:bldP spid="5126" grpId="1"/>
      <p:bldP spid="5127" grpId="0"/>
      <p:bldP spid="5127" grpId="1"/>
      <p:bldP spid="5127" grpId="2"/>
      <p:bldP spid="5128" grpId="0"/>
      <p:bldP spid="5128" grpId="1"/>
      <p:bldP spid="5131" grpId="0"/>
      <p:bldP spid="5131" grpId="1"/>
      <p:bldP spid="5132" grpId="0"/>
      <p:bldP spid="5132" grpId="1"/>
      <p:bldP spid="5132" grpId="2"/>
      <p:bldP spid="5134" grpId="0"/>
      <p:bldP spid="5134" grpId="1"/>
      <p:bldP spid="5135" grpId="0"/>
      <p:bldP spid="5135" grpId="1"/>
      <p:bldP spid="5135" grpId="2"/>
      <p:bldP spid="5136" grpId="0"/>
      <p:bldP spid="5136" grpId="1"/>
      <p:bldP spid="5136" grpId="2"/>
      <p:bldP spid="5139" grpId="0"/>
      <p:bldP spid="5139" grpId="1"/>
      <p:bldP spid="5140" grpId="0"/>
      <p:bldP spid="5140" grpId="1"/>
      <p:bldP spid="5141" grpId="0"/>
      <p:bldP spid="5141" grpId="1"/>
      <p:bldP spid="5141" grpId="2"/>
      <p:bldP spid="5142" grpId="0"/>
      <p:bldP spid="514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cxnSp>
        <p:nvCxnSpPr>
          <p:cNvPr id="6145" name="Line 2" title=""/>
          <p:cNvCxnSpPr/>
          <p:nvPr/>
        </p:nvCxnSpPr>
        <p:spPr>
          <a:xfrm flipH="1">
            <a:off x="1600200" y="2057400"/>
            <a:ext cx="0" cy="0"/>
          </a:xfrm>
          <a:prstGeom prst="line">
            <a:avLst/>
          </a:prstGeom>
          <a:noFill/>
          <a:ln>
            <a:solidFill>
              <a:schemeClr val="tx1"/>
            </a:solidFill>
            <a:round/>
          </a:ln>
        </p:spPr>
      </p:cxnSp>
      <p:sp>
        <p:nvSpPr>
          <p:cNvPr id="6146" name="Text Box 3" title=""/>
          <p:cNvSpPr txBox="1"/>
          <p:nvPr/>
        </p:nvSpPr>
        <p:spPr>
          <a:xfrm>
            <a:off x="395288" y="4089400"/>
            <a:ext cx="1841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sz="3200" b="1">
              <a:solidFill>
                <a:srgbClr val="0000FF"/>
              </a:solidFill>
            </a:endParaRPr>
          </a:p>
        </p:txBody>
      </p:sp>
      <p:grpSp>
        <p:nvGrpSpPr>
          <p:cNvPr id="6147" name="Group 4" title=""/>
          <p:cNvGrpSpPr/>
          <p:nvPr/>
        </p:nvGrpSpPr>
        <p:grpSpPr>
          <a:xfrm>
            <a:off x="323850" y="3716338"/>
            <a:ext cx="2016125" cy="1658937"/>
            <a:chOff x="431" y="935"/>
            <a:chExt cx="1056" cy="1045"/>
          </a:xfrm>
        </p:grpSpPr>
        <p:pic>
          <p:nvPicPr>
            <p:cNvPr id="6148" name="Picture 5" descr="g2b" title="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31" y="935"/>
              <a:ext cx="1056" cy="67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6149" name="Text Box 6" title=""/>
            <p:cNvSpPr txBox="1"/>
            <p:nvPr/>
          </p:nvSpPr>
          <p:spPr>
            <a:xfrm>
              <a:off x="456" y="1615"/>
              <a:ext cx="737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3200" b="1">
                  <a:solidFill>
                    <a:srgbClr val="0000FF"/>
                  </a:solidFill>
                </a:rPr>
                <a:t>长方体</a:t>
              </a:r>
              <a:endParaRPr lang="zh-CN" altLang="en-US" sz="32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6150" name="Group 7" title=""/>
          <p:cNvGrpSpPr/>
          <p:nvPr/>
        </p:nvGrpSpPr>
        <p:grpSpPr>
          <a:xfrm>
            <a:off x="6372225" y="3789363"/>
            <a:ext cx="1512888" cy="1831975"/>
            <a:chOff x="4014" y="2251"/>
            <a:chExt cx="816" cy="1154"/>
          </a:xfrm>
        </p:grpSpPr>
        <p:pic>
          <p:nvPicPr>
            <p:cNvPr id="6151" name="Picture 8" descr="g2a" title="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014" y="2251"/>
              <a:ext cx="816" cy="81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6152" name="Rectangle 9" title=""/>
            <p:cNvSpPr/>
            <p:nvPr/>
          </p:nvSpPr>
          <p:spPr>
            <a:xfrm>
              <a:off x="4105" y="3040"/>
              <a:ext cx="539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3200" b="1">
                  <a:solidFill>
                    <a:srgbClr val="0000FF"/>
                  </a:solidFill>
                </a:rPr>
                <a:t>棱锥</a:t>
              </a:r>
              <a:endParaRPr lang="zh-CN" altLang="en-US" sz="32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6153" name="Group 10" title=""/>
          <p:cNvGrpSpPr/>
          <p:nvPr/>
        </p:nvGrpSpPr>
        <p:grpSpPr>
          <a:xfrm>
            <a:off x="4284663" y="836613"/>
            <a:ext cx="1606550" cy="2001837"/>
            <a:chOff x="1882" y="799"/>
            <a:chExt cx="861" cy="1230"/>
          </a:xfrm>
        </p:grpSpPr>
        <p:pic>
          <p:nvPicPr>
            <p:cNvPr id="6154" name="Picture 11" descr="g2b" title="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927" y="799"/>
              <a:ext cx="816" cy="86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6155" name="Text Box 12" title=""/>
            <p:cNvSpPr txBox="1"/>
            <p:nvPr/>
          </p:nvSpPr>
          <p:spPr>
            <a:xfrm>
              <a:off x="1882" y="1673"/>
              <a:ext cx="754" cy="35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3200" b="1">
                  <a:solidFill>
                    <a:srgbClr val="0000FF"/>
                  </a:solidFill>
                </a:rPr>
                <a:t>正方体</a:t>
              </a:r>
              <a:endParaRPr lang="zh-CN" altLang="en-US" sz="32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6156" name="Group 13" title=""/>
          <p:cNvGrpSpPr/>
          <p:nvPr/>
        </p:nvGrpSpPr>
        <p:grpSpPr>
          <a:xfrm>
            <a:off x="468313" y="765175"/>
            <a:ext cx="1090612" cy="1966913"/>
            <a:chOff x="3379" y="799"/>
            <a:chExt cx="687" cy="1239"/>
          </a:xfrm>
        </p:grpSpPr>
        <p:pic>
          <p:nvPicPr>
            <p:cNvPr id="6157" name="Picture 14" descr="g2c" title="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379" y="799"/>
              <a:ext cx="687" cy="86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6158" name="Text Box 15" title=""/>
            <p:cNvSpPr txBox="1"/>
            <p:nvPr/>
          </p:nvSpPr>
          <p:spPr>
            <a:xfrm>
              <a:off x="3379" y="1673"/>
              <a:ext cx="630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3200" b="1">
                  <a:solidFill>
                    <a:srgbClr val="0000FF"/>
                  </a:solidFill>
                </a:rPr>
                <a:t>圆柱</a:t>
              </a:r>
              <a:endParaRPr lang="zh-CN" altLang="en-US" sz="32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6159" name="Group 16" title=""/>
          <p:cNvGrpSpPr/>
          <p:nvPr/>
        </p:nvGrpSpPr>
        <p:grpSpPr>
          <a:xfrm>
            <a:off x="2484438" y="3573463"/>
            <a:ext cx="1511300" cy="1968500"/>
            <a:chOff x="2336" y="2341"/>
            <a:chExt cx="816" cy="1240"/>
          </a:xfrm>
        </p:grpSpPr>
        <p:graphicFrame>
          <p:nvGraphicFramePr>
            <p:cNvPr id="6160" name="Object 17" title=""/>
            <p:cNvGraphicFramePr>
              <a:graphicFrameLocks noChangeAspect="1"/>
            </p:cNvGraphicFramePr>
            <p:nvPr/>
          </p:nvGraphicFramePr>
          <p:xfrm>
            <a:off x="2336" y="2341"/>
            <a:ext cx="816" cy="91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5" imgW="1511300" imgH="1447800" progId="Paint.Picture">
                    <p:embed/>
                  </p:oleObj>
                </mc:Choice>
                <mc:Fallback>
                  <p:oleObj r:id="rId5" imgW="1511300" imgH="144780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clrChange>
                            <a:clrFrom>
                              <a:srgbClr val="FFFFFF"/>
                            </a:clrFrom>
                            <a:clrTo>
                              <a:srgbClr val="FFFFFF">
                                <a:alpha val="0"/>
                              </a:srgbClr>
                            </a:clrTo>
                          </a:clrChange>
                        </a:blip>
                        <a:srcRect l="4814" r="13339" b="8696"/>
                        <a:stretch>
                          <a:fillRect/>
                        </a:stretch>
                      </p:blipFill>
                      <p:spPr>
                        <a:xfrm>
                          <a:off x="2336" y="2341"/>
                          <a:ext cx="816" cy="91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6161" name="Rectangle 18" title=""/>
            <p:cNvSpPr/>
            <p:nvPr/>
          </p:nvSpPr>
          <p:spPr>
            <a:xfrm>
              <a:off x="2472" y="3216"/>
              <a:ext cx="540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3200" b="1">
                  <a:solidFill>
                    <a:srgbClr val="0000FF"/>
                  </a:solidFill>
                </a:rPr>
                <a:t>棱柱</a:t>
              </a:r>
              <a:endParaRPr lang="zh-CN" altLang="en-US" sz="32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6162" name="Group 19" title=""/>
          <p:cNvGrpSpPr/>
          <p:nvPr/>
        </p:nvGrpSpPr>
        <p:grpSpPr>
          <a:xfrm>
            <a:off x="4427538" y="3716338"/>
            <a:ext cx="1371600" cy="1895475"/>
            <a:chOff x="884" y="2387"/>
            <a:chExt cx="864" cy="1194"/>
          </a:xfrm>
        </p:grpSpPr>
        <p:pic>
          <p:nvPicPr>
            <p:cNvPr id="6163" name="Picture 20" descr="g2d" title="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884" y="2387"/>
              <a:ext cx="864" cy="84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6164" name="Rectangle 21" title=""/>
            <p:cNvSpPr/>
            <p:nvPr/>
          </p:nvSpPr>
          <p:spPr>
            <a:xfrm>
              <a:off x="1111" y="3216"/>
              <a:ext cx="373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3200" b="1">
                  <a:solidFill>
                    <a:srgbClr val="0000FF"/>
                  </a:solidFill>
                </a:rPr>
                <a:t>球</a:t>
              </a:r>
              <a:endParaRPr lang="zh-CN" altLang="en-US" sz="32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6165" name="Group 22" title=""/>
          <p:cNvGrpSpPr/>
          <p:nvPr/>
        </p:nvGrpSpPr>
        <p:grpSpPr>
          <a:xfrm>
            <a:off x="2124075" y="765175"/>
            <a:ext cx="1800225" cy="2019300"/>
            <a:chOff x="2154" y="527"/>
            <a:chExt cx="907" cy="1272"/>
          </a:xfrm>
        </p:grpSpPr>
        <p:sp>
          <p:nvSpPr>
            <p:cNvPr id="6166" name="Text Box 23" title=""/>
            <p:cNvSpPr txBox="1"/>
            <p:nvPr/>
          </p:nvSpPr>
          <p:spPr>
            <a:xfrm>
              <a:off x="2336" y="1434"/>
              <a:ext cx="504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3200" b="1">
                  <a:solidFill>
                    <a:srgbClr val="0000FF"/>
                  </a:solidFill>
                </a:rPr>
                <a:t>圆锥</a:t>
              </a:r>
              <a:endParaRPr lang="zh-CN" altLang="en-US" sz="3200" b="1">
                <a:solidFill>
                  <a:srgbClr val="0000FF"/>
                </a:solidFill>
              </a:endParaRPr>
            </a:p>
          </p:txBody>
        </p:sp>
        <p:pic>
          <p:nvPicPr>
            <p:cNvPr id="6167" name="Picture 24" title="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154" y="527"/>
              <a:ext cx="907" cy="86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6168" name="Text Box 25" title=""/>
          <p:cNvSpPr txBox="1"/>
          <p:nvPr/>
        </p:nvSpPr>
        <p:spPr>
          <a:xfrm>
            <a:off x="6300788" y="476250"/>
            <a:ext cx="2663825" cy="2101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</a:rPr>
              <a:t>这些图形都是几何体</a:t>
            </a:r>
            <a:r>
              <a:rPr lang="en-US" altLang="zh-CN" sz="4400" b="1">
                <a:solidFill>
                  <a:srgbClr val="FF0000"/>
                </a:solidFill>
              </a:rPr>
              <a:t>.</a:t>
            </a:r>
            <a:endParaRPr lang="en-US" altLang="zh-CN" sz="4400" b="1">
              <a:solidFill>
                <a:srgbClr val="FF0000"/>
              </a:solidFill>
            </a:endParaRPr>
          </a:p>
        </p:txBody>
      </p:sp>
      <p:sp>
        <p:nvSpPr>
          <p:cNvPr id="6169" name="Text Box 26" title=""/>
          <p:cNvSpPr txBox="1"/>
          <p:nvPr/>
        </p:nvSpPr>
        <p:spPr>
          <a:xfrm>
            <a:off x="6372225" y="2565400"/>
            <a:ext cx="266382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</a:rPr>
              <a:t>简称：体</a:t>
            </a:r>
            <a:endParaRPr lang="zh-CN" altLang="en-US" sz="4400" b="1">
              <a:solidFill>
                <a:srgbClr val="FF0000"/>
              </a:solidFill>
            </a:endParaRPr>
          </a:p>
        </p:txBody>
      </p:sp>
      <p:sp>
        <p:nvSpPr>
          <p:cNvPr id="6170" name="Text Box 27" title=""/>
          <p:cNvSpPr txBox="1"/>
          <p:nvPr/>
        </p:nvSpPr>
        <p:spPr>
          <a:xfrm>
            <a:off x="1895475" y="2589213"/>
            <a:ext cx="287972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</a:rPr>
              <a:t> </a:t>
            </a:r>
            <a:r>
              <a:rPr lang="zh-CN" altLang="en-US" sz="4000" b="1">
                <a:solidFill>
                  <a:srgbClr val="FF0000"/>
                </a:solidFill>
              </a:rPr>
              <a:t>面</a:t>
            </a:r>
            <a:endParaRPr lang="zh-CN" altLang="en-US" sz="4000" b="1">
              <a:solidFill>
                <a:srgbClr val="FF0000"/>
              </a:solidFill>
            </a:endParaRPr>
          </a:p>
        </p:txBody>
      </p:sp>
      <p:sp>
        <p:nvSpPr>
          <p:cNvPr id="6171" name="AutoShape 28" title=""/>
          <p:cNvSpPr/>
          <p:nvPr/>
        </p:nvSpPr>
        <p:spPr>
          <a:xfrm>
            <a:off x="2759075" y="2014538"/>
            <a:ext cx="144463" cy="2089150"/>
          </a:xfrm>
          <a:prstGeom prst="leftBrace">
            <a:avLst>
              <a:gd name="adj1" fmla="val 120312"/>
              <a:gd name="adj2" fmla="val 50000"/>
            </a:avLst>
          </a:prstGeom>
          <a:noFill/>
          <a:ln w="38100">
            <a:solidFill>
              <a:srgbClr val="9900CC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sp>
        <p:nvSpPr>
          <p:cNvPr id="6172" name="Text Box 29" title=""/>
          <p:cNvSpPr txBox="1"/>
          <p:nvPr/>
        </p:nvSpPr>
        <p:spPr>
          <a:xfrm>
            <a:off x="3119438" y="1798638"/>
            <a:ext cx="28797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</a:rPr>
              <a:t>平面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sp>
        <p:nvSpPr>
          <p:cNvPr id="6173" name="Text Box 30" title=""/>
          <p:cNvSpPr txBox="1"/>
          <p:nvPr/>
        </p:nvSpPr>
        <p:spPr>
          <a:xfrm>
            <a:off x="3119438" y="3598863"/>
            <a:ext cx="28797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</a:rPr>
              <a:t>曲面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cxnSp>
        <p:nvCxnSpPr>
          <p:cNvPr id="6174" name="Line 31" title=""/>
          <p:cNvCxnSpPr/>
          <p:nvPr/>
        </p:nvCxnSpPr>
        <p:spPr>
          <a:xfrm flipH="1">
            <a:off x="1103313" y="2949575"/>
            <a:ext cx="1008062" cy="0"/>
          </a:xfrm>
          <a:prstGeom prst="line">
            <a:avLst/>
          </a:prstGeom>
          <a:noFill/>
          <a:ln w="38100">
            <a:solidFill>
              <a:srgbClr val="9900CC"/>
            </a:solidFill>
            <a:round/>
            <a:tailEnd type="triangle"/>
          </a:ln>
        </p:spPr>
      </p:cxnSp>
      <p:sp>
        <p:nvSpPr>
          <p:cNvPr id="6175" name="Text Box 32" title=""/>
          <p:cNvSpPr txBox="1"/>
          <p:nvPr/>
        </p:nvSpPr>
        <p:spPr>
          <a:xfrm>
            <a:off x="1319213" y="2373313"/>
            <a:ext cx="11525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ea typeface="黑体" pitchFamily="49" charset="-122"/>
              </a:rPr>
              <a:t>包围</a:t>
            </a:r>
            <a:endParaRPr lang="zh-CN" altLang="en-US" sz="2400" b="1">
              <a:solidFill>
                <a:srgbClr val="0000FF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902"/>
                            </p:stCondLst>
                            <p:childTnLst>
                              <p:par>
                                <p:cTn id="11" presetID="1" presetClass="entr" presetSubtype="0" dur="1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803"/>
                            </p:stCondLst>
                            <p:childTnLst>
                              <p:par>
                                <p:cTn id="14" presetID="1" presetClass="entr" presetSubtype="0" dur="1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704"/>
                            </p:stCondLst>
                            <p:childTnLst>
                              <p:par>
                                <p:cTn id="17" presetID="1" presetClass="entr" presetSubtype="0" dur="1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605"/>
                            </p:stCondLst>
                            <p:childTnLst>
                              <p:par>
                                <p:cTn id="20" presetID="1" presetClass="entr" presetSubtype="0" dur="1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6"/>
                            </p:stCondLst>
                            <p:childTnLst>
                              <p:par>
                                <p:cTn id="23" presetID="1" presetClass="entr" presetSubtype="0" dur="1" fill="hold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6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06 3.7037E-07 L -0.87013 -0.00324" ptsTypes="">
                                      <p:cBhvr>
                                        <p:cTn id="68" dur="1000" fill="hold"/>
                                        <p:tgtEl>
                                          <p:spTgt spid="616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6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6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2000"/>
                                        <p:tgtEl>
                                          <p:spTgt spid="6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2000"/>
                                        <p:tgtEl>
                                          <p:spTgt spid="6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2000"/>
                                        <p:tgtEl>
                                          <p:spTgt spid="6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4" presetClass="emph" presetSubtype="0" dur="5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0 L 0 -0.07213" ptsTypes="">
                                      <p:cBhvr>
                                        <p:cTn id="1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  <p:animRot by="1500000" from="0" to="0">
                                      <p:cBhvr>
                                        <p:cTn id="1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 from="0" to="0">
                                      <p:cBhvr>
                                        <p:cTn id="1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 from="0" to="0">
                                      <p:cBhvr>
                                        <p:cTn id="1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 from="0" to="0">
                                      <p:cBhvr>
                                        <p:cTn id="1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8" grpId="0"/>
      <p:bldP spid="6168" grpId="1"/>
      <p:bldP spid="6169" grpId="0"/>
      <p:bldP spid="6169" grpId="1"/>
      <p:bldP spid="6170" grpId="0"/>
      <p:bldP spid="6170" grpId="1"/>
      <p:bldP spid="6171" grpId="0"/>
      <p:bldP spid="6171" grpId="1"/>
      <p:bldP spid="6172" grpId="0"/>
      <p:bldP spid="6172" grpId="1"/>
      <p:bldP spid="6173" grpId="0"/>
      <p:bldP spid="6173" grpId="1"/>
      <p:bldP spid="6175" grpId="0"/>
      <p:bldP spid="617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7169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663" y="836613"/>
            <a:ext cx="4859337" cy="51133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0" name="Picture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836613"/>
            <a:ext cx="3960813" cy="51133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1" name="Text Box 4" title=""/>
          <p:cNvSpPr txBox="1"/>
          <p:nvPr/>
        </p:nvSpPr>
        <p:spPr>
          <a:xfrm>
            <a:off x="7543800" y="2286000"/>
            <a:ext cx="1295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endParaRPr lang="zh-CN" altLang="zh-CN" sz="2400">
              <a:latin typeface="Times New Roman" pitchFamily="18" charset="0"/>
            </a:endParaRPr>
          </a:p>
        </p:txBody>
      </p:sp>
      <p:sp>
        <p:nvSpPr>
          <p:cNvPr id="7172" name="Text Box 5" title=""/>
          <p:cNvSpPr txBox="1"/>
          <p:nvPr/>
        </p:nvSpPr>
        <p:spPr>
          <a:xfrm>
            <a:off x="3563938" y="0"/>
            <a:ext cx="1066800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8000">
                <a:solidFill>
                  <a:srgbClr val="FF3300"/>
                </a:solidFill>
                <a:latin typeface="Times New Roman" pitchFamily="18" charset="0"/>
                <a:ea typeface="华文行楷" pitchFamily="2" charset="-122"/>
              </a:rPr>
              <a:t>面</a:t>
            </a:r>
            <a:endParaRPr lang="zh-CN" altLang="en-US" sz="8000">
              <a:solidFill>
                <a:srgbClr val="FF3300"/>
              </a:solidFill>
              <a:latin typeface="Times New Roman" pitchFamily="18" charset="0"/>
              <a:ea typeface="华文行楷" pitchFamily="2" charset="-122"/>
            </a:endParaRPr>
          </a:p>
        </p:txBody>
      </p:sp>
      <p:cxnSp>
        <p:nvCxnSpPr>
          <p:cNvPr id="7173" name="Line 6" title=""/>
          <p:cNvCxnSpPr/>
          <p:nvPr/>
        </p:nvCxnSpPr>
        <p:spPr>
          <a:xfrm>
            <a:off x="4572000" y="1268413"/>
            <a:ext cx="1728788" cy="1439862"/>
          </a:xfrm>
          <a:prstGeom prst="line">
            <a:avLst/>
          </a:prstGeom>
          <a:noFill/>
          <a:ln w="38100">
            <a:solidFill>
              <a:srgbClr val="0000FF"/>
            </a:solidFill>
            <a:prstDash val="sysDot"/>
            <a:round/>
            <a:tailEnd type="triangle"/>
          </a:ln>
        </p:spPr>
      </p:cxnSp>
      <p:cxnSp>
        <p:nvCxnSpPr>
          <p:cNvPr id="7174" name="Line 7" title=""/>
          <p:cNvCxnSpPr/>
          <p:nvPr/>
        </p:nvCxnSpPr>
        <p:spPr>
          <a:xfrm flipH="1">
            <a:off x="2771775" y="1268413"/>
            <a:ext cx="1152525" cy="2592387"/>
          </a:xfrm>
          <a:prstGeom prst="line">
            <a:avLst/>
          </a:prstGeom>
          <a:noFill/>
          <a:ln w="38100">
            <a:solidFill>
              <a:srgbClr val="0000FF"/>
            </a:solidFill>
            <a:prstDash val="sysDot"/>
            <a:round/>
            <a:tailEnd type="triangle"/>
          </a:ln>
        </p:spPr>
      </p:cxnSp>
      <p:sp>
        <p:nvSpPr>
          <p:cNvPr id="7175" name="Text Box 8" title=""/>
          <p:cNvSpPr txBox="1"/>
          <p:nvPr/>
        </p:nvSpPr>
        <p:spPr>
          <a:xfrm>
            <a:off x="2339975" y="3644900"/>
            <a:ext cx="1930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4000" b="1">
                <a:solidFill>
                  <a:srgbClr val="FF3300"/>
                </a:solidFill>
                <a:latin typeface="Times New Roman" pitchFamily="18" charset="0"/>
              </a:rPr>
              <a:t>平面</a:t>
            </a:r>
            <a:endParaRPr lang="zh-CN" altLang="en-US" sz="4000" b="1">
              <a:solidFill>
                <a:srgbClr val="FF3300"/>
              </a:solidFill>
              <a:latin typeface="Times New Roman" pitchFamily="18" charset="0"/>
            </a:endParaRPr>
          </a:p>
        </p:txBody>
      </p:sp>
      <p:sp>
        <p:nvSpPr>
          <p:cNvPr id="7176" name="Text Box 9" title=""/>
          <p:cNvSpPr txBox="1"/>
          <p:nvPr/>
        </p:nvSpPr>
        <p:spPr>
          <a:xfrm>
            <a:off x="5435600" y="1484313"/>
            <a:ext cx="15240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4400" b="1">
                <a:solidFill>
                  <a:srgbClr val="FF3300"/>
                </a:solidFill>
                <a:latin typeface="Times New Roman" pitchFamily="18" charset="0"/>
              </a:rPr>
              <a:t>曲面</a:t>
            </a:r>
            <a:endParaRPr lang="zh-CN" altLang="en-US" sz="4400" b="1">
              <a:solidFill>
                <a:srgbClr val="FF3300"/>
              </a:solidFill>
              <a:latin typeface="Times New Roman" pitchFamily="18" charset="0"/>
            </a:endParaRPr>
          </a:p>
        </p:txBody>
      </p:sp>
      <p:sp>
        <p:nvSpPr>
          <p:cNvPr id="7177" name="文本框 1" title=""/>
          <p:cNvSpPr txBox="1"/>
          <p:nvPr/>
        </p:nvSpPr>
        <p:spPr>
          <a:xfrm>
            <a:off x="323850" y="247650"/>
            <a:ext cx="338613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68580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ea typeface="华文行楷" pitchFamily="2" charset="-122"/>
              </a:rPr>
              <a:t>数学中的平面是无厚薄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5" grpId="0"/>
      <p:bldP spid="7176" grpId="0"/>
      <p:bldP spid="71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 title=""/>
          <p:cNvSpPr/>
          <p:nvPr/>
        </p:nvSpPr>
        <p:spPr>
          <a:xfrm>
            <a:off x="395288" y="476250"/>
            <a:ext cx="8424862" cy="60483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sp>
        <p:nvSpPr>
          <p:cNvPr id="8194" name="Text Box 3" title=""/>
          <p:cNvSpPr txBox="1"/>
          <p:nvPr/>
        </p:nvSpPr>
        <p:spPr>
          <a:xfrm>
            <a:off x="609600" y="533400"/>
            <a:ext cx="8153400" cy="1920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1">
                <a:solidFill>
                  <a:srgbClr val="FF00FF"/>
                </a:solidFill>
                <a:latin typeface="Tahoma" pitchFamily="34" charset="0"/>
              </a:rPr>
              <a:t>练习：</a:t>
            </a:r>
            <a:r>
              <a:rPr lang="zh-CN" altLang="en-US" sz="4000" b="1">
                <a:latin typeface="Tahoma" pitchFamily="34" charset="0"/>
              </a:rPr>
              <a:t>围成下面这些立体图形的各个面中，哪些面是平的？哪些面是曲的？</a:t>
            </a:r>
            <a:endParaRPr lang="zh-CN" altLang="en-US" sz="4000" b="1">
              <a:latin typeface="Tahoma" pitchFamily="34" charset="0"/>
            </a:endParaRPr>
          </a:p>
        </p:txBody>
      </p:sp>
      <p:pic>
        <p:nvPicPr>
          <p:cNvPr id="8195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450" y="3786188"/>
            <a:ext cx="1524000" cy="13414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6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450" y="3786188"/>
            <a:ext cx="1447800" cy="13160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7" name="Picture 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9550" y="3786188"/>
            <a:ext cx="1371600" cy="1341437"/>
          </a:xfrm>
          <a:prstGeom prst="rect">
            <a:avLst/>
          </a:prstGeom>
          <a:noFill/>
          <a:ln>
            <a:noFill/>
            <a:miter lim="800000"/>
          </a:ln>
        </p:spPr>
      </p:pic>
      <p:graphicFrame>
        <p:nvGraphicFramePr>
          <p:cNvPr id="8198" name="Object 7" title=""/>
          <p:cNvGraphicFramePr>
            <a:graphicFrameLocks noChangeAspect="1"/>
          </p:cNvGraphicFramePr>
          <p:nvPr/>
        </p:nvGraphicFramePr>
        <p:xfrm>
          <a:off x="684213" y="3757613"/>
          <a:ext cx="1524000" cy="13636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5" imgW="1524000" imgH="1363662" progId="Paint.Picture">
                  <p:embed/>
                </p:oleObj>
              </mc:Choice>
              <mc:Fallback>
                <p:oleObj r:id="rId5" imgW="1524000" imgH="136366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rcRect b="5991"/>
                      <a:stretch>
                        <a:fillRect/>
                      </a:stretch>
                    </p:blipFill>
                    <p:spPr>
                      <a:xfrm>
                        <a:off x="684213" y="3757613"/>
                        <a:ext cx="1524000" cy="136366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199" name="Group 8" title=""/>
          <p:cNvGrpSpPr/>
          <p:nvPr/>
        </p:nvGrpSpPr>
        <p:grpSpPr>
          <a:xfrm>
            <a:off x="6918325" y="3786188"/>
            <a:ext cx="1038225" cy="1371600"/>
            <a:chOff x="2400" y="3216"/>
            <a:chExt cx="578" cy="924"/>
          </a:xfrm>
        </p:grpSpPr>
        <p:pic>
          <p:nvPicPr>
            <p:cNvPr id="8200" name="Picture 9" descr="g2c" title="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400" y="3389"/>
              <a:ext cx="578" cy="751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8201" name="Picture 10" descr="g2d" title=""/>
            <p:cNvPicPr>
              <a:picLocks noChangeAspect="1"/>
            </p:cNvPicPr>
            <p:nvPr/>
          </p:nvPicPr>
          <p:blipFill>
            <a:blip r:embed="rId8"/>
            <a:srcRect b="48876"/>
            <a:stretch>
              <a:fillRect/>
            </a:stretch>
          </p:blipFill>
          <p:spPr>
            <a:xfrm>
              <a:off x="2400" y="3216"/>
              <a:ext cx="576" cy="288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8202" name="Freeform 11" title=""/>
            <p:cNvSpPr/>
            <p:nvPr/>
          </p:nvSpPr>
          <p:spPr>
            <a:xfrm>
              <a:off x="2504" y="3474"/>
              <a:ext cx="32" cy="92"/>
            </a:xfrm>
            <a:custGeom>
              <a:cxnLst>
                <a:cxn ang="0">
                  <a:pos x="19" y="0"/>
                </a:cxn>
                <a:cxn ang="0">
                  <a:pos x="29" y="83"/>
                </a:cxn>
                <a:cxn ang="0">
                  <a:pos x="19" y="55"/>
                </a:cxn>
                <a:cxn ang="0">
                  <a:pos x="19" y="83"/>
                </a:cxn>
              </a:cxnLst>
              <a:rect l="l" t="t" r="r" b="b"/>
              <a:pathLst>
                <a:path w="32" h="92">
                  <a:moveTo>
                    <a:pt x="19" y="0"/>
                  </a:moveTo>
                  <a:cubicBezTo>
                    <a:pt x="4" y="47"/>
                    <a:pt x="7" y="18"/>
                    <a:pt x="29" y="83"/>
                  </a:cubicBezTo>
                  <a:cubicBezTo>
                    <a:pt x="32" y="92"/>
                    <a:pt x="19" y="55"/>
                    <a:pt x="19" y="55"/>
                  </a:cubicBezTo>
                  <a:cubicBezTo>
                    <a:pt x="9" y="86"/>
                    <a:pt x="0" y="83"/>
                    <a:pt x="19" y="83"/>
                  </a:cubicBezTo>
                </a:path>
              </a:pathLst>
            </a:custGeom>
            <a:noFill/>
            <a:ln>
              <a:solidFill>
                <a:schemeClr val="tx1"/>
              </a:solidFill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/>
            </a:p>
          </p:txBody>
        </p:sp>
      </p:grpSp>
      <p:sp>
        <p:nvSpPr>
          <p:cNvPr id="8203" name="Text Box 12" title=""/>
          <p:cNvSpPr txBox="1"/>
          <p:nvPr/>
        </p:nvSpPr>
        <p:spPr>
          <a:xfrm>
            <a:off x="2987675" y="2276475"/>
            <a:ext cx="1930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4000" b="1">
                <a:solidFill>
                  <a:srgbClr val="FF3300"/>
                </a:solidFill>
                <a:latin typeface="Times New Roman" pitchFamily="18" charset="0"/>
              </a:rPr>
              <a:t>平面</a:t>
            </a:r>
            <a:endParaRPr lang="zh-CN" altLang="en-US" sz="4000" b="1">
              <a:solidFill>
                <a:srgbClr val="FF3300"/>
              </a:solidFill>
              <a:latin typeface="Times New Roman" pitchFamily="18" charset="0"/>
            </a:endParaRPr>
          </a:p>
        </p:txBody>
      </p:sp>
      <p:sp>
        <p:nvSpPr>
          <p:cNvPr id="8204" name="Text Box 13" title=""/>
          <p:cNvSpPr txBox="1"/>
          <p:nvPr/>
        </p:nvSpPr>
        <p:spPr>
          <a:xfrm>
            <a:off x="3335338" y="5589588"/>
            <a:ext cx="15240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4400" b="1">
                <a:solidFill>
                  <a:srgbClr val="000099"/>
                </a:solidFill>
                <a:latin typeface="Times New Roman" pitchFamily="18" charset="0"/>
              </a:rPr>
              <a:t>曲面</a:t>
            </a:r>
            <a:endParaRPr lang="zh-CN" altLang="en-US" sz="4400" b="1">
              <a:solidFill>
                <a:srgbClr val="000099"/>
              </a:solidFill>
              <a:latin typeface="Times New Roman" pitchFamily="18" charset="0"/>
            </a:endParaRPr>
          </a:p>
        </p:txBody>
      </p:sp>
      <p:grpSp>
        <p:nvGrpSpPr>
          <p:cNvPr id="8205" name="Group 14" title=""/>
          <p:cNvGrpSpPr/>
          <p:nvPr/>
        </p:nvGrpSpPr>
        <p:grpSpPr>
          <a:xfrm>
            <a:off x="1619250" y="2636838"/>
            <a:ext cx="1944688" cy="1079500"/>
            <a:chOff x="1020" y="1661"/>
            <a:chExt cx="1225" cy="680"/>
          </a:xfrm>
        </p:grpSpPr>
        <p:cxnSp>
          <p:nvCxnSpPr>
            <p:cNvPr id="8206" name="Line 15" title=""/>
            <p:cNvCxnSpPr/>
            <p:nvPr/>
          </p:nvCxnSpPr>
          <p:spPr>
            <a:xfrm flipH="1">
              <a:off x="1020" y="1661"/>
              <a:ext cx="1225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sysDot"/>
              <a:round/>
            </a:ln>
          </p:spPr>
        </p:cxnSp>
        <p:cxnSp>
          <p:nvCxnSpPr>
            <p:cNvPr id="8207" name="Line 16" title=""/>
            <p:cNvCxnSpPr/>
            <p:nvPr/>
          </p:nvCxnSpPr>
          <p:spPr>
            <a:xfrm flipH="1">
              <a:off x="1020" y="1661"/>
              <a:ext cx="0" cy="68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sysDot"/>
              <a:round/>
              <a:tailEnd type="triangle"/>
            </a:ln>
          </p:spPr>
        </p:cxnSp>
        <p:cxnSp>
          <p:nvCxnSpPr>
            <p:cNvPr id="8208" name="Line 17" title=""/>
            <p:cNvCxnSpPr/>
            <p:nvPr/>
          </p:nvCxnSpPr>
          <p:spPr>
            <a:xfrm flipH="1">
              <a:off x="1746" y="1661"/>
              <a:ext cx="0" cy="68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sysDot"/>
              <a:round/>
              <a:tailEnd type="triangle"/>
            </a:ln>
          </p:spPr>
        </p:cxnSp>
      </p:grpSp>
      <p:sp>
        <p:nvSpPr>
          <p:cNvPr id="8209" name="Text Box 18" title=""/>
          <p:cNvSpPr txBox="1"/>
          <p:nvPr/>
        </p:nvSpPr>
        <p:spPr>
          <a:xfrm>
            <a:off x="3779838" y="2276475"/>
            <a:ext cx="1930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4000" b="1">
                <a:solidFill>
                  <a:srgbClr val="FF3300"/>
                </a:solidFill>
                <a:latin typeface="Times New Roman" pitchFamily="18" charset="0"/>
              </a:rPr>
              <a:t>?</a:t>
            </a:r>
            <a:endParaRPr lang="en-US" altLang="zh-CN" sz="4000" b="1">
              <a:solidFill>
                <a:srgbClr val="FF3300"/>
              </a:solidFill>
              <a:latin typeface="Times New Roman" pitchFamily="18" charset="0"/>
            </a:endParaRPr>
          </a:p>
        </p:txBody>
      </p:sp>
      <p:sp>
        <p:nvSpPr>
          <p:cNvPr id="8210" name="Text Box 19" title=""/>
          <p:cNvSpPr txBox="1"/>
          <p:nvPr/>
        </p:nvSpPr>
        <p:spPr>
          <a:xfrm>
            <a:off x="4067175" y="5661025"/>
            <a:ext cx="1930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4000" b="1">
                <a:solidFill>
                  <a:srgbClr val="000099"/>
                </a:solidFill>
                <a:latin typeface="Times New Roman" pitchFamily="18" charset="0"/>
              </a:rPr>
              <a:t>?</a:t>
            </a:r>
            <a:endParaRPr lang="en-US" altLang="zh-CN" sz="4000" b="1">
              <a:solidFill>
                <a:srgbClr val="000099"/>
              </a:solidFill>
              <a:latin typeface="Times New Roman" pitchFamily="18" charset="0"/>
            </a:endParaRPr>
          </a:p>
        </p:txBody>
      </p:sp>
      <p:grpSp>
        <p:nvGrpSpPr>
          <p:cNvPr id="8211" name="Group 20" title=""/>
          <p:cNvGrpSpPr/>
          <p:nvPr/>
        </p:nvGrpSpPr>
        <p:grpSpPr>
          <a:xfrm>
            <a:off x="4716463" y="3933825"/>
            <a:ext cx="3887787" cy="2087563"/>
            <a:chOff x="2971" y="2478"/>
            <a:chExt cx="2449" cy="1315"/>
          </a:xfrm>
        </p:grpSpPr>
        <p:cxnSp>
          <p:nvCxnSpPr>
            <p:cNvPr id="8212" name="Line 21" title=""/>
            <p:cNvCxnSpPr/>
            <p:nvPr/>
          </p:nvCxnSpPr>
          <p:spPr>
            <a:xfrm flipH="1" flipV="1">
              <a:off x="3742" y="3203"/>
              <a:ext cx="0" cy="590"/>
            </a:xfrm>
            <a:prstGeom prst="line">
              <a:avLst/>
            </a:prstGeom>
            <a:noFill/>
            <a:ln w="38100">
              <a:solidFill>
                <a:srgbClr val="660066"/>
              </a:solidFill>
              <a:prstDash val="sysDot"/>
              <a:round/>
              <a:tailEnd type="triangle"/>
            </a:ln>
          </p:spPr>
        </p:cxnSp>
        <p:cxnSp>
          <p:nvCxnSpPr>
            <p:cNvPr id="8213" name="Line 22" title=""/>
            <p:cNvCxnSpPr/>
            <p:nvPr/>
          </p:nvCxnSpPr>
          <p:spPr>
            <a:xfrm>
              <a:off x="2971" y="3793"/>
              <a:ext cx="2449" cy="0"/>
            </a:xfrm>
            <a:prstGeom prst="line">
              <a:avLst/>
            </a:prstGeom>
            <a:noFill/>
            <a:ln w="38100">
              <a:solidFill>
                <a:srgbClr val="660066"/>
              </a:solidFill>
              <a:prstDash val="sysDot"/>
              <a:round/>
            </a:ln>
          </p:spPr>
        </p:cxnSp>
        <p:cxnSp>
          <p:nvCxnSpPr>
            <p:cNvPr id="8214" name="Line 23" title=""/>
            <p:cNvCxnSpPr/>
            <p:nvPr/>
          </p:nvCxnSpPr>
          <p:spPr>
            <a:xfrm flipH="1" flipV="1">
              <a:off x="4876" y="2478"/>
              <a:ext cx="544" cy="0"/>
            </a:xfrm>
            <a:prstGeom prst="line">
              <a:avLst/>
            </a:prstGeom>
            <a:noFill/>
            <a:ln w="38100">
              <a:solidFill>
                <a:srgbClr val="660066"/>
              </a:solidFill>
              <a:prstDash val="sysDot"/>
              <a:round/>
              <a:tailEnd type="triangle"/>
            </a:ln>
          </p:spPr>
        </p:cxnSp>
        <p:cxnSp>
          <p:nvCxnSpPr>
            <p:cNvPr id="8215" name="Line 24" title=""/>
            <p:cNvCxnSpPr/>
            <p:nvPr/>
          </p:nvCxnSpPr>
          <p:spPr>
            <a:xfrm flipH="1">
              <a:off x="5420" y="2478"/>
              <a:ext cx="0" cy="1315"/>
            </a:xfrm>
            <a:prstGeom prst="line">
              <a:avLst/>
            </a:prstGeom>
            <a:noFill/>
            <a:ln w="38100">
              <a:solidFill>
                <a:srgbClr val="660066"/>
              </a:solidFill>
              <a:prstDash val="sysDot"/>
              <a:round/>
            </a:ln>
          </p:spPr>
        </p:cxnSp>
      </p:grpSp>
      <p:cxnSp>
        <p:nvCxnSpPr>
          <p:cNvPr id="8216" name="Line 25" title=""/>
          <p:cNvCxnSpPr/>
          <p:nvPr/>
        </p:nvCxnSpPr>
        <p:spPr>
          <a:xfrm flipH="1">
            <a:off x="4500563" y="3284538"/>
            <a:ext cx="0" cy="504825"/>
          </a:xfrm>
          <a:prstGeom prst="line">
            <a:avLst/>
          </a:prstGeom>
          <a:noFill/>
          <a:ln w="38100">
            <a:solidFill>
              <a:srgbClr val="660066"/>
            </a:solidFill>
            <a:prstDash val="sysDot"/>
            <a:round/>
            <a:tailEnd type="triangle"/>
          </a:ln>
        </p:spPr>
      </p:cxnSp>
      <p:cxnSp>
        <p:nvCxnSpPr>
          <p:cNvPr id="8217" name="Line 26" title=""/>
          <p:cNvCxnSpPr/>
          <p:nvPr/>
        </p:nvCxnSpPr>
        <p:spPr>
          <a:xfrm>
            <a:off x="4500563" y="3284538"/>
            <a:ext cx="4103687" cy="0"/>
          </a:xfrm>
          <a:prstGeom prst="line">
            <a:avLst/>
          </a:prstGeom>
          <a:noFill/>
          <a:ln w="38100">
            <a:solidFill>
              <a:srgbClr val="660066"/>
            </a:solidFill>
            <a:prstDash val="sysDot"/>
            <a:round/>
          </a:ln>
        </p:spPr>
      </p:cxnSp>
      <p:cxnSp>
        <p:nvCxnSpPr>
          <p:cNvPr id="8218" name="Line 27" title=""/>
          <p:cNvCxnSpPr/>
          <p:nvPr/>
        </p:nvCxnSpPr>
        <p:spPr>
          <a:xfrm flipH="1">
            <a:off x="8604250" y="3284538"/>
            <a:ext cx="0" cy="649287"/>
          </a:xfrm>
          <a:prstGeom prst="line">
            <a:avLst/>
          </a:prstGeom>
          <a:noFill/>
          <a:ln w="38100">
            <a:solidFill>
              <a:srgbClr val="660066"/>
            </a:solidFill>
            <a:prstDash val="sysDot"/>
            <a:round/>
          </a:ln>
        </p:spPr>
      </p:cxnSp>
      <p:grpSp>
        <p:nvGrpSpPr>
          <p:cNvPr id="8219" name="Group 28" title=""/>
          <p:cNvGrpSpPr/>
          <p:nvPr/>
        </p:nvGrpSpPr>
        <p:grpSpPr>
          <a:xfrm>
            <a:off x="3779838" y="2924175"/>
            <a:ext cx="3671887" cy="2449513"/>
            <a:chOff x="2381" y="1842"/>
            <a:chExt cx="2313" cy="1543"/>
          </a:xfrm>
        </p:grpSpPr>
        <p:cxnSp>
          <p:nvCxnSpPr>
            <p:cNvPr id="8220" name="Line 29" title=""/>
            <p:cNvCxnSpPr/>
            <p:nvPr/>
          </p:nvCxnSpPr>
          <p:spPr>
            <a:xfrm flipH="1" flipV="1">
              <a:off x="2835" y="3113"/>
              <a:ext cx="0" cy="27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  <a:tailEnd type="triangle"/>
            </a:ln>
          </p:spPr>
        </p:cxnSp>
        <p:cxnSp>
          <p:nvCxnSpPr>
            <p:cNvPr id="8221" name="Line 30" title=""/>
            <p:cNvCxnSpPr/>
            <p:nvPr/>
          </p:nvCxnSpPr>
          <p:spPr>
            <a:xfrm flipH="1" flipV="1">
              <a:off x="4694" y="3249"/>
              <a:ext cx="0" cy="13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  <a:tailEnd type="triangle"/>
            </a:ln>
          </p:spPr>
        </p:cxnSp>
        <p:cxnSp>
          <p:nvCxnSpPr>
            <p:cNvPr id="8222" name="Line 31" title=""/>
            <p:cNvCxnSpPr/>
            <p:nvPr/>
          </p:nvCxnSpPr>
          <p:spPr>
            <a:xfrm flipH="1">
              <a:off x="2381" y="1842"/>
              <a:ext cx="0" cy="154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</a:ln>
          </p:spPr>
        </p:cxnSp>
        <p:cxnSp>
          <p:nvCxnSpPr>
            <p:cNvPr id="8223" name="Line 32" title=""/>
            <p:cNvCxnSpPr/>
            <p:nvPr/>
          </p:nvCxnSpPr>
          <p:spPr>
            <a:xfrm>
              <a:off x="2381" y="3385"/>
              <a:ext cx="2313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</a:ln>
          </p:spPr>
        </p:cxnSp>
      </p:grpSp>
      <p:cxnSp>
        <p:nvCxnSpPr>
          <p:cNvPr id="8224" name="Line 33" title=""/>
          <p:cNvCxnSpPr/>
          <p:nvPr/>
        </p:nvCxnSpPr>
        <p:spPr>
          <a:xfrm flipH="1">
            <a:off x="7812088" y="4652963"/>
            <a:ext cx="792162" cy="0"/>
          </a:xfrm>
          <a:prstGeom prst="line">
            <a:avLst/>
          </a:prstGeom>
          <a:noFill/>
          <a:ln w="28575">
            <a:solidFill>
              <a:srgbClr val="9900CC"/>
            </a:solidFill>
            <a:prstDash val="sysDot"/>
            <a:round/>
            <a:tailEnd type="triangle"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8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1000"/>
                                        <p:tgtEl>
                                          <p:spTgt spid="8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1000"/>
                                        <p:tgtEl>
                                          <p:spTgt spid="8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1000"/>
                                        <p:tgtEl>
                                          <p:spTgt spid="8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8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/>
      <p:bldP spid="8204" grpId="0"/>
      <p:bldP spid="8209" grpId="0"/>
      <p:bldP spid="8209" grpId="1"/>
      <p:bldP spid="8210" grpId="0"/>
      <p:bldP spid="821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9217" name="Group 37" title=""/>
          <p:cNvGrpSpPr/>
          <p:nvPr/>
        </p:nvGrpSpPr>
        <p:grpSpPr>
          <a:xfrm>
            <a:off x="684213" y="3321050"/>
            <a:ext cx="3043237" cy="2052638"/>
            <a:chOff x="431" y="2092"/>
            <a:chExt cx="1917" cy="1293"/>
          </a:xfrm>
        </p:grpSpPr>
        <p:pic>
          <p:nvPicPr>
            <p:cNvPr id="9218" name="Picture 4" descr="g2a" title="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88" y="2385"/>
              <a:ext cx="960" cy="84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aphicFrame>
          <p:nvGraphicFramePr>
            <p:cNvPr id="9219" name="Object 7" title=""/>
            <p:cNvGraphicFramePr>
              <a:graphicFrameLocks noChangeAspect="1"/>
            </p:cNvGraphicFramePr>
            <p:nvPr/>
          </p:nvGraphicFramePr>
          <p:xfrm>
            <a:off x="431" y="2092"/>
            <a:ext cx="960" cy="129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3" imgW="1524000" imgH="2052638" progId="Paint.Picture">
                    <p:embed/>
                  </p:oleObj>
                </mc:Choice>
                <mc:Fallback>
                  <p:oleObj r:id="rId3" imgW="1524000" imgH="2052638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rcRect b="5991"/>
                        <a:stretch>
                          <a:fillRect/>
                        </a:stretch>
                      </p:blipFill>
                      <p:spPr>
                        <a:xfrm>
                          <a:off x="431" y="2092"/>
                          <a:ext cx="960" cy="1293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9220" name="Group 35" title=""/>
          <p:cNvGrpSpPr/>
          <p:nvPr/>
        </p:nvGrpSpPr>
        <p:grpSpPr>
          <a:xfrm>
            <a:off x="3727450" y="3644900"/>
            <a:ext cx="4403725" cy="1482725"/>
            <a:chOff x="2348" y="2296"/>
            <a:chExt cx="2774" cy="934"/>
          </a:xfrm>
        </p:grpSpPr>
        <p:pic>
          <p:nvPicPr>
            <p:cNvPr id="9221" name="Picture 5" descr="g19" title="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348" y="2385"/>
              <a:ext cx="912" cy="829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9222" name="Picture 6" descr="g2d" title="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332" y="2385"/>
              <a:ext cx="864" cy="84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9223" name="Picture 9" descr="g2c" title="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468" y="2296"/>
              <a:ext cx="654" cy="908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9224" name="Text Box 34" title=""/>
          <p:cNvSpPr txBox="1"/>
          <p:nvPr/>
        </p:nvSpPr>
        <p:spPr>
          <a:xfrm>
            <a:off x="684213" y="0"/>
            <a:ext cx="8153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Tahoma" pitchFamily="34" charset="0"/>
              </a:rPr>
              <a:t>你会对下面的几何体如何分类？</a:t>
            </a:r>
            <a:endParaRPr lang="zh-CN" altLang="en-US" sz="4000" b="1">
              <a:solidFill>
                <a:srgbClr val="FF0000"/>
              </a:solidFill>
              <a:latin typeface="Tahoma" pitchFamily="34" charset="0"/>
            </a:endParaRPr>
          </a:p>
        </p:txBody>
      </p:sp>
      <p:sp>
        <p:nvSpPr>
          <p:cNvPr id="9225" name="Rectangle 38" title=""/>
          <p:cNvSpPr/>
          <p:nvPr/>
        </p:nvSpPr>
        <p:spPr>
          <a:xfrm>
            <a:off x="179388" y="3011488"/>
            <a:ext cx="3514725" cy="2838450"/>
          </a:xfrm>
          <a:prstGeom prst="rect">
            <a:avLst/>
          </a:prstGeom>
          <a:solidFill>
            <a:srgbClr val="99CC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</a:rPr>
              <a:t>长方体、四面体等，围成它们的面都是平面的一部分，这样的几何体都是</a:t>
            </a:r>
            <a:r>
              <a:rPr lang="zh-CN" altLang="en-US" sz="3600" b="1">
                <a:solidFill>
                  <a:srgbClr val="FF0000"/>
                </a:solidFill>
              </a:rPr>
              <a:t>多面体</a:t>
            </a:r>
            <a:r>
              <a:rPr lang="en-US" altLang="zh-CN" sz="3600" b="1">
                <a:solidFill>
                  <a:schemeClr val="accent2"/>
                </a:solidFill>
              </a:rPr>
              <a:t>.</a:t>
            </a:r>
            <a:endParaRPr lang="en-US" altLang="zh-CN" sz="3600" b="1">
              <a:solidFill>
                <a:schemeClr val="accent2"/>
              </a:solidFill>
            </a:endParaRPr>
          </a:p>
        </p:txBody>
      </p:sp>
      <p:sp>
        <p:nvSpPr>
          <p:cNvPr id="9226" name="Rectangle 39" title=""/>
          <p:cNvSpPr/>
          <p:nvPr/>
        </p:nvSpPr>
        <p:spPr>
          <a:xfrm>
            <a:off x="3563938" y="5373688"/>
            <a:ext cx="5834062" cy="641350"/>
          </a:xfrm>
          <a:prstGeom prst="rect">
            <a:avLst/>
          </a:prstGeom>
          <a:solidFill>
            <a:srgbClr val="00FF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chemeClr val="accent2"/>
                </a:solidFill>
              </a:rPr>
              <a:t>圆柱、圆锥、球都是</a:t>
            </a:r>
            <a:r>
              <a:rPr lang="zh-CN" altLang="en-US" sz="3600" b="1">
                <a:solidFill>
                  <a:srgbClr val="FF0000"/>
                </a:solidFill>
              </a:rPr>
              <a:t>旋转体</a:t>
            </a:r>
            <a:r>
              <a:rPr lang="en-US" altLang="zh-CN" sz="3600" b="1">
                <a:solidFill>
                  <a:schemeClr val="accent2"/>
                </a:solidFill>
              </a:rPr>
              <a:t>.</a:t>
            </a:r>
            <a:endParaRPr lang="en-US" altLang="zh-CN" sz="3600" b="1">
              <a:solidFill>
                <a:schemeClr val="accent2"/>
              </a:solidFill>
            </a:endParaRPr>
          </a:p>
        </p:txBody>
      </p:sp>
      <p:sp>
        <p:nvSpPr>
          <p:cNvPr id="9227" name="AutoShape 50" title=""/>
          <p:cNvSpPr/>
          <p:nvPr/>
        </p:nvSpPr>
        <p:spPr>
          <a:xfrm>
            <a:off x="8101013" y="6092825"/>
            <a:ext cx="647700" cy="576263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sp>
        <p:nvSpPr>
          <p:cNvPr id="9228" name="AutoShape 51" title="">
            <a:hlinkClick action="ppaction://hlinkshowjump?jump=nextslide"/>
          </p:cNvPr>
          <p:cNvSpPr/>
          <p:nvPr/>
        </p:nvSpPr>
        <p:spPr>
          <a:xfrm>
            <a:off x="8101013" y="188913"/>
            <a:ext cx="647700" cy="503237"/>
          </a:xfrm>
          <a:prstGeom prst="actionButtonForwardNext">
            <a:avLst/>
          </a:prstGeom>
          <a:solidFill>
            <a:schemeClr val="accent1"/>
          </a:solidFill>
          <a:ln w="38100"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06 3.7037E-06 L -0.07969 -0.40672" ptsTypes="">
                                      <p:cBhvr>
                                        <p:cTn id="14" dur="2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35" presetID="35" presetClass="emph" presetSubtype="0" dur="500" repeatCount="3000" fill="hold" grpId="1" nodeType="afterEffect">
                                  <p:stCondLst>
                                    <p:cond delay="1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4" grpId="0"/>
      <p:bldP spid="9225" grpId="0"/>
      <p:bldP spid="9226" grpId="0"/>
      <p:bldP spid="9227" grpId="0"/>
      <p:bldP spid="922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41" name="Object 4" title=""/>
          <p:cNvGraphicFramePr>
            <a:graphicFrameLocks noChangeAspect="1"/>
          </p:cNvGraphicFramePr>
          <p:nvPr/>
        </p:nvGraphicFramePr>
        <p:xfrm>
          <a:off x="684213" y="3321050"/>
          <a:ext cx="1524000" cy="2052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1524000" imgH="2052638" progId="Paint.Picture">
                  <p:embed/>
                </p:oleObj>
              </mc:Choice>
              <mc:Fallback>
                <p:oleObj r:id="rId2" imgW="1524000" imgH="2052638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rcRect b="5991"/>
                      <a:stretch>
                        <a:fillRect/>
                      </a:stretch>
                    </p:blipFill>
                    <p:spPr>
                      <a:xfrm>
                        <a:off x="684213" y="3321050"/>
                        <a:ext cx="1524000" cy="20526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0242" name="Group 13" title=""/>
          <p:cNvGrpSpPr/>
          <p:nvPr/>
        </p:nvGrpSpPr>
        <p:grpSpPr>
          <a:xfrm>
            <a:off x="2203450" y="3786188"/>
            <a:ext cx="2971800" cy="1341437"/>
            <a:chOff x="1388" y="2385"/>
            <a:chExt cx="1872" cy="845"/>
          </a:xfrm>
        </p:grpSpPr>
        <p:pic>
          <p:nvPicPr>
            <p:cNvPr id="10243" name="Picture 3" descr="g2a" title="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88" y="2385"/>
              <a:ext cx="960" cy="84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0244" name="Picture 6" descr="g19" title="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348" y="2385"/>
              <a:ext cx="912" cy="829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pic>
        <p:nvPicPr>
          <p:cNvPr id="10245" name="Picture 7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9550" y="3786188"/>
            <a:ext cx="1371600" cy="13414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6" name="Picture 8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92950" y="3644900"/>
            <a:ext cx="1038225" cy="14414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7" name="Text Box 9" title=""/>
          <p:cNvSpPr txBox="1"/>
          <p:nvPr/>
        </p:nvSpPr>
        <p:spPr>
          <a:xfrm>
            <a:off x="684213" y="0"/>
            <a:ext cx="8153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Tahoma" pitchFamily="34" charset="0"/>
              </a:rPr>
              <a:t>你会对下面的几何体如何分类？</a:t>
            </a:r>
            <a:endParaRPr lang="zh-CN" altLang="en-US" sz="4000" b="1">
              <a:solidFill>
                <a:srgbClr val="FF0000"/>
              </a:solidFill>
              <a:latin typeface="Tahoma" pitchFamily="34" charset="0"/>
            </a:endParaRPr>
          </a:p>
        </p:txBody>
      </p:sp>
      <p:sp>
        <p:nvSpPr>
          <p:cNvPr id="10248" name="Rectangle 14" title=""/>
          <p:cNvSpPr/>
          <p:nvPr/>
        </p:nvSpPr>
        <p:spPr>
          <a:xfrm>
            <a:off x="4500563" y="1412875"/>
            <a:ext cx="1223962" cy="641350"/>
          </a:xfrm>
          <a:prstGeom prst="rect">
            <a:avLst/>
          </a:prstGeom>
          <a:solidFill>
            <a:srgbClr val="00FF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FF0000"/>
                </a:solidFill>
              </a:rPr>
              <a:t>柱体</a:t>
            </a:r>
            <a:endParaRPr lang="zh-CN" altLang="en-US" sz="3600" b="1">
              <a:solidFill>
                <a:schemeClr val="accent2"/>
              </a:solidFill>
            </a:endParaRPr>
          </a:p>
        </p:txBody>
      </p:sp>
      <p:sp>
        <p:nvSpPr>
          <p:cNvPr id="10249" name="Rectangle 15" title=""/>
          <p:cNvSpPr/>
          <p:nvPr/>
        </p:nvSpPr>
        <p:spPr>
          <a:xfrm>
            <a:off x="4500563" y="2997200"/>
            <a:ext cx="1223962" cy="641350"/>
          </a:xfrm>
          <a:prstGeom prst="rect">
            <a:avLst/>
          </a:prstGeom>
          <a:solidFill>
            <a:srgbClr val="00FF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FF0000"/>
                </a:solidFill>
              </a:rPr>
              <a:t>锥体</a:t>
            </a:r>
            <a:endParaRPr lang="zh-CN" altLang="en-US" sz="3600" b="1">
              <a:solidFill>
                <a:schemeClr val="accent2"/>
              </a:solidFill>
            </a:endParaRPr>
          </a:p>
        </p:txBody>
      </p:sp>
      <p:sp>
        <p:nvSpPr>
          <p:cNvPr id="10250" name="Rectangle 16" title=""/>
          <p:cNvSpPr/>
          <p:nvPr/>
        </p:nvSpPr>
        <p:spPr>
          <a:xfrm>
            <a:off x="4572000" y="5157788"/>
            <a:ext cx="649288" cy="641350"/>
          </a:xfrm>
          <a:prstGeom prst="rect">
            <a:avLst/>
          </a:prstGeom>
          <a:solidFill>
            <a:srgbClr val="00FF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FF0000"/>
                </a:solidFill>
              </a:rPr>
              <a:t>球</a:t>
            </a:r>
            <a:endParaRPr lang="zh-CN" altLang="en-US" sz="3600" b="1">
              <a:solidFill>
                <a:schemeClr val="accent2"/>
              </a:solidFill>
            </a:endParaRPr>
          </a:p>
        </p:txBody>
      </p:sp>
      <p:sp>
        <p:nvSpPr>
          <p:cNvPr id="10251" name="AutoShape 17" title="">
            <a:hlinkClick action="ppaction://hlinkshowjump?jump=previousslide"/>
          </p:cNvPr>
          <p:cNvSpPr/>
          <p:nvPr/>
        </p:nvSpPr>
        <p:spPr>
          <a:xfrm>
            <a:off x="8316913" y="260350"/>
            <a:ext cx="647700" cy="504825"/>
          </a:xfrm>
          <a:prstGeom prst="actionButtonBackPrevious">
            <a:avLst/>
          </a:prstGeom>
          <a:solidFill>
            <a:schemeClr val="accent1"/>
          </a:solidFill>
          <a:ln w="38100"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07 3.7037E-06 L -0.00469 -0.4382" ptsTypes="">
                                      <p:cBhvr>
                                        <p:cTn id="6" dur="2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06 -4.07407E-06 L -0.52153 -0.42013" ptsTypes="">
                                      <p:cBhvr>
                                        <p:cTn id="8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06 1.48148E-06 L -0.19479 -0.20232" ptsTypes="">
                                      <p:cBhvr>
                                        <p:cTn id="21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06 -4.07407E-06 L -0.47309 0.08403" ptsTypes="">
                                      <p:cBhvr>
                                        <p:cTn id="34" dur="2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8" grpId="0"/>
      <p:bldP spid="10249" grpId="0"/>
      <p:bldP spid="1025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 title=""/>
          <p:cNvSpPr/>
          <p:nvPr/>
        </p:nvSpPr>
        <p:spPr>
          <a:xfrm>
            <a:off x="395288" y="188913"/>
            <a:ext cx="8424862" cy="64801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sp>
        <p:nvSpPr>
          <p:cNvPr id="11266" name="Rectangle 3" title=""/>
          <p:cNvSpPr/>
          <p:nvPr/>
        </p:nvSpPr>
        <p:spPr>
          <a:xfrm>
            <a:off x="533400" y="317500"/>
            <a:ext cx="8001000" cy="1739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/>
              <a:t>       </a:t>
            </a:r>
            <a:r>
              <a:rPr lang="zh-CN" altLang="en-US" sz="3600" b="1"/>
              <a:t>练习：把下面第一行的平面图形绕线旋转一周，便能形成第二行的某个几何体，请用线连一连：</a:t>
            </a:r>
            <a:r>
              <a:rPr lang="zh-CN" altLang="en-US"/>
              <a:t> </a:t>
            </a:r>
            <a:endParaRPr lang="zh-CN" altLang="en-US"/>
          </a:p>
        </p:txBody>
      </p:sp>
      <p:pic>
        <p:nvPicPr>
          <p:cNvPr id="11267" name="Picture 4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4559300"/>
            <a:ext cx="7315200" cy="16779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8" name="Picture 5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43000" y="2205038"/>
            <a:ext cx="7172325" cy="15843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2289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0" name="Oval 3" title=""/>
          <p:cNvSpPr/>
          <p:nvPr/>
        </p:nvSpPr>
        <p:spPr>
          <a:xfrm>
            <a:off x="2195513" y="1916113"/>
            <a:ext cx="3097212" cy="122555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2291" name="Oval 4" title=""/>
          <p:cNvSpPr/>
          <p:nvPr/>
        </p:nvSpPr>
        <p:spPr>
          <a:xfrm>
            <a:off x="3340100" y="1676400"/>
            <a:ext cx="800100" cy="360363"/>
          </a:xfrm>
          <a:prstGeom prst="ellipse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2292" name="Text Box 5" title=""/>
          <p:cNvSpPr txBox="1"/>
          <p:nvPr/>
        </p:nvSpPr>
        <p:spPr>
          <a:xfrm>
            <a:off x="1619250" y="620713"/>
            <a:ext cx="3554413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D60093"/>
                </a:solidFill>
                <a:latin typeface="Arial" pitchFamily="34" charset="0"/>
                <a:ea typeface="宋体" pitchFamily="2" charset="-122"/>
              </a:rPr>
              <a:t>面与面相交的地方形成线</a:t>
            </a:r>
            <a:endParaRPr lang="zh-CN" altLang="en-US" sz="2400" b="1">
              <a:solidFill>
                <a:srgbClr val="D60093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264900" y="12166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https://d.book118.com/625130301002011040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宋体</vt:lpstr>
      <vt:lpstr>黑体</vt:lpstr>
      <vt:lpstr>Times New Roman</vt:lpstr>
      <vt:lpstr>华文行楷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2024-08-30T20:05:04.769</cp:lastPrinted>
  <dcterms:created xsi:type="dcterms:W3CDTF">2024-08-30T12:05:04Z</dcterms:created>
  <dcterms:modified xsi:type="dcterms:W3CDTF">2024-08-30T12:05:06Z</dcterms:modified>
</cp:coreProperties>
</file>