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6EE57-59E9-40CA-A91F-27C3CA324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F3BFC-8524-4A9A-8D56-D9F60D167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273D4-543B-4EB2-B7A3-B190ACD3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FA06D-B3EB-4970-8F1D-3D2280984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63A51-5F51-4146-B6CA-A4DE5A575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5F490-2B51-45F4-AD6F-CFA6487A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B3132B-D823-4317-8C07-620EB7B58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B9644-E330-4114-8522-7846926B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3B056-5629-49FE-B04B-D425FBD7C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93AC3-B303-4BC7-9010-EAFE67A3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AD6E8-9CD3-471D-A0C0-6FEF2802D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59AA9B7-77AC-4D2D-8AB3-8FFA21C693BE}" type="slidenum"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2" name="图片 1073743875" descr="学科网 zxxk.com" title=""/>
          <p:cNvPicPr>
            <a:picLocks noChangeAspect="1"/>
          </p:cNvPicPr>
          <p:nvPr/>
        </p:nvPicPr>
        <p:blipFill>
          <a:blip r:embed="rId14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03242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sp>
        <p:nvSpPr>
          <p:cNvPr id="3073" name="文本框 1" title=""/>
          <p:cNvSpPr txBox="1"/>
          <p:nvPr/>
        </p:nvSpPr>
        <p:spPr>
          <a:xfrm>
            <a:off x="971550" y="96838"/>
            <a:ext cx="7200900" cy="39322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60000"/>
              </a:lnSpc>
            </a:pPr>
            <a:r>
              <a:rPr lang="en-US" altLang="zh-CN" sz="4800" b="1">
                <a:solidFill>
                  <a:schemeClr val="hlink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        Lesson 2</a:t>
            </a:r>
            <a:br>
              <a:rPr lang="en-US" altLang="zh-CN" sz="4800" b="1">
                <a:solidFill>
                  <a:schemeClr val="hlink"/>
                </a:solidFill>
                <a:latin typeface="Verdana" panose="020b0604030504040204" pitchFamily="34" charset="0"/>
                <a:ea typeface="宋体" panose="02010600030101010101" pitchFamily="2" charset="-122"/>
              </a:rPr>
            </a:br>
            <a:r>
              <a:rPr lang="en-US" altLang="zh-CN" sz="4800" b="1">
                <a:solidFill>
                  <a:schemeClr val="hlink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Meet You in Beijing</a:t>
            </a:r>
            <a:endParaRPr lang="zh-CN" altLang="en-US" sz="4800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3074" name="图片 2765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975" y="4292600"/>
            <a:ext cx="5400675" cy="2409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sp>
        <p:nvSpPr>
          <p:cNvPr id="68612" name="Text Box 4" title=""/>
          <p:cNvSpPr txBox="1"/>
          <p:nvPr/>
        </p:nvSpPr>
        <p:spPr>
          <a:xfrm>
            <a:off x="0" y="685800"/>
            <a:ext cx="3770630" cy="60007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exciting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along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kilometre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special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culture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arrive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Terra Cotta Warrior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leave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20" name="Rectangle 6" title=""/>
          <p:cNvSpPr/>
          <p:nvPr/>
        </p:nvSpPr>
        <p:spPr>
          <a:xfrm>
            <a:off x="3886200" y="762000"/>
            <a:ext cx="2715808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adj.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使人激动的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221" name="Rectangle 7" title=""/>
          <p:cNvSpPr/>
          <p:nvPr/>
        </p:nvSpPr>
        <p:spPr>
          <a:xfrm>
            <a:off x="3962400" y="1447544"/>
            <a:ext cx="2460930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prep.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沿着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……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222" name="Rectangle 8" title=""/>
          <p:cNvSpPr/>
          <p:nvPr/>
        </p:nvSpPr>
        <p:spPr>
          <a:xfrm>
            <a:off x="4055110" y="2209800"/>
            <a:ext cx="2367956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千米，公里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223" name="Rectangle 9" title=""/>
          <p:cNvSpPr/>
          <p:nvPr/>
        </p:nvSpPr>
        <p:spPr>
          <a:xfrm>
            <a:off x="3886200" y="2895600"/>
            <a:ext cx="3347391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adj.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特殊的；特别的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224" name="Rectangle 10" title=""/>
          <p:cNvSpPr/>
          <p:nvPr/>
        </p:nvSpPr>
        <p:spPr>
          <a:xfrm>
            <a:off x="4038600" y="3733800"/>
            <a:ext cx="1285929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文化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225" name="Rectangle 11" title=""/>
          <p:cNvSpPr/>
          <p:nvPr/>
        </p:nvSpPr>
        <p:spPr>
          <a:xfrm>
            <a:off x="4055110" y="4419600"/>
            <a:ext cx="2312941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v.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到达，抵达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226" name="Rectangle 12" title=""/>
          <p:cNvSpPr/>
          <p:nvPr/>
        </p:nvSpPr>
        <p:spPr>
          <a:xfrm>
            <a:off x="4114800" y="5948045"/>
            <a:ext cx="3394968" cy="73866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v.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动身；出发；离开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1752600" y="152400"/>
            <a:ext cx="5666740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400" b="1">
                <a:ln w="25400">
                  <a:solidFill>
                    <a:srgbClr val="861E1D">
                      <a:alpha val="94000"/>
                    </a:srgbClr>
                  </a:solidFill>
                  <a:prstDash val="solid"/>
                </a:ln>
                <a:gradFill>
                  <a:gsLst>
                    <a:gs pos="0">
                      <a:srgbClr val="FFF9BB"/>
                    </a:gs>
                    <a:gs pos="64000">
                      <a:srgbClr val="FCE95F"/>
                    </a:gs>
                    <a:gs pos="100000">
                      <a:srgbClr val="F8AD1C"/>
                    </a:gs>
                  </a:gsLst>
                  <a:lin ang="5400000"/>
                </a:gradFill>
                <a:effectLst>
                  <a:outerShdw blurRad="177800" dist="12700" dir="10200000" sx="102000" sy="102000" algn="bl" rotWithShape="0">
                    <a:srgbClr val="480F08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Words and expressions</a:t>
            </a:r>
            <a:endParaRPr lang="en-US" altLang="zh-CN" sz="4400" b="1">
              <a:ln w="25400">
                <a:solidFill>
                  <a:srgbClr val="861E1D">
                    <a:alpha val="94000"/>
                  </a:srgbClr>
                </a:solidFill>
                <a:prstDash val="solid"/>
              </a:ln>
              <a:gradFill>
                <a:gsLst>
                  <a:gs pos="0">
                    <a:srgbClr val="FFF9BB"/>
                  </a:gs>
                  <a:gs pos="64000">
                    <a:srgbClr val="FCE95F"/>
                  </a:gs>
                  <a:gs pos="100000">
                    <a:srgbClr val="F8AD1C"/>
                  </a:gs>
                </a:gsLst>
                <a:lin ang="5400000"/>
              </a:gradFill>
              <a:effectLst>
                <a:outerShdw blurRad="177800" dist="12700" dir="10200000" sx="102000" sy="102000" algn="bl" rotWithShape="0">
                  <a:srgbClr val="480F08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1" title=""/>
          <p:cNvSpPr/>
          <p:nvPr/>
        </p:nvSpPr>
        <p:spPr>
          <a:xfrm>
            <a:off x="4114800" y="5181600"/>
            <a:ext cx="1255395" cy="73723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兵马俑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11" title=""/>
          <p:cNvSpPr/>
          <p:nvPr/>
        </p:nvSpPr>
        <p:spPr>
          <a:xfrm>
            <a:off x="5324475" y="3352800"/>
            <a:ext cx="3799840" cy="13836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b="1" i="1">
                <a:solidFill>
                  <a:schemeClr val="accent4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How far is it from...to...?</a:t>
            </a:r>
            <a:endParaRPr lang="en-US" sz="2800" b="1" i="1">
              <a:solidFill>
                <a:schemeClr val="accent4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i="1">
                <a:solidFill>
                  <a:schemeClr val="accent4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从</a:t>
            </a:r>
            <a:r>
              <a:rPr lang="en-US" altLang="zh-CN" sz="2800" b="1" i="1">
                <a:solidFill>
                  <a:schemeClr val="accent4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...</a:t>
            </a:r>
            <a:r>
              <a:rPr lang="zh-CN" altLang="en-US" sz="2800" b="1" i="1">
                <a:solidFill>
                  <a:schemeClr val="accent4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到</a:t>
            </a:r>
            <a:r>
              <a:rPr lang="en-US" altLang="zh-CN" sz="2800" b="1" i="1">
                <a:solidFill>
                  <a:schemeClr val="accent4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...</a:t>
            </a:r>
            <a:r>
              <a:rPr lang="zh-CN" altLang="en-US" sz="2800" b="1" i="1">
                <a:solidFill>
                  <a:schemeClr val="accent4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多远？</a:t>
            </a:r>
            <a:endParaRPr lang="zh-CN" altLang="en-US" sz="2800" b="1" i="1">
              <a:solidFill>
                <a:schemeClr val="accent4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1" grpId="0"/>
      <p:bldP spid="9222" grpId="0"/>
      <p:bldP spid="9223" grpId="0"/>
      <p:bldP spid="9224" grpId="0"/>
      <p:bldP spid="9225" grpId="0"/>
      <p:bldP spid="9226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sp>
        <p:nvSpPr>
          <p:cNvPr id="7169" name="内容占位符 2" title=""/>
          <p:cNvSpPr>
            <a:spLocks noGrp="1"/>
          </p:cNvSpPr>
          <p:nvPr>
            <p:ph idx="1"/>
          </p:nvPr>
        </p:nvSpPr>
        <p:spPr>
          <a:xfrm>
            <a:off x="153035" y="228600"/>
            <a:ext cx="8689975" cy="5648960"/>
          </a:xfrm>
        </p:spPr>
        <p:txBody>
          <a:bodyPr vert="horz" wrap="square" lIns="91440" tIns="45720" rIns="91440" bIns="45720" anchor="t" anchorCtr="0"/>
          <a:lstStyle/>
          <a:p>
            <a:pPr marL="0" indent="0" algn="just" eaLnBrk="1" hangingPunct="1">
              <a:buNone/>
            </a:pP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Hi  Jenny,</a:t>
            </a:r>
            <a:endParaRPr lang="en-US" altLang="zh-CN" sz="4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</a:endParaRPr>
          </a:p>
          <a:p>
            <a:pPr marL="0" indent="0" algn="just" eaLnBrk="1" hangingPunct="1">
              <a:buNone/>
            </a:pP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       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Wingdings" panose="05000000000000000000" charset="0"/>
              </a:rPr>
              <a:t>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How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exciting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! You and Danny will come to china and see the Silk Road with us! We will travel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along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 the Silk Road together. Wang Mei and I will meet you in Beijing. Our first stop will be Xi’an. How far is it from Bejing to Xi’an? It’s about 1114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kilometers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.</a:t>
            </a:r>
            <a:endParaRPr lang="en-US" altLang="zh-CN" sz="4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</a:endParaRPr>
          </a:p>
          <a:p>
            <a:pPr marL="0" indent="0" eaLnBrk="1" hangingPunct="1">
              <a:buNone/>
            </a:pPr>
            <a:endParaRPr lang="en-US" altLang="zh-CN" sz="4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sp>
        <p:nvSpPr>
          <p:cNvPr id="8216" name="文本框 1" title=""/>
          <p:cNvSpPr txBox="1"/>
          <p:nvPr/>
        </p:nvSpPr>
        <p:spPr>
          <a:xfrm>
            <a:off x="203200" y="304800"/>
            <a:ext cx="8783638" cy="62471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just" eaLnBrk="1" hangingPunct="1">
              <a:buNone/>
            </a:pPr>
            <a:r>
              <a:rPr lang="en-US" altLang="zh-CN" sz="40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+mn-ea"/>
              </a:rPr>
              <a:t>      </a:t>
            </a:r>
            <a:r>
              <a:rPr lang="en-US" altLang="zh-CN" sz="40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Wingdings" panose="05000000000000000000" charset="0"/>
              </a:rPr>
              <a:t></a:t>
            </a:r>
            <a:r>
              <a:rPr lang="en-US" altLang="zh-CN" sz="40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+mn-ea"/>
              </a:rPr>
              <a:t>This trip will be very </a:t>
            </a:r>
            <a:r>
              <a:rPr lang="en-US" altLang="zh-CN" sz="40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  <a:sym typeface="+mn-ea"/>
              </a:rPr>
              <a:t>special</a:t>
            </a:r>
            <a:r>
              <a:rPr lang="en-US" altLang="zh-CN" sz="40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+mn-ea"/>
              </a:rPr>
              <a:t>. The Silk Road is about 6 500 kilometers long! But we don’t have enough time to see it all. We can only see part of i</a:t>
            </a:r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t. We’ll learn about the history and </a:t>
            </a:r>
            <a:r>
              <a:rPr lang="en-US" altLang="zh-CN" sz="40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culture</a:t>
            </a:r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of China along the way.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</a:t>
            </a:r>
            <a:r>
              <a:rPr lang="en-US" altLang="zh-CN" sz="40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Wingdings" panose="05000000000000000000" charset="0"/>
              </a:rPr>
              <a:t></a:t>
            </a:r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 will send you the school’s plan for our trip.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Your friend,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Li Ming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graphicFrame>
        <p:nvGraphicFramePr>
          <p:cNvPr id="9266" name="表格 9265" title=""/>
          <p:cNvGraphicFramePr>
            <a:graphicFrameLocks noGrp="1"/>
          </p:cNvGraphicFramePr>
          <p:nvPr/>
        </p:nvGraphicFramePr>
        <p:xfrm>
          <a:off x="76200" y="152400"/>
          <a:ext cx="8879925" cy="6654165"/>
        </p:xfrm>
        <a:graphic>
          <a:graphicData uri="http://schemas.openxmlformats.org/drawingml/2006/table">
            <a:tbl>
              <a:tblPr/>
              <a:tblGrid>
                <a:gridCol w="2322280"/>
                <a:gridCol w="6557645"/>
              </a:tblGrid>
              <a:tr h="710449"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solidFill>
                            <a:schemeClr val="bg1"/>
                          </a:solidFill>
                          <a:latin typeface="EU-DY" pitchFamily="65" charset="-122"/>
                          <a:ea typeface="EU-DY" pitchFamily="65" charset="-122"/>
                        </a:rPr>
                        <a:t>Plan for the trip</a:t>
                      </a:r>
                      <a:endParaRPr lang="en-US" altLang="zh-CN" sz="4000">
                        <a:solidFill>
                          <a:schemeClr val="bg1"/>
                        </a:solidFill>
                        <a:latin typeface="EU-DY" pitchFamily="65" charset="-122"/>
                        <a:ea typeface="EU-DY" pitchFamily="65" charset="-122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80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1~2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</a:rPr>
                        <a:t>Arrive</a:t>
                      </a: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 in Beijing and take a train to Xi’an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  <a:tr h="849491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3~4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Visit Xi’an and the </a:t>
                      </a:r>
                      <a:r>
                        <a:rPr lang="en-US" altLang="zh-CN" sz="4000"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</a:rPr>
                        <a:t>Terra Cotta Warriors</a:t>
                      </a:r>
                      <a:endParaRPr lang="en-US" altLang="zh-CN" sz="4000">
                        <a:highlight>
                          <a:srgbClr val="FFFF00"/>
                        </a:highlight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  <a:tr h="64378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5~6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See Lanzhou and the yellow river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  <a:tr h="5180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7~8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 err="1">
                          <a:latin typeface="Times New Roman" panose="02020603050405020304" pitchFamily="18" charset="0"/>
                        </a:rPr>
                        <a:t>Visit Dunhuang</a:t>
                      </a:r>
                      <a:endParaRPr lang="en-US" altLang="zh-CN" sz="4000" err="1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  <a:tr h="6431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9~10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Come back to Beijing and </a:t>
                      </a:r>
                      <a:r>
                        <a:rPr lang="en-US" altLang="zh-CN" sz="4000"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</a:rPr>
                        <a:t>leave</a:t>
                      </a: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 Beijing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graphicFrame>
        <p:nvGraphicFramePr>
          <p:cNvPr id="9266" name="表格 9265" title=""/>
          <p:cNvGraphicFramePr>
            <a:graphicFrameLocks noGrp="1"/>
          </p:cNvGraphicFramePr>
          <p:nvPr/>
        </p:nvGraphicFramePr>
        <p:xfrm>
          <a:off x="76200" y="152400"/>
          <a:ext cx="8879925" cy="6654165"/>
        </p:xfrm>
        <a:graphic>
          <a:graphicData uri="http://schemas.openxmlformats.org/drawingml/2006/table">
            <a:tbl>
              <a:tblPr/>
              <a:tblGrid>
                <a:gridCol w="2322280"/>
                <a:gridCol w="6557645"/>
              </a:tblGrid>
              <a:tr h="710449"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solidFill>
                            <a:schemeClr val="bg1"/>
                          </a:solidFill>
                          <a:latin typeface="EU-DY" pitchFamily="65" charset="-122"/>
                          <a:ea typeface="EU-DY" pitchFamily="65" charset="-122"/>
                        </a:rPr>
                        <a:t>Plan for the trip</a:t>
                      </a:r>
                      <a:endParaRPr lang="en-US" altLang="zh-CN" sz="4000">
                        <a:solidFill>
                          <a:schemeClr val="bg1"/>
                        </a:solidFill>
                        <a:latin typeface="EU-DY" pitchFamily="65" charset="-122"/>
                        <a:ea typeface="EU-DY" pitchFamily="65" charset="-122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80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1~2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</a:rPr>
                        <a:t>Arrive</a:t>
                      </a: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 in Beijing and take a train to Xi’an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</a:tbl>
          </a:graphicData>
        </a:graphic>
      </p:graphicFrame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2209800"/>
            <a:ext cx="4513580" cy="281686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2743200"/>
            <a:ext cx="4658995" cy="3011805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3220720"/>
            <a:ext cx="4290695" cy="36372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graphicFrame>
        <p:nvGraphicFramePr>
          <p:cNvPr id="9266" name="表格 9265" title=""/>
          <p:cNvGraphicFramePr>
            <a:graphicFrameLocks noGrp="1"/>
          </p:cNvGraphicFramePr>
          <p:nvPr/>
        </p:nvGraphicFramePr>
        <p:xfrm>
          <a:off x="76200" y="152400"/>
          <a:ext cx="8879925" cy="6654165"/>
        </p:xfrm>
        <a:graphic>
          <a:graphicData uri="http://schemas.openxmlformats.org/drawingml/2006/table">
            <a:tbl>
              <a:tblPr/>
              <a:tblGrid>
                <a:gridCol w="2322280"/>
                <a:gridCol w="6557645"/>
              </a:tblGrid>
              <a:tr h="710449"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solidFill>
                            <a:schemeClr val="bg1"/>
                          </a:solidFill>
                          <a:latin typeface="EU-DY" pitchFamily="65" charset="-122"/>
                          <a:ea typeface="EU-DY" pitchFamily="65" charset="-122"/>
                        </a:rPr>
                        <a:t>Plan for the trip</a:t>
                      </a:r>
                      <a:endParaRPr lang="en-US" altLang="zh-CN" sz="4000">
                        <a:solidFill>
                          <a:schemeClr val="bg1"/>
                        </a:solidFill>
                        <a:latin typeface="EU-DY" pitchFamily="65" charset="-122"/>
                        <a:ea typeface="EU-DY" pitchFamily="65" charset="-122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849491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3~4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Visit Xi’an and the </a:t>
                      </a:r>
                      <a:r>
                        <a:rPr lang="en-US" altLang="zh-CN" sz="4000"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</a:rPr>
                        <a:t>Terra Cotta Warriors</a:t>
                      </a:r>
                      <a:endParaRPr lang="en-US" altLang="zh-CN" sz="4000">
                        <a:highlight>
                          <a:srgbClr val="FFFF00"/>
                        </a:highlight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</a:tbl>
          </a:graphicData>
        </a:graphic>
      </p:graphicFrame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667000"/>
            <a:ext cx="3790950" cy="262509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5800" y="2667000"/>
            <a:ext cx="3508375" cy="263969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2585700" y="12077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graphicFrame>
        <p:nvGraphicFramePr>
          <p:cNvPr id="9266" name="表格 9265" title=""/>
          <p:cNvGraphicFramePr>
            <a:graphicFrameLocks noGrp="1"/>
          </p:cNvGraphicFramePr>
          <p:nvPr/>
        </p:nvGraphicFramePr>
        <p:xfrm>
          <a:off x="76200" y="152400"/>
          <a:ext cx="8879925" cy="6654165"/>
        </p:xfrm>
        <a:graphic>
          <a:graphicData uri="http://schemas.openxmlformats.org/drawingml/2006/table">
            <a:tbl>
              <a:tblPr/>
              <a:tblGrid>
                <a:gridCol w="2322280"/>
                <a:gridCol w="6557645"/>
              </a:tblGrid>
              <a:tr h="710449"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solidFill>
                            <a:schemeClr val="bg1"/>
                          </a:solidFill>
                          <a:latin typeface="EU-DY" pitchFamily="65" charset="-122"/>
                          <a:ea typeface="EU-DY" pitchFamily="65" charset="-122"/>
                        </a:rPr>
                        <a:t>Plan for the trip</a:t>
                      </a:r>
                      <a:endParaRPr lang="en-US" altLang="zh-CN" sz="4000">
                        <a:solidFill>
                          <a:schemeClr val="bg1"/>
                        </a:solidFill>
                        <a:latin typeface="EU-DY" pitchFamily="65" charset="-122"/>
                        <a:ea typeface="EU-DY" pitchFamily="65" charset="-122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4378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5~6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See Lanzhou and the yellow river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</a:tbl>
          </a:graphicData>
        </a:graphic>
      </p:graphicFrame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971800"/>
            <a:ext cx="4205605" cy="28117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9600" y="2743200"/>
            <a:ext cx="4588510" cy="305943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graphicFrame>
        <p:nvGraphicFramePr>
          <p:cNvPr id="9266" name="表格 9265" title=""/>
          <p:cNvGraphicFramePr>
            <a:graphicFrameLocks noGrp="1"/>
          </p:cNvGraphicFramePr>
          <p:nvPr/>
        </p:nvGraphicFramePr>
        <p:xfrm>
          <a:off x="76200" y="152400"/>
          <a:ext cx="8879925" cy="6654165"/>
        </p:xfrm>
        <a:graphic>
          <a:graphicData uri="http://schemas.openxmlformats.org/drawingml/2006/table">
            <a:tbl>
              <a:tblPr/>
              <a:tblGrid>
                <a:gridCol w="2322280"/>
                <a:gridCol w="6557645"/>
              </a:tblGrid>
              <a:tr h="710449"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solidFill>
                            <a:schemeClr val="bg1"/>
                          </a:solidFill>
                          <a:latin typeface="EU-DY" pitchFamily="65" charset="-122"/>
                          <a:ea typeface="EU-DY" pitchFamily="65" charset="-122"/>
                        </a:rPr>
                        <a:t>Plan for the trip</a:t>
                      </a:r>
                      <a:endParaRPr lang="en-US" altLang="zh-CN" sz="4000">
                        <a:solidFill>
                          <a:schemeClr val="bg1"/>
                        </a:solidFill>
                        <a:latin typeface="EU-DY" pitchFamily="65" charset="-122"/>
                        <a:ea typeface="EU-DY" pitchFamily="65" charset="-122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80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7~8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 err="1">
                          <a:latin typeface="Times New Roman" panose="02020603050405020304" pitchFamily="18" charset="0"/>
                        </a:rPr>
                        <a:t>Visit Dunhuang</a:t>
                      </a:r>
                      <a:endParaRPr lang="en-US" altLang="zh-CN" sz="4000" err="1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</a:tbl>
          </a:graphicData>
        </a:graphic>
      </p:graphicFrame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1752600"/>
            <a:ext cx="3905885" cy="2649855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0" y="2895600"/>
            <a:ext cx="4445635" cy="2952115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95" y="3779520"/>
            <a:ext cx="4131310" cy="29464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graphicFrame>
        <p:nvGraphicFramePr>
          <p:cNvPr id="9266" name="表格 9265" title=""/>
          <p:cNvGraphicFramePr>
            <a:graphicFrameLocks noGrp="1"/>
          </p:cNvGraphicFramePr>
          <p:nvPr/>
        </p:nvGraphicFramePr>
        <p:xfrm>
          <a:off x="76200" y="152400"/>
          <a:ext cx="8879925" cy="6654165"/>
        </p:xfrm>
        <a:graphic>
          <a:graphicData uri="http://schemas.openxmlformats.org/drawingml/2006/table">
            <a:tbl>
              <a:tblPr/>
              <a:tblGrid>
                <a:gridCol w="2322280"/>
                <a:gridCol w="6557645"/>
              </a:tblGrid>
              <a:tr h="710449"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solidFill>
                            <a:schemeClr val="bg1"/>
                          </a:solidFill>
                          <a:latin typeface="EU-DY" pitchFamily="65" charset="-122"/>
                          <a:ea typeface="EU-DY" pitchFamily="65" charset="-122"/>
                        </a:rPr>
                        <a:t>Plan for the trip</a:t>
                      </a:r>
                      <a:endParaRPr lang="en-US" altLang="zh-CN" sz="4000">
                        <a:solidFill>
                          <a:schemeClr val="bg1"/>
                        </a:solidFill>
                        <a:latin typeface="EU-DY" pitchFamily="65" charset="-122"/>
                        <a:ea typeface="EU-DY" pitchFamily="65" charset="-122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431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Days 9~10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Come back to Beijing and </a:t>
                      </a:r>
                      <a:r>
                        <a:rPr lang="en-US" altLang="zh-CN" sz="4000"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</a:rPr>
                        <a:t>leave</a:t>
                      </a:r>
                      <a:r>
                        <a:rPr lang="en-US" altLang="zh-CN" sz="4000">
                          <a:latin typeface="Times New Roman" panose="02020603050405020304" pitchFamily="18" charset="0"/>
                        </a:rPr>
                        <a:t> Beijing</a:t>
                      </a:r>
                      <a:endParaRPr lang="en-US" altLang="zh-CN" sz="4000">
                        <a:latin typeface="Times New Roman" panose="02020603050405020304" pitchFamily="18" charset="0"/>
                      </a:endParaRPr>
                    </a:p>
                  </a:txBody>
                  <a:tcPr marL="91443" marR="91443" marT="45713" marB="45713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FCFD"/>
                    </a:solidFill>
                  </a:tcPr>
                </a:tc>
              </a:tr>
            </a:tbl>
          </a:graphicData>
        </a:graphic>
      </p:graphicFrame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743200"/>
            <a:ext cx="4354195" cy="3068955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743200"/>
            <a:ext cx="4509770" cy="302450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365" cy="6849110"/>
          </a:xfrm>
          <a:prstGeom prst="rect">
            <a:avLst/>
          </a:prstGeom>
        </p:spPr>
      </p:pic>
      <p:sp>
        <p:nvSpPr>
          <p:cNvPr id="7169" name="内容占位符 2" title=""/>
          <p:cNvSpPr>
            <a:spLocks noGrp="1"/>
          </p:cNvSpPr>
          <p:nvPr>
            <p:ph idx="1"/>
          </p:nvPr>
        </p:nvSpPr>
        <p:spPr>
          <a:xfrm>
            <a:off x="153035" y="228600"/>
            <a:ext cx="8689975" cy="5648960"/>
          </a:xfrm>
        </p:spPr>
        <p:txBody>
          <a:bodyPr vert="horz" wrap="square" lIns="91440" tIns="45720" rIns="91440" bIns="45720" anchor="t" anchorCtr="0"/>
          <a:lstStyle/>
          <a:p>
            <a:pPr marL="0" indent="0" algn="just" eaLnBrk="1" hangingPunct="1">
              <a:buNone/>
            </a:pP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Hi  Jenny,</a:t>
            </a:r>
            <a:endParaRPr lang="en-US" altLang="zh-CN" sz="4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</a:endParaRPr>
          </a:p>
          <a:p>
            <a:pPr marL="0" indent="0" algn="just" eaLnBrk="1" hangingPunct="1">
              <a:buNone/>
            </a:pP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       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sym typeface="Wingdings" panose="05000000000000000000" charset="0"/>
              </a:rPr>
              <a:t>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How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exciting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! You and Danny will come to china and see the Silk Road with us! We will travel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along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 the Silk Road together. Wang Mei and I will meet you in Beijing. Our first stop will be Xi’an. How far is it from Bejing to Xi’an? It’s about 1114 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kilometers</a:t>
            </a:r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</a:rPr>
              <a:t>.</a:t>
            </a:r>
            <a:endParaRPr lang="en-US" altLang="zh-CN" sz="4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</a:endParaRPr>
          </a:p>
          <a:p>
            <a:pPr marL="0" indent="0" eaLnBrk="1" hangingPunct="1">
              <a:buNone/>
            </a:pPr>
            <a:endParaRPr lang="en-US" altLang="zh-CN" sz="4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https://d.book118.com/625130324244011114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Verdana</vt:lpstr>
      <vt:lpstr>Times New Roman</vt:lpstr>
      <vt:lpstr>黑体</vt:lpstr>
      <vt:lpstr>Wingdings</vt:lpstr>
      <vt:lpstr>EU-DY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2024-09-21T22:35:40.971</cp:lastPrinted>
  <dcterms:created xsi:type="dcterms:W3CDTF">2024-09-21T14:35:40Z</dcterms:created>
  <dcterms:modified xsi:type="dcterms:W3CDTF">2024-09-21T14:35:42Z</dcterms:modified>
</cp:coreProperties>
</file>