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295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9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9B7373-E659-4D01-90C1-03A5976E5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D1977-1743-43C0-8DF8-0368876CE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2D8C4-DF30-4EC1-AB07-9AF508CF5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64D64B-D7D1-4FA0-BCA7-200B4A4FA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88F17CF-08DF-4B51-A83D-F7B3EAE11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5B298F-DE2E-45E2-9931-688400DD11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8058032-CDB3-4D41-B076-95D8DECB6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4BC639-8010-4DD0-91B1-3BCE43E6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7EC0B-E905-4EAB-B9FC-9355EE355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8B7D0F-1C2F-4933-991F-F91517D12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22B57-8BF4-4DFD-80C0-309C2FEB6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2949" r:id="rId2"/>
    <p:sldLayoutId id="2147512950" r:id="rId3"/>
    <p:sldLayoutId id="2147512951" r:id="rId4"/>
    <p:sldLayoutId id="2147512952" r:id="rId5"/>
    <p:sldLayoutId id="2147512953" r:id="rId6"/>
    <p:sldLayoutId id="2147512954" r:id="rId7"/>
    <p:sldLayoutId id="2147512955" r:id="rId8"/>
    <p:sldLayoutId id="2147512956" r:id="rId9"/>
    <p:sldLayoutId id="2147512957" r:id="rId10"/>
    <p:sldLayoutId id="214751295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22133202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焊工安全课件操作培训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添加目录标题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焊工安全操作规程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焊接工艺与操作技巧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焊接质量检测与评估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焊接设备的使用与维护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焊接材料的选择与使用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0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焊工安全操作规程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焊接前准备</a:t>
            </a:r>
            <a:endParaRPr lang="zh-CN" altLang="en-US"/>
          </a:p>
        </p:txBody>
      </p:sp>
      <p:sp>
        <p:nvSpPr>
          <p:cNvPr id="104910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检查工作环境：确保工作场所安全，无易燃、易爆物品，有良好的通风。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检查设备：确保焊接设备完好，无损坏，符合安全标准。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选择合适的焊接工艺：根据材料类型和厚度选择合适的焊接工艺。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穿戴防护用品：佩戴焊接面罩、焊接服、焊接手套等防护用品，确保个人安全。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7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焊接过程中的安全操作</a:t>
            </a:r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操作前检查：确保工作场所安全，设备完好无损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8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佩戴防护用品：使用焊接面罩、手套、护脚等防护用品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8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遵守焊接规范：按照焊接规范进行操作，避免发生意外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19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9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注意周围环境：确保工作场所无易燃易爆物品，保持良好通风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焊接后的安全检查</a:t>
            </a:r>
            <a:endParaRPr lang="zh-CN" altLang="en-US"/>
          </a:p>
        </p:txBody>
      </p:sp>
      <p:sp>
        <p:nvSpPr>
          <p:cNvPr id="10492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检查焊接现场周围环境，确保没有易燃易爆物品存在。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检查焊接工件是否稳固，防止因工件松动发生意外。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检查焊接工具是否完好无损，避免因工具缺陷造成安全隐患。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2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检查焊接后的工件表面，确保没有焊渣、飞溅物等残留物。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3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焊接设备的使用与维护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1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电焊机的使用与维护</a:t>
            </a:r>
            <a:endParaRPr lang="zh-CN" altLang="en-US"/>
          </a:p>
        </p:txBody>
      </p:sp>
      <p:sp>
        <p:nvSpPr>
          <p:cNvPr id="104941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电焊机应放置在干燥、通风良好的地方，避免潮湿、高温和灰尘。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使用前应检查电源线、插头和插座是否完好，如有破损应及时更换。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使用电焊机时应穿戴防护用品，如手套、口罩、眼镜等，避免烫伤和弧光伤害。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电焊机应定期进行维护和保养，如清理灰尘、检查电线等，确保设备正常运行。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气焊设备的使用与维护</a:t>
            </a:r>
            <a:endParaRPr lang="zh-CN" altLang="en-US"/>
          </a:p>
        </p:txBody>
      </p:sp>
      <p:sp>
        <p:nvSpPr>
          <p:cNvPr id="104946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68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0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气焊设备的组成：包括焊炬、焊丝、气瓶等部件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2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4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76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使用前的检查：确保气瓶压力充足，焊炬无泄漏等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78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0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操作步骤：开启气瓶，点燃火焰，调整火焰大小，进行焊接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484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6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488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维护保养：定期清洁焊炬，检查气瓶压力，更换消耗品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3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焊接设备的常见故障及排除方法</a:t>
            </a:r>
            <a:endParaRPr lang="zh-CN" altLang="en-US"/>
          </a:p>
        </p:txBody>
      </p:sp>
      <p:sp>
        <p:nvSpPr>
          <p:cNvPr id="1049536" name="圆角矩形 30"/>
          <p:cNvSpPr/>
          <p:nvPr>
            <p:custDataLst>
              <p:tags r:id="rId2"/>
            </p:custDataLst>
          </p:nvPr>
        </p:nvSpPr>
        <p:spPr>
          <a:xfrm>
            <a:off x="2398368" y="149040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38" name="圆角矩形 65"/>
          <p:cNvSpPr/>
          <p:nvPr>
            <p:custDataLst>
              <p:tags r:id="rId3"/>
            </p:custDataLst>
          </p:nvPr>
        </p:nvSpPr>
        <p:spPr>
          <a:xfrm>
            <a:off x="2398368" y="2712845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0" name="圆角矩形 72"/>
          <p:cNvSpPr/>
          <p:nvPr>
            <p:custDataLst>
              <p:tags r:id="rId4"/>
            </p:custDataLst>
          </p:nvPr>
        </p:nvSpPr>
        <p:spPr>
          <a:xfrm>
            <a:off x="2398368" y="3935290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2" name="圆角矩形 78"/>
          <p:cNvSpPr/>
          <p:nvPr>
            <p:custDataLst>
              <p:tags r:id="rId5"/>
            </p:custDataLst>
          </p:nvPr>
        </p:nvSpPr>
        <p:spPr>
          <a:xfrm>
            <a:off x="2398368" y="5157736"/>
            <a:ext cx="7779532" cy="10918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ym typeface="+mn-ea"/>
            </a:endParaRPr>
          </a:p>
        </p:txBody>
      </p:sp>
      <p:sp>
        <p:nvSpPr>
          <p:cNvPr id="1049544" name="圆角矩形 35"/>
          <p:cNvSpPr/>
          <p:nvPr>
            <p:custDataLst>
              <p:tags r:id="rId6"/>
            </p:custDataLst>
          </p:nvPr>
        </p:nvSpPr>
        <p:spPr>
          <a:xfrm>
            <a:off x="2008838" y="1696231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6" name="圆角矩形 35"/>
          <p:cNvSpPr/>
          <p:nvPr>
            <p:custDataLst>
              <p:tags r:id="rId7"/>
            </p:custDataLst>
          </p:nvPr>
        </p:nvSpPr>
        <p:spPr>
          <a:xfrm>
            <a:off x="2008838" y="5363567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48" name="圆角矩形 35"/>
          <p:cNvSpPr/>
          <p:nvPr>
            <p:custDataLst>
              <p:tags r:id="rId8"/>
            </p:custDataLst>
          </p:nvPr>
        </p:nvSpPr>
        <p:spPr>
          <a:xfrm>
            <a:off x="2008838" y="4141122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0" name="圆角矩形 35"/>
          <p:cNvSpPr/>
          <p:nvPr>
            <p:custDataLst>
              <p:tags r:id="rId9"/>
            </p:custDataLst>
          </p:nvPr>
        </p:nvSpPr>
        <p:spPr>
          <a:xfrm>
            <a:off x="2008838" y="2918676"/>
            <a:ext cx="1876088" cy="680202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20000"/>
                  <a:lumOff val="80000"/>
                </a:schemeClr>
              </a:gs>
              <a:gs pos="44000">
                <a:schemeClr val="accent1"/>
              </a:gs>
            </a:gsLst>
            <a:lin ang="2700000" scaled="0"/>
          </a:gradFill>
          <a:ln>
            <a:solidFill>
              <a:schemeClr val="bg1"/>
            </a:solidFill>
          </a:ln>
          <a:effectLst>
            <a:outerShdw blurRad="127000" dist="63500" dir="2700000" algn="tl" rotWithShape="0">
              <a:schemeClr val="accent1"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52" name="文本框 4"/>
          <p:cNvSpPr txBox="1"/>
          <p:nvPr>
            <p:custDataLst>
              <p:tags r:id="rId10"/>
            </p:custDataLst>
          </p:nvPr>
        </p:nvSpPr>
        <p:spPr>
          <a:xfrm>
            <a:off x="4324623" y="1544993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电源故障：检查电源线是否完好，电源插头是否松动或烧坏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54" name="文本框 5"/>
          <p:cNvSpPr txBox="1"/>
          <p:nvPr>
            <p:custDataLst>
              <p:tags r:id="rId11"/>
            </p:custDataLst>
          </p:nvPr>
        </p:nvSpPr>
        <p:spPr>
          <a:xfrm>
            <a:off x="4324623" y="2767438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焊接机头故障：机头松动或内部元件损坏，需要拆开检查或更换元件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56" name="文本框 6"/>
          <p:cNvSpPr txBox="1"/>
          <p:nvPr>
            <p:custDataLst>
              <p:tags r:id="rId12"/>
            </p:custDataLst>
          </p:nvPr>
        </p:nvSpPr>
        <p:spPr>
          <a:xfrm>
            <a:off x="4324623" y="3989884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控制系统故障：控制系统出现故障会导致焊接过程不稳定或无法正常工作，需要检查控制线路和元件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  <p:sp>
        <p:nvSpPr>
          <p:cNvPr id="1049558" name="文本框 8"/>
          <p:cNvSpPr txBox="1"/>
          <p:nvPr>
            <p:custDataLst>
              <p:tags r:id="rId13"/>
            </p:custDataLst>
          </p:nvPr>
        </p:nvSpPr>
        <p:spPr>
          <a:xfrm>
            <a:off x="4324623" y="5212329"/>
            <a:ext cx="5798684" cy="982678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l">
              <a:lnSpc>
                <a:spcPct val="120000"/>
              </a:lnSpc>
              <a:spcBef>
                <a:spcPct val="0"/>
              </a:spcBef>
              <a:spcAft>
                <a:spcPts val="500"/>
              </a:spcAft>
            </a:pPr>
            <a:r>
              <a:rPr lang="zh-CN" altLang="en-US" sz="1400">
                <a:solidFill>
                  <a:schemeClr val="tx1">
                    <a:lumMod val="65000"/>
                    <a:lumOff val="35000"/>
                  </a:schemeClr>
                </a:solidFill>
                <a:effectLst/>
                <a:latin typeface="+mn-ea"/>
                <a:cs typeface="mn-cs"/>
                <a:sym typeface="+mn-ea"/>
              </a:rPr>
              <a:t>冷却系统故障：冷却系统故障会导致焊接机头过热，影响焊接效果和使用寿命，需要检查冷却水路和散热器是否正常工作</a:t>
            </a:r>
            <a:endParaRPr lang="zh-CN" altLang="en-US" sz="1400">
              <a:solidFill>
                <a:schemeClr val="tx1">
                  <a:lumMod val="65000"/>
                  <a:lumOff val="35000"/>
                </a:schemeClr>
              </a:solidFill>
              <a:effectLst/>
              <a:latin typeface="+mn-ea"/>
              <a:cs typeface="mn-cs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四 章</a:t>
            </a:r>
            <a:endParaRPr lang="zh-CN" altLang="en-US"/>
          </a:p>
        </p:txBody>
      </p:sp>
      <p:sp>
        <p:nvSpPr>
          <p:cNvPr id="10496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焊接材料的选择与使用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焊接材料的种类与特性</a:t>
            </a:r>
            <a:endParaRPr lang="zh-CN" altLang="en-US"/>
          </a:p>
        </p:txBody>
      </p:sp>
      <p:sp>
        <p:nvSpPr>
          <p:cNvPr id="10497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焊条：根据用途选择合适的焊条，如低碳钢焊条、不锈钢焊条等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焊丝：常用金属丝如镀铜铁丝、不锈钢丝等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焊剂：根据金属材料选择合适的焊剂，如锡铅焊剂、银焊剂等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气体保护焊：利用气体保护金属焊接部位，常用的气体有二氧化碳、氩气等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75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焊接材料的选择依据</a:t>
            </a:r>
            <a:endParaRPr lang="zh-CN" altLang="en-US"/>
          </a:p>
        </p:txBody>
      </p:sp>
      <p:sp>
        <p:nvSpPr>
          <p:cNvPr id="1049756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58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0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2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焊接成本和经济效益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66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焊接接头的机械性能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2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焊接工艺的要求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8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焊接母材的种类和性能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https://d.book118.com/625221332023011111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70078740158,&quot;width&quot;:864.847716535433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34,&quot;width&quot;:805.5537795275592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2_1"/>
  <p:tag name="KSO_WM_UNIT_INDEX" val="1_2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3_1"/>
  <p:tag name="KSO_WM_UNIT_INDEX" val="1_3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1},{&quot;brightness&quot;:0.800000011920929,&quot;colorType&quot;:1,&quot;foreColorIndex&quot;:5,&quot;pos&quot;:1,&quot;transparency&quot;:0.5600000023841858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0.4399999976158142,&quot;transparency&quot;:0}],&quot;type&quot;:3},&quot;glow&quot;:{&quot;colorType&quot;:0},&quot;line&quot;:{&quot;solidLine&quot;:{&quot;brightness&quot;:0,&quot;colorType&quot;:1,&quot;foreColorIndex&quot;:14,&quot;transparency&quot;:0},&quot;type&quot;:1},&quot;shadow&quot;:{&quot;brightness&quot;:0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78_3*l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14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1.9,&quot;width&quot;:552.6}"/>
  <p:tag name="KSO_WM_TAG_VERSION" val="3.0"/>
  <p:tag name="KSO_WM_TEMPLATE_CATEGORY" val="diagram"/>
  <p:tag name="KSO_WM_TEMPLATE_INDEX" val="20231678"/>
  <p:tag name="KSO_WM_UNIT_COMPATIBLE" val="0"/>
  <p:tag name="KSO_WM_UNIT_DIAGRAM_ISNUMVISUAL" val="0"/>
  <p:tag name="KSO_WM_UNIT_DIAGRAM_ISREFERUNIT" val="0"/>
  <p:tag name="KSO_WM_UNIT_HIGHLIGHT" val="0"/>
  <p:tag name="KSO_WM_UNIT_ID" val="diagram20231678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四 章"/>
  <p:tag name="KSO_WM_UNIT_TYPE" val="e"/>
  <p:tag name="KSO_WM_UNIT_VALUE" val="6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0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mn-cs</vt:lpstr>
      <vt:lpstr>Office Theme</vt:lpstr>
      <vt:lpstr>焊工安全课件操作培训</vt:lpstr>
      <vt:lpstr>目录</vt:lpstr>
      <vt:lpstr>单击添加章节标题</vt:lpstr>
      <vt:lpstr>焊工安全操作规程</vt:lpstr>
      <vt:lpstr>焊接前准备</vt:lpstr>
      <vt:lpstr>焊接过程中的安全操作</vt:lpstr>
      <vt:lpstr>焊接后的安全检查</vt:lpstr>
      <vt:lpstr>焊接设备的使用与维护</vt:lpstr>
      <vt:lpstr>电焊机的使用与维护</vt:lpstr>
      <vt:lpstr>气焊设备的使用与维护</vt:lpstr>
      <vt:lpstr>焊接设备的常见故障及排除方法</vt:lpstr>
      <vt:lpstr>焊接材料的选择与使用</vt:lpstr>
      <vt:lpstr>焊接材料的种类与特性</vt:lpstr>
      <vt:lpstr>焊接材料的选择依据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2024-09-16T18:59:27.069</cp:lastPrinted>
  <dcterms:created xsi:type="dcterms:W3CDTF">2024-09-16T10:59:27Z</dcterms:created>
  <dcterms:modified xsi:type="dcterms:W3CDTF">2024-09-16T10:59:29Z</dcterms:modified>
</cp:coreProperties>
</file>