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081AA-9573-4989-8D62-707624E93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CB528-349D-43FD-BE44-31123F413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F349F-AB85-41EA-B1C8-4C9435EFA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2EA06-3CE7-4DE5-9E0D-6D2E1D4BD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C6BA55-4E08-4DFD-A07C-E041C0F92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32E6B-B89F-48BE-A602-A35A65B0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65C9A-EB12-45C6-B548-0B0854184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B025E-E574-4EF7-9308-5C7B49079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0EC52-8EE0-4458-B075-997B8E4B8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66C3F-646D-4677-BA21-A9E300921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5FC7A-586C-479C-8DC9-6321CF903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21639" y="1988448"/>
            <a:ext cx="3937000" cy="19030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78739" y="3933072"/>
            <a:ext cx="4279900" cy="19030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hlink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chemeClr val="hlink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 flipH="1">
            <a:off x="7962900" y="152400"/>
            <a:ext cx="0" cy="1524000"/>
          </a:xfrm>
          <a:custGeom>
            <a:rect l="l" t="t" r="r" b="b"/>
            <a:pathLst>
              <a:path h="1524000">
                <a:moveTo>
                  <a:pt x="0" y="0"/>
                </a:moveTo>
                <a:lnTo>
                  <a:pt x="0" y="152400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152400"/>
            <a:ext cx="120026" cy="119944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2"/>
          <a:stretch>
            <a:fillRect/>
          </a:stretch>
        </p:blipFill>
        <p:spPr>
          <a:xfrm>
            <a:off x="8321429" y="152400"/>
            <a:ext cx="118526" cy="119944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3"/>
          <a:stretch>
            <a:fillRect/>
          </a:stretch>
        </p:blipFill>
        <p:spPr>
          <a:xfrm>
            <a:off x="8489467" y="152400"/>
            <a:ext cx="117024" cy="119944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320322"/>
            <a:ext cx="120026" cy="116945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3"/>
          <a:stretch>
            <a:fillRect/>
          </a:stretch>
        </p:blipFill>
        <p:spPr>
          <a:xfrm>
            <a:off x="8489467" y="320322"/>
            <a:ext cx="117024" cy="116945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2"/>
          <a:stretch>
            <a:fillRect/>
          </a:stretch>
        </p:blipFill>
        <p:spPr>
          <a:xfrm>
            <a:off x="8321429" y="320322"/>
            <a:ext cx="118526" cy="116945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4"/>
          <a:stretch>
            <a:fillRect/>
          </a:stretch>
        </p:blipFill>
        <p:spPr>
          <a:xfrm>
            <a:off x="8657501" y="320322"/>
            <a:ext cx="117024" cy="116945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5"/>
          <a:stretch>
            <a:fillRect/>
          </a:stretch>
        </p:blipFill>
        <p:spPr>
          <a:xfrm>
            <a:off x="8153394" y="488244"/>
            <a:ext cx="120026" cy="116945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5"/>
          <a:stretch>
            <a:fillRect/>
          </a:stretch>
        </p:blipFill>
        <p:spPr>
          <a:xfrm>
            <a:off x="8321429" y="488244"/>
            <a:ext cx="118526" cy="116945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6"/>
          <a:stretch>
            <a:fillRect/>
          </a:stretch>
        </p:blipFill>
        <p:spPr>
          <a:xfrm>
            <a:off x="8489467" y="488244"/>
            <a:ext cx="117024" cy="116945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6"/>
          <a:stretch>
            <a:fillRect/>
          </a:stretch>
        </p:blipFill>
        <p:spPr>
          <a:xfrm>
            <a:off x="8657501" y="488244"/>
            <a:ext cx="117024" cy="116945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7"/>
          <a:stretch>
            <a:fillRect/>
          </a:stretch>
        </p:blipFill>
        <p:spPr>
          <a:xfrm>
            <a:off x="8825532" y="488244"/>
            <a:ext cx="120026" cy="116945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656166"/>
            <a:ext cx="120026" cy="119944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8"/>
          <a:stretch>
            <a:fillRect/>
          </a:stretch>
        </p:blipFill>
        <p:spPr>
          <a:xfrm>
            <a:off x="8321429" y="656166"/>
            <a:ext cx="118526" cy="119944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4"/>
          <a:stretch>
            <a:fillRect/>
          </a:stretch>
        </p:blipFill>
        <p:spPr>
          <a:xfrm>
            <a:off x="8489467" y="656166"/>
            <a:ext cx="117024" cy="119944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9"/>
          <a:stretch>
            <a:fillRect/>
          </a:stretch>
        </p:blipFill>
        <p:spPr>
          <a:xfrm>
            <a:off x="8657501" y="656166"/>
            <a:ext cx="117024" cy="119944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8"/>
          <a:stretch>
            <a:fillRect/>
          </a:stretch>
        </p:blipFill>
        <p:spPr>
          <a:xfrm>
            <a:off x="8153394" y="824088"/>
            <a:ext cx="120026" cy="119944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8"/>
          <a:stretch>
            <a:fillRect/>
          </a:stretch>
        </p:blipFill>
        <p:spPr>
          <a:xfrm>
            <a:off x="8321429" y="824088"/>
            <a:ext cx="118526" cy="119944"/>
          </a:xfrm>
          <a:prstGeom prst="rect">
            <a:avLst/>
          </a:prstGeom>
        </p:spPr>
      </p:pic>
      <p:pic>
        <p:nvPicPr>
          <p:cNvPr id="36" name="bg object 36"/>
          <p:cNvPicPr/>
          <p:nvPr/>
        </p:nvPicPr>
        <p:blipFill>
          <a:blip r:embed="rId9"/>
          <a:stretch>
            <a:fillRect/>
          </a:stretch>
        </p:blipFill>
        <p:spPr>
          <a:xfrm>
            <a:off x="8489467" y="824088"/>
            <a:ext cx="117024" cy="119944"/>
          </a:xfrm>
          <a:prstGeom prst="rect">
            <a:avLst/>
          </a:prstGeom>
        </p:spPr>
      </p:pic>
      <p:pic>
        <p:nvPicPr>
          <p:cNvPr id="37" name="bg object 37"/>
          <p:cNvPicPr/>
          <p:nvPr/>
        </p:nvPicPr>
        <p:blipFill>
          <a:blip r:embed="rId9"/>
          <a:stretch>
            <a:fillRect/>
          </a:stretch>
        </p:blipFill>
        <p:spPr>
          <a:xfrm>
            <a:off x="8657501" y="824088"/>
            <a:ext cx="117024" cy="119944"/>
          </a:xfrm>
          <a:prstGeom prst="rect">
            <a:avLst/>
          </a:prstGeom>
        </p:spPr>
      </p:pic>
      <p:pic>
        <p:nvPicPr>
          <p:cNvPr id="38" name="bg object 38"/>
          <p:cNvPicPr/>
          <p:nvPr/>
        </p:nvPicPr>
        <p:blipFill>
          <a:blip r:embed="rId10"/>
          <a:stretch>
            <a:fillRect/>
          </a:stretch>
        </p:blipFill>
        <p:spPr>
          <a:xfrm>
            <a:off x="8825532" y="824088"/>
            <a:ext cx="120026" cy="119944"/>
          </a:xfrm>
          <a:prstGeom prst="rect">
            <a:avLst/>
          </a:prstGeom>
        </p:spPr>
      </p:pic>
      <p:pic>
        <p:nvPicPr>
          <p:cNvPr id="39" name="bg object 39"/>
          <p:cNvPicPr/>
          <p:nvPr/>
        </p:nvPicPr>
        <p:blipFill>
          <a:blip r:embed="rId8"/>
          <a:stretch>
            <a:fillRect/>
          </a:stretch>
        </p:blipFill>
        <p:spPr>
          <a:xfrm>
            <a:off x="8153394" y="992011"/>
            <a:ext cx="120026" cy="118444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11"/>
          <a:stretch>
            <a:fillRect/>
          </a:stretch>
        </p:blipFill>
        <p:spPr>
          <a:xfrm>
            <a:off x="8321429" y="992011"/>
            <a:ext cx="118526" cy="118444"/>
          </a:xfrm>
          <a:prstGeom prst="rect">
            <a:avLst/>
          </a:prstGeom>
        </p:spPr>
      </p:pic>
      <p:pic>
        <p:nvPicPr>
          <p:cNvPr id="41" name="bg object 41"/>
          <p:cNvPicPr/>
          <p:nvPr/>
        </p:nvPicPr>
        <p:blipFill>
          <a:blip r:embed="rId9"/>
          <a:stretch>
            <a:fillRect/>
          </a:stretch>
        </p:blipFill>
        <p:spPr>
          <a:xfrm>
            <a:off x="8489467" y="992011"/>
            <a:ext cx="117024" cy="118445"/>
          </a:xfrm>
          <a:prstGeom prst="rect">
            <a:avLst/>
          </a:prstGeom>
        </p:spPr>
      </p:pic>
      <p:pic>
        <p:nvPicPr>
          <p:cNvPr id="42" name="bg object 42"/>
          <p:cNvPicPr/>
          <p:nvPr/>
        </p:nvPicPr>
        <p:blipFill>
          <a:blip r:embed="rId7"/>
          <a:stretch>
            <a:fillRect/>
          </a:stretch>
        </p:blipFill>
        <p:spPr>
          <a:xfrm>
            <a:off x="8153394" y="1159933"/>
            <a:ext cx="120026" cy="116945"/>
          </a:xfrm>
          <a:prstGeom prst="rect">
            <a:avLst/>
          </a:prstGeom>
        </p:spPr>
      </p:pic>
      <p:pic>
        <p:nvPicPr>
          <p:cNvPr id="43" name="bg object 43"/>
          <p:cNvPicPr/>
          <p:nvPr/>
        </p:nvPicPr>
        <p:blipFill>
          <a:blip r:embed="rId12"/>
          <a:stretch>
            <a:fillRect/>
          </a:stretch>
        </p:blipFill>
        <p:spPr>
          <a:xfrm>
            <a:off x="8657501" y="992011"/>
            <a:ext cx="117024" cy="118445"/>
          </a:xfrm>
          <a:prstGeom prst="rect">
            <a:avLst/>
          </a:prstGeom>
        </p:spPr>
      </p:pic>
      <p:pic>
        <p:nvPicPr>
          <p:cNvPr id="44" name="bg object 44"/>
          <p:cNvPicPr/>
          <p:nvPr/>
        </p:nvPicPr>
        <p:blipFill>
          <a:blip r:embed="rId7"/>
          <a:stretch>
            <a:fillRect/>
          </a:stretch>
        </p:blipFill>
        <p:spPr>
          <a:xfrm>
            <a:off x="8321429" y="1159933"/>
            <a:ext cx="118526" cy="116945"/>
          </a:xfrm>
          <a:prstGeom prst="rect">
            <a:avLst/>
          </a:prstGeom>
        </p:spPr>
      </p:pic>
      <p:pic>
        <p:nvPicPr>
          <p:cNvPr id="45" name="bg object 45"/>
          <p:cNvPicPr/>
          <p:nvPr/>
        </p:nvPicPr>
        <p:blipFill>
          <a:blip r:embed="rId13"/>
          <a:stretch>
            <a:fillRect/>
          </a:stretch>
        </p:blipFill>
        <p:spPr>
          <a:xfrm>
            <a:off x="8489467" y="1159933"/>
            <a:ext cx="117024" cy="116945"/>
          </a:xfrm>
          <a:prstGeom prst="rect">
            <a:avLst/>
          </a:prstGeom>
        </p:spPr>
      </p:pic>
      <p:pic>
        <p:nvPicPr>
          <p:cNvPr id="46" name="bg object 46"/>
          <p:cNvPicPr/>
          <p:nvPr/>
        </p:nvPicPr>
        <p:blipFill>
          <a:blip r:embed="rId13"/>
          <a:stretch>
            <a:fillRect/>
          </a:stretch>
        </p:blipFill>
        <p:spPr>
          <a:xfrm>
            <a:off x="8657501" y="1159933"/>
            <a:ext cx="117024" cy="116945"/>
          </a:xfrm>
          <a:prstGeom prst="rect">
            <a:avLst/>
          </a:prstGeom>
        </p:spPr>
      </p:pic>
      <p:pic>
        <p:nvPicPr>
          <p:cNvPr id="47" name="bg object 47"/>
          <p:cNvPicPr/>
          <p:nvPr/>
        </p:nvPicPr>
        <p:blipFill>
          <a:blip r:embed="rId10"/>
          <a:stretch>
            <a:fillRect/>
          </a:stretch>
        </p:blipFill>
        <p:spPr>
          <a:xfrm>
            <a:off x="8321429" y="1327855"/>
            <a:ext cx="118526" cy="119944"/>
          </a:xfrm>
          <a:prstGeom prst="rect">
            <a:avLst/>
          </a:prstGeom>
        </p:spPr>
      </p:pic>
      <p:pic>
        <p:nvPicPr>
          <p:cNvPr id="48" name="bg object 48"/>
          <p:cNvPicPr/>
          <p:nvPr/>
        </p:nvPicPr>
        <p:blipFill>
          <a:blip r:embed="rId12"/>
          <a:stretch>
            <a:fillRect/>
          </a:stretch>
        </p:blipFill>
        <p:spPr>
          <a:xfrm>
            <a:off x="8657501" y="1327855"/>
            <a:ext cx="117024" cy="11994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4002" y="338326"/>
            <a:ext cx="2692400" cy="6654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2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45489" y="1498944"/>
            <a:ext cx="4597400" cy="3683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hlink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6.jpeg" /><Relationship Id="rId3" Type="http://schemas.openxmlformats.org/officeDocument/2006/relationships/hyperlink" Target="http://www.fenghuomedia.cn/fhxzh/882338200.html" TargetMode="Ex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hyperlink" Target="http://baike.baidu.com/view/32545.htm" TargetMode="External" /><Relationship Id="rId3" Type="http://schemas.openxmlformats.org/officeDocument/2006/relationships/hyperlink" Target="http://baike.baidu.com/view/21245.htm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Relationship Id="rId3" Type="http://schemas.openxmlformats.org/officeDocument/2006/relationships/image" Target="../media/image3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322330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37628" y="2760345"/>
            <a:ext cx="2463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5">
                <a:solidFill>
                  <a:srgbClr val="AF273E"/>
                </a:solidFill>
                <a:latin typeface="Microsoft JhengHei"/>
                <a:cs typeface="Microsoft JhengHei"/>
              </a:rPr>
              <a:t>第十八章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4385627" y="2760345"/>
            <a:ext cx="3683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>
                <a:solidFill>
                  <a:srgbClr val="AF273E"/>
                </a:solidFill>
              </a:rPr>
              <a:t>走进信息时代</a:t>
            </a:r>
            <a:endParaRPr sz="4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569541" y="2500343"/>
            <a:ext cx="1005139" cy="754030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6328828" y="0"/>
            <a:ext cx="2820035" cy="2232660"/>
            <a:chOff x="6328828" y="0"/>
            <a:chExt cx="2820035" cy="2232660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5959" y="1446533"/>
              <a:ext cx="1007755" cy="75403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328828" y="0"/>
              <a:ext cx="2743890" cy="223250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337153" y="154945"/>
              <a:ext cx="2811608" cy="197963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547052" y="2398395"/>
            <a:ext cx="74803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lr>
                <a:srgbClr val="FF3399"/>
              </a:buClr>
              <a:buSzPct val="101250"/>
              <a:buFont typeface="Arial Black"/>
              <a:buChar char="•"/>
              <a:tabLst>
                <a:tab pos="355600"/>
              </a:tabLst>
            </a:pPr>
            <a:r>
              <a:rPr sz="4000" spc="-5">
                <a:solidFill>
                  <a:srgbClr val="0000FF"/>
                </a:solidFill>
                <a:latin typeface="黑体"/>
                <a:cs typeface="黑体"/>
              </a:rPr>
              <a:t>你知道哪些信息方式和传递信息</a:t>
            </a:r>
            <a:r>
              <a:rPr sz="4000" spc="-15">
                <a:solidFill>
                  <a:srgbClr val="0000FF"/>
                </a:solidFill>
                <a:latin typeface="黑体"/>
                <a:cs typeface="黑体"/>
              </a:rPr>
              <a:t>的方式？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19050" y="152400"/>
            <a:ext cx="8731250" cy="6121400"/>
            <a:chOff x="-19050" y="152400"/>
            <a:chExt cx="8731250" cy="6121400"/>
          </a:xfrm>
        </p:grpSpPr>
        <p:sp>
          <p:nvSpPr>
            <p:cNvPr id="3" name="object 3"/>
            <p:cNvSpPr/>
            <p:nvPr/>
          </p:nvSpPr>
          <p:spPr>
            <a:xfrm>
              <a:off x="380999" y="533400"/>
              <a:ext cx="8305800" cy="5715000"/>
            </a:xfrm>
            <a:custGeom>
              <a:rect l="l" t="t" r="r" b="b"/>
              <a:pathLst>
                <a:path w="8305800" h="5715000">
                  <a:moveTo>
                    <a:pt x="0" y="784498"/>
                  </a:moveTo>
                  <a:lnTo>
                    <a:pt x="1431" y="736709"/>
                  </a:lnTo>
                  <a:lnTo>
                    <a:pt x="5672" y="689676"/>
                  </a:lnTo>
                  <a:lnTo>
                    <a:pt x="12639" y="643484"/>
                  </a:lnTo>
                  <a:lnTo>
                    <a:pt x="22250" y="598212"/>
                  </a:lnTo>
                  <a:lnTo>
                    <a:pt x="34425" y="553944"/>
                  </a:lnTo>
                  <a:lnTo>
                    <a:pt x="49080" y="510761"/>
                  </a:lnTo>
                  <a:lnTo>
                    <a:pt x="66133" y="468746"/>
                  </a:lnTo>
                  <a:lnTo>
                    <a:pt x="85502" y="427981"/>
                  </a:lnTo>
                  <a:lnTo>
                    <a:pt x="107106" y="388547"/>
                  </a:lnTo>
                  <a:lnTo>
                    <a:pt x="130862" y="350527"/>
                  </a:lnTo>
                  <a:lnTo>
                    <a:pt x="156689" y="314002"/>
                  </a:lnTo>
                  <a:lnTo>
                    <a:pt x="184503" y="279056"/>
                  </a:lnTo>
                  <a:lnTo>
                    <a:pt x="214224" y="245769"/>
                  </a:lnTo>
                  <a:lnTo>
                    <a:pt x="245768" y="214225"/>
                  </a:lnTo>
                  <a:lnTo>
                    <a:pt x="279055" y="184504"/>
                  </a:lnTo>
                  <a:lnTo>
                    <a:pt x="314001" y="156689"/>
                  </a:lnTo>
                  <a:lnTo>
                    <a:pt x="350526" y="130863"/>
                  </a:lnTo>
                  <a:lnTo>
                    <a:pt x="388546" y="107107"/>
                  </a:lnTo>
                  <a:lnTo>
                    <a:pt x="427980" y="85503"/>
                  </a:lnTo>
                  <a:lnTo>
                    <a:pt x="468745" y="66133"/>
                  </a:lnTo>
                  <a:lnTo>
                    <a:pt x="510760" y="49080"/>
                  </a:lnTo>
                  <a:lnTo>
                    <a:pt x="553943" y="34425"/>
                  </a:lnTo>
                  <a:lnTo>
                    <a:pt x="598211" y="22251"/>
                  </a:lnTo>
                  <a:lnTo>
                    <a:pt x="643482" y="12639"/>
                  </a:lnTo>
                  <a:lnTo>
                    <a:pt x="689675" y="5672"/>
                  </a:lnTo>
                  <a:lnTo>
                    <a:pt x="736708" y="1431"/>
                  </a:lnTo>
                  <a:lnTo>
                    <a:pt x="784497" y="0"/>
                  </a:lnTo>
                  <a:lnTo>
                    <a:pt x="7521302" y="0"/>
                  </a:lnTo>
                  <a:lnTo>
                    <a:pt x="7569089" y="1431"/>
                  </a:lnTo>
                  <a:lnTo>
                    <a:pt x="7616122" y="5672"/>
                  </a:lnTo>
                  <a:lnTo>
                    <a:pt x="7662315" y="12639"/>
                  </a:lnTo>
                  <a:lnTo>
                    <a:pt x="7707586" y="22250"/>
                  </a:lnTo>
                  <a:lnTo>
                    <a:pt x="7751854" y="34425"/>
                  </a:lnTo>
                  <a:lnTo>
                    <a:pt x="7795037" y="49079"/>
                  </a:lnTo>
                  <a:lnTo>
                    <a:pt x="7837052" y="66133"/>
                  </a:lnTo>
                  <a:lnTo>
                    <a:pt x="7877817" y="85502"/>
                  </a:lnTo>
                  <a:lnTo>
                    <a:pt x="7917251" y="107106"/>
                  </a:lnTo>
                  <a:lnTo>
                    <a:pt x="7955271" y="130862"/>
                  </a:lnTo>
                  <a:lnTo>
                    <a:pt x="7991796" y="156689"/>
                  </a:lnTo>
                  <a:lnTo>
                    <a:pt x="8026742" y="184503"/>
                  </a:lnTo>
                  <a:lnTo>
                    <a:pt x="8060029" y="214224"/>
                  </a:lnTo>
                  <a:lnTo>
                    <a:pt x="8091574" y="245768"/>
                  </a:lnTo>
                  <a:lnTo>
                    <a:pt x="8121294" y="279055"/>
                  </a:lnTo>
                  <a:lnTo>
                    <a:pt x="8149109" y="314001"/>
                  </a:lnTo>
                  <a:lnTo>
                    <a:pt x="8174935" y="350526"/>
                  </a:lnTo>
                  <a:lnTo>
                    <a:pt x="8198692" y="388546"/>
                  </a:lnTo>
                  <a:lnTo>
                    <a:pt x="8220296" y="427980"/>
                  </a:lnTo>
                  <a:lnTo>
                    <a:pt x="8239665" y="468745"/>
                  </a:lnTo>
                  <a:lnTo>
                    <a:pt x="8256719" y="510760"/>
                  </a:lnTo>
                  <a:lnTo>
                    <a:pt x="8271374" y="553943"/>
                  </a:lnTo>
                  <a:lnTo>
                    <a:pt x="8283548" y="598211"/>
                  </a:lnTo>
                  <a:lnTo>
                    <a:pt x="8293160" y="643483"/>
                  </a:lnTo>
                  <a:lnTo>
                    <a:pt x="8300127" y="689676"/>
                  </a:lnTo>
                  <a:lnTo>
                    <a:pt x="8304368" y="736708"/>
                  </a:lnTo>
                  <a:lnTo>
                    <a:pt x="8305800" y="784497"/>
                  </a:lnTo>
                  <a:lnTo>
                    <a:pt x="8305800" y="4930502"/>
                  </a:lnTo>
                  <a:lnTo>
                    <a:pt x="8304368" y="4978291"/>
                  </a:lnTo>
                  <a:lnTo>
                    <a:pt x="8300127" y="5025323"/>
                  </a:lnTo>
                  <a:lnTo>
                    <a:pt x="8293160" y="5071516"/>
                  </a:lnTo>
                  <a:lnTo>
                    <a:pt x="8283548" y="5116788"/>
                  </a:lnTo>
                  <a:lnTo>
                    <a:pt x="8271374" y="5161056"/>
                  </a:lnTo>
                  <a:lnTo>
                    <a:pt x="8256719" y="5204238"/>
                  </a:lnTo>
                  <a:lnTo>
                    <a:pt x="8239666" y="5246254"/>
                  </a:lnTo>
                  <a:lnTo>
                    <a:pt x="8220296" y="5287019"/>
                  </a:lnTo>
                  <a:lnTo>
                    <a:pt x="8198692" y="5326453"/>
                  </a:lnTo>
                  <a:lnTo>
                    <a:pt x="8174936" y="5364473"/>
                  </a:lnTo>
                  <a:lnTo>
                    <a:pt x="8149110" y="5400997"/>
                  </a:lnTo>
                  <a:lnTo>
                    <a:pt x="8121295" y="5435944"/>
                  </a:lnTo>
                  <a:lnTo>
                    <a:pt x="8091575" y="5469230"/>
                  </a:lnTo>
                  <a:lnTo>
                    <a:pt x="8060030" y="5500775"/>
                  </a:lnTo>
                  <a:lnTo>
                    <a:pt x="8026743" y="5530496"/>
                  </a:lnTo>
                  <a:lnTo>
                    <a:pt x="7991797" y="5558310"/>
                  </a:lnTo>
                  <a:lnTo>
                    <a:pt x="7955273" y="5584137"/>
                  </a:lnTo>
                  <a:lnTo>
                    <a:pt x="7917253" y="5607893"/>
                  </a:lnTo>
                  <a:lnTo>
                    <a:pt x="7877819" y="5629497"/>
                  </a:lnTo>
                  <a:lnTo>
                    <a:pt x="7837053" y="5648866"/>
                  </a:lnTo>
                  <a:lnTo>
                    <a:pt x="7795038" y="5665920"/>
                  </a:lnTo>
                  <a:lnTo>
                    <a:pt x="7751856" y="5680574"/>
                  </a:lnTo>
                  <a:lnTo>
                    <a:pt x="7707588" y="5692749"/>
                  </a:lnTo>
                  <a:lnTo>
                    <a:pt x="7662316" y="5702360"/>
                  </a:lnTo>
                  <a:lnTo>
                    <a:pt x="7616123" y="5709328"/>
                  </a:lnTo>
                  <a:lnTo>
                    <a:pt x="7569091" y="5713568"/>
                  </a:lnTo>
                  <a:lnTo>
                    <a:pt x="7521302" y="5715000"/>
                  </a:lnTo>
                  <a:lnTo>
                    <a:pt x="784498" y="5715000"/>
                  </a:lnTo>
                  <a:lnTo>
                    <a:pt x="736709" y="5713568"/>
                  </a:lnTo>
                  <a:lnTo>
                    <a:pt x="689677" y="5709327"/>
                  </a:lnTo>
                  <a:lnTo>
                    <a:pt x="643484" y="5702360"/>
                  </a:lnTo>
                  <a:lnTo>
                    <a:pt x="598212" y="5692748"/>
                  </a:lnTo>
                  <a:lnTo>
                    <a:pt x="553944" y="5680574"/>
                  </a:lnTo>
                  <a:lnTo>
                    <a:pt x="510761" y="5665919"/>
                  </a:lnTo>
                  <a:lnTo>
                    <a:pt x="468746" y="5648866"/>
                  </a:lnTo>
                  <a:lnTo>
                    <a:pt x="427981" y="5629497"/>
                  </a:lnTo>
                  <a:lnTo>
                    <a:pt x="388547" y="5607893"/>
                  </a:lnTo>
                  <a:lnTo>
                    <a:pt x="350527" y="5584136"/>
                  </a:lnTo>
                  <a:lnTo>
                    <a:pt x="314002" y="5558310"/>
                  </a:lnTo>
                  <a:lnTo>
                    <a:pt x="279056" y="5530496"/>
                  </a:lnTo>
                  <a:lnTo>
                    <a:pt x="245769" y="5500775"/>
                  </a:lnTo>
                  <a:lnTo>
                    <a:pt x="214225" y="5469230"/>
                  </a:lnTo>
                  <a:lnTo>
                    <a:pt x="184504" y="5435944"/>
                  </a:lnTo>
                  <a:lnTo>
                    <a:pt x="156690" y="5400997"/>
                  </a:lnTo>
                  <a:lnTo>
                    <a:pt x="130863" y="5364473"/>
                  </a:lnTo>
                  <a:lnTo>
                    <a:pt x="107107" y="5326453"/>
                  </a:lnTo>
                  <a:lnTo>
                    <a:pt x="85503" y="5287019"/>
                  </a:lnTo>
                  <a:lnTo>
                    <a:pt x="66133" y="5246254"/>
                  </a:lnTo>
                  <a:lnTo>
                    <a:pt x="49080" y="5204239"/>
                  </a:lnTo>
                  <a:lnTo>
                    <a:pt x="34425" y="5161056"/>
                  </a:lnTo>
                  <a:lnTo>
                    <a:pt x="22251" y="5116788"/>
                  </a:lnTo>
                  <a:lnTo>
                    <a:pt x="12639" y="5071516"/>
                  </a:lnTo>
                  <a:lnTo>
                    <a:pt x="5672" y="5025323"/>
                  </a:lnTo>
                  <a:lnTo>
                    <a:pt x="1431" y="4978291"/>
                  </a:lnTo>
                  <a:lnTo>
                    <a:pt x="0" y="4930502"/>
                  </a:lnTo>
                  <a:lnTo>
                    <a:pt x="0" y="784498"/>
                  </a:lnTo>
                  <a:close/>
                </a:path>
              </a:pathLst>
            </a:custGeom>
            <a:ln w="50799">
              <a:solidFill>
                <a:srgbClr val="6699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0" y="152400"/>
              <a:ext cx="8534400" cy="1219200"/>
            </a:xfrm>
            <a:custGeom>
              <a:rect l="l" t="t" r="r" b="b"/>
              <a:pathLst>
                <a:path w="8534400" h="1219200">
                  <a:moveTo>
                    <a:pt x="7924799" y="1219199"/>
                  </a:moveTo>
                  <a:lnTo>
                    <a:pt x="0" y="1219199"/>
                  </a:lnTo>
                  <a:lnTo>
                    <a:pt x="0" y="0"/>
                  </a:lnTo>
                  <a:lnTo>
                    <a:pt x="7923580" y="0"/>
                  </a:lnTo>
                  <a:lnTo>
                    <a:pt x="7971363" y="1827"/>
                  </a:lnTo>
                  <a:lnTo>
                    <a:pt x="8018133" y="7220"/>
                  </a:lnTo>
                  <a:lnTo>
                    <a:pt x="8063752" y="16045"/>
                  </a:lnTo>
                  <a:lnTo>
                    <a:pt x="8108088" y="28168"/>
                  </a:lnTo>
                  <a:lnTo>
                    <a:pt x="8151004" y="43457"/>
                  </a:lnTo>
                  <a:lnTo>
                    <a:pt x="8192366" y="61777"/>
                  </a:lnTo>
                  <a:lnTo>
                    <a:pt x="8232037" y="82995"/>
                  </a:lnTo>
                  <a:lnTo>
                    <a:pt x="8269885" y="106978"/>
                  </a:lnTo>
                  <a:lnTo>
                    <a:pt x="8305772" y="133593"/>
                  </a:lnTo>
                  <a:lnTo>
                    <a:pt x="8339565" y="162704"/>
                  </a:lnTo>
                  <a:lnTo>
                    <a:pt x="8371128" y="194180"/>
                  </a:lnTo>
                  <a:lnTo>
                    <a:pt x="8400326" y="227887"/>
                  </a:lnTo>
                  <a:lnTo>
                    <a:pt x="8427024" y="263691"/>
                  </a:lnTo>
                  <a:lnTo>
                    <a:pt x="8451087" y="301458"/>
                  </a:lnTo>
                  <a:lnTo>
                    <a:pt x="8472380" y="341056"/>
                  </a:lnTo>
                  <a:lnTo>
                    <a:pt x="8490767" y="382350"/>
                  </a:lnTo>
                  <a:lnTo>
                    <a:pt x="8506114" y="425207"/>
                  </a:lnTo>
                  <a:lnTo>
                    <a:pt x="8518286" y="469495"/>
                  </a:lnTo>
                  <a:lnTo>
                    <a:pt x="8527147" y="515078"/>
                  </a:lnTo>
                  <a:lnTo>
                    <a:pt x="8532563" y="561824"/>
                  </a:lnTo>
                  <a:lnTo>
                    <a:pt x="8534399" y="609599"/>
                  </a:lnTo>
                  <a:lnTo>
                    <a:pt x="8532563" y="657209"/>
                  </a:lnTo>
                  <a:lnTo>
                    <a:pt x="8527149" y="703806"/>
                  </a:lnTo>
                  <a:lnTo>
                    <a:pt x="8518290" y="749256"/>
                  </a:lnTo>
                  <a:lnTo>
                    <a:pt x="8506123" y="793428"/>
                  </a:lnTo>
                  <a:lnTo>
                    <a:pt x="8490783" y="836186"/>
                  </a:lnTo>
                  <a:lnTo>
                    <a:pt x="8472408" y="877397"/>
                  </a:lnTo>
                  <a:lnTo>
                    <a:pt x="8451132" y="916928"/>
                  </a:lnTo>
                  <a:lnTo>
                    <a:pt x="8427091" y="954646"/>
                  </a:lnTo>
                  <a:lnTo>
                    <a:pt x="8400422" y="990416"/>
                  </a:lnTo>
                  <a:lnTo>
                    <a:pt x="8371260" y="1024106"/>
                  </a:lnTo>
                  <a:lnTo>
                    <a:pt x="8339740" y="1055582"/>
                  </a:lnTo>
                  <a:lnTo>
                    <a:pt x="8306000" y="1084711"/>
                  </a:lnTo>
                  <a:lnTo>
                    <a:pt x="8270174" y="1111358"/>
                  </a:lnTo>
                  <a:lnTo>
                    <a:pt x="8232398" y="1135391"/>
                  </a:lnTo>
                  <a:lnTo>
                    <a:pt x="8192810" y="1156675"/>
                  </a:lnTo>
                  <a:lnTo>
                    <a:pt x="8151543" y="1175079"/>
                  </a:lnTo>
                  <a:lnTo>
                    <a:pt x="8108734" y="1190467"/>
                  </a:lnTo>
                  <a:lnTo>
                    <a:pt x="8064520" y="1202706"/>
                  </a:lnTo>
                  <a:lnTo>
                    <a:pt x="8019035" y="1211664"/>
                  </a:lnTo>
                  <a:lnTo>
                    <a:pt x="7972416" y="1217206"/>
                  </a:lnTo>
                  <a:lnTo>
                    <a:pt x="7924799" y="1219199"/>
                  </a:lnTo>
                  <a:close/>
                </a:path>
              </a:pathLst>
            </a:custGeom>
            <a:solidFill>
              <a:srgbClr val="66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1219200"/>
              <a:ext cx="8077200" cy="0"/>
            </a:xfrm>
            <a:custGeom>
              <a:rect l="l" t="t" r="r" b="b"/>
              <a:pathLst>
                <a:path w="8077200">
                  <a:moveTo>
                    <a:pt x="0" y="0"/>
                  </a:moveTo>
                  <a:lnTo>
                    <a:pt x="8077199" y="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74002" y="369728"/>
            <a:ext cx="21590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200" b="1" spc="-15">
                <a:solidFill>
                  <a:srgbClr val="FF0000"/>
                </a:solidFill>
                <a:latin typeface="Microsoft JhengHei"/>
                <a:cs typeface="Microsoft JhengHei"/>
              </a:rPr>
              <a:t>信息方式</a:t>
            </a:r>
            <a:endParaRPr sz="4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490" y="1745932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0000FF"/>
                </a:solidFill>
                <a:latin typeface="Microsoft JhengHei"/>
                <a:cs typeface="Microsoft JhengHei"/>
              </a:rPr>
              <a:t>文字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336800" y="914400"/>
            <a:ext cx="6196330" cy="5651500"/>
            <a:chOff x="2336800" y="914400"/>
            <a:chExt cx="6196330" cy="5651500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336800" y="3784599"/>
              <a:ext cx="5761037" cy="27813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413000" y="914400"/>
              <a:ext cx="6119812" cy="280828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3352800" y="1562100"/>
            <a:ext cx="5329238" cy="4186237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121728" y="1963419"/>
            <a:ext cx="939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5">
                <a:solidFill>
                  <a:srgbClr val="0000FF"/>
                </a:solidFill>
                <a:latin typeface="Microsoft JhengHei"/>
                <a:cs typeface="Microsoft JhengHei"/>
              </a:rPr>
              <a:t>影像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409700"/>
            <a:ext cx="3276600" cy="36004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727700" y="2133600"/>
            <a:ext cx="3132137" cy="3671887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498215" y="1958657"/>
            <a:ext cx="1244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0" spc="-15">
                <a:solidFill>
                  <a:srgbClr val="0000FF"/>
                </a:solidFill>
                <a:latin typeface="黑体"/>
                <a:cs typeface="黑体"/>
              </a:rPr>
              <a:t>录音、录</a:t>
            </a:r>
            <a:r>
              <a:rPr sz="2400" b="0" spc="-20">
                <a:solidFill>
                  <a:srgbClr val="0000FF"/>
                </a:solidFill>
                <a:latin typeface="黑体"/>
                <a:cs typeface="黑体"/>
              </a:rPr>
              <a:t>像磁带</a:t>
            </a:r>
            <a:endParaRPr sz="2400">
              <a:latin typeface="黑体"/>
              <a:cs typeface="黑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47285" y="3317557"/>
            <a:ext cx="330200" cy="15494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b="1" spc="-10">
                <a:solidFill>
                  <a:srgbClr val="0000FF"/>
                </a:solidFill>
                <a:latin typeface="Microsoft JhengHei"/>
                <a:cs typeface="Microsoft JhengHei"/>
              </a:rPr>
              <a:t>磁盘和光盘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9928" y="401478"/>
            <a:ext cx="16256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>
                <a:solidFill>
                  <a:srgbClr val="0000FF"/>
                </a:solidFill>
              </a:rPr>
              <a:t>烽火台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15289" y="1645756"/>
            <a:ext cx="170688" cy="170688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12700" marR="462280" algn="just">
              <a:lnSpc>
                <a:spcPts val="2590"/>
              </a:lnSpc>
              <a:spcBef>
                <a:spcPts val="425"/>
              </a:spcBef>
            </a:pPr>
            <a:r>
              <a:rPr spc="-5"/>
              <a:t>在中国古代，为了传递军事情报，人们曾设立过烽火台，利用火与烟传递信息。烽火台白天烧狼粪，夜间点柴草。传说烧狼粪时有很大的浓烟直冲蓝天，在白天比火光更易被人发</a:t>
            </a:r>
            <a:r>
              <a:rPr/>
              <a:t>现，因此烽火有时又被称为"狼</a:t>
            </a:r>
          </a:p>
          <a:p>
            <a:pPr marL="12700" marR="157480">
              <a:lnSpc>
                <a:spcPts val="2590"/>
              </a:lnSpc>
              <a:spcBef>
                <a:spcPts val="15"/>
              </a:spcBef>
            </a:pPr>
            <a:r>
              <a:rPr spc="40"/>
              <a:t>烟"</a:t>
            </a:r>
            <a:r>
              <a:rPr spc="-5"/>
              <a:t>。当发现敌情时，燃起烽火，台台相传，一直传到军营。在</a:t>
            </a:r>
            <a:r>
              <a:rPr spc="-50"/>
              <a:t> </a:t>
            </a:r>
            <a:r>
              <a:rPr spc="-5"/>
              <a:t>２７００多年前，中国周朝时</a:t>
            </a:r>
          </a:p>
          <a:p>
            <a:pPr marL="12700">
              <a:lnSpc>
                <a:spcPts val="2560"/>
              </a:lnSpc>
            </a:pPr>
            <a:r>
              <a:rPr spc="-5"/>
              <a:t>的烽火告警系统就已经很完备了。</a:t>
            </a: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143500" y="1346200"/>
            <a:ext cx="3770312" cy="46085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19050" y="152400"/>
            <a:ext cx="8731250" cy="6121400"/>
            <a:chOff x="-19050" y="152400"/>
            <a:chExt cx="8731250" cy="6121400"/>
          </a:xfrm>
        </p:grpSpPr>
        <p:sp>
          <p:nvSpPr>
            <p:cNvPr id="3" name="object 3"/>
            <p:cNvSpPr/>
            <p:nvPr/>
          </p:nvSpPr>
          <p:spPr>
            <a:xfrm>
              <a:off x="380999" y="533400"/>
              <a:ext cx="8305800" cy="5715000"/>
            </a:xfrm>
            <a:custGeom>
              <a:rect l="l" t="t" r="r" b="b"/>
              <a:pathLst>
                <a:path w="8305800" h="5715000">
                  <a:moveTo>
                    <a:pt x="0" y="784498"/>
                  </a:moveTo>
                  <a:lnTo>
                    <a:pt x="1431" y="736709"/>
                  </a:lnTo>
                  <a:lnTo>
                    <a:pt x="5672" y="689676"/>
                  </a:lnTo>
                  <a:lnTo>
                    <a:pt x="12639" y="643484"/>
                  </a:lnTo>
                  <a:lnTo>
                    <a:pt x="22250" y="598212"/>
                  </a:lnTo>
                  <a:lnTo>
                    <a:pt x="34425" y="553944"/>
                  </a:lnTo>
                  <a:lnTo>
                    <a:pt x="49080" y="510761"/>
                  </a:lnTo>
                  <a:lnTo>
                    <a:pt x="66133" y="468746"/>
                  </a:lnTo>
                  <a:lnTo>
                    <a:pt x="85502" y="427981"/>
                  </a:lnTo>
                  <a:lnTo>
                    <a:pt x="107106" y="388547"/>
                  </a:lnTo>
                  <a:lnTo>
                    <a:pt x="130862" y="350527"/>
                  </a:lnTo>
                  <a:lnTo>
                    <a:pt x="156689" y="314002"/>
                  </a:lnTo>
                  <a:lnTo>
                    <a:pt x="184503" y="279056"/>
                  </a:lnTo>
                  <a:lnTo>
                    <a:pt x="214224" y="245769"/>
                  </a:lnTo>
                  <a:lnTo>
                    <a:pt x="245768" y="214225"/>
                  </a:lnTo>
                  <a:lnTo>
                    <a:pt x="279055" y="184504"/>
                  </a:lnTo>
                  <a:lnTo>
                    <a:pt x="314001" y="156689"/>
                  </a:lnTo>
                  <a:lnTo>
                    <a:pt x="350526" y="130863"/>
                  </a:lnTo>
                  <a:lnTo>
                    <a:pt x="388546" y="107107"/>
                  </a:lnTo>
                  <a:lnTo>
                    <a:pt x="427980" y="85503"/>
                  </a:lnTo>
                  <a:lnTo>
                    <a:pt x="468745" y="66133"/>
                  </a:lnTo>
                  <a:lnTo>
                    <a:pt x="510760" y="49080"/>
                  </a:lnTo>
                  <a:lnTo>
                    <a:pt x="553943" y="34425"/>
                  </a:lnTo>
                  <a:lnTo>
                    <a:pt x="598211" y="22251"/>
                  </a:lnTo>
                  <a:lnTo>
                    <a:pt x="643482" y="12639"/>
                  </a:lnTo>
                  <a:lnTo>
                    <a:pt x="689675" y="5672"/>
                  </a:lnTo>
                  <a:lnTo>
                    <a:pt x="736708" y="1431"/>
                  </a:lnTo>
                  <a:lnTo>
                    <a:pt x="784497" y="0"/>
                  </a:lnTo>
                  <a:lnTo>
                    <a:pt x="7521302" y="0"/>
                  </a:lnTo>
                  <a:lnTo>
                    <a:pt x="7569089" y="1431"/>
                  </a:lnTo>
                  <a:lnTo>
                    <a:pt x="7616122" y="5672"/>
                  </a:lnTo>
                  <a:lnTo>
                    <a:pt x="7662315" y="12639"/>
                  </a:lnTo>
                  <a:lnTo>
                    <a:pt x="7707586" y="22250"/>
                  </a:lnTo>
                  <a:lnTo>
                    <a:pt x="7751854" y="34425"/>
                  </a:lnTo>
                  <a:lnTo>
                    <a:pt x="7795037" y="49079"/>
                  </a:lnTo>
                  <a:lnTo>
                    <a:pt x="7837052" y="66133"/>
                  </a:lnTo>
                  <a:lnTo>
                    <a:pt x="7877817" y="85502"/>
                  </a:lnTo>
                  <a:lnTo>
                    <a:pt x="7917251" y="107106"/>
                  </a:lnTo>
                  <a:lnTo>
                    <a:pt x="7955271" y="130862"/>
                  </a:lnTo>
                  <a:lnTo>
                    <a:pt x="7991796" y="156689"/>
                  </a:lnTo>
                  <a:lnTo>
                    <a:pt x="8026742" y="184503"/>
                  </a:lnTo>
                  <a:lnTo>
                    <a:pt x="8060029" y="214224"/>
                  </a:lnTo>
                  <a:lnTo>
                    <a:pt x="8091574" y="245768"/>
                  </a:lnTo>
                  <a:lnTo>
                    <a:pt x="8121294" y="279055"/>
                  </a:lnTo>
                  <a:lnTo>
                    <a:pt x="8149109" y="314001"/>
                  </a:lnTo>
                  <a:lnTo>
                    <a:pt x="8174935" y="350526"/>
                  </a:lnTo>
                  <a:lnTo>
                    <a:pt x="8198692" y="388546"/>
                  </a:lnTo>
                  <a:lnTo>
                    <a:pt x="8220296" y="427980"/>
                  </a:lnTo>
                  <a:lnTo>
                    <a:pt x="8239665" y="468745"/>
                  </a:lnTo>
                  <a:lnTo>
                    <a:pt x="8256719" y="510760"/>
                  </a:lnTo>
                  <a:lnTo>
                    <a:pt x="8271374" y="553943"/>
                  </a:lnTo>
                  <a:lnTo>
                    <a:pt x="8283548" y="598211"/>
                  </a:lnTo>
                  <a:lnTo>
                    <a:pt x="8293160" y="643483"/>
                  </a:lnTo>
                  <a:lnTo>
                    <a:pt x="8300127" y="689676"/>
                  </a:lnTo>
                  <a:lnTo>
                    <a:pt x="8304368" y="736708"/>
                  </a:lnTo>
                  <a:lnTo>
                    <a:pt x="8305800" y="784497"/>
                  </a:lnTo>
                  <a:lnTo>
                    <a:pt x="8305800" y="4930502"/>
                  </a:lnTo>
                  <a:lnTo>
                    <a:pt x="8304368" y="4978291"/>
                  </a:lnTo>
                  <a:lnTo>
                    <a:pt x="8300127" y="5025323"/>
                  </a:lnTo>
                  <a:lnTo>
                    <a:pt x="8293160" y="5071516"/>
                  </a:lnTo>
                  <a:lnTo>
                    <a:pt x="8283548" y="5116788"/>
                  </a:lnTo>
                  <a:lnTo>
                    <a:pt x="8271374" y="5161056"/>
                  </a:lnTo>
                  <a:lnTo>
                    <a:pt x="8256719" y="5204238"/>
                  </a:lnTo>
                  <a:lnTo>
                    <a:pt x="8239666" y="5246254"/>
                  </a:lnTo>
                  <a:lnTo>
                    <a:pt x="8220296" y="5287019"/>
                  </a:lnTo>
                  <a:lnTo>
                    <a:pt x="8198692" y="5326453"/>
                  </a:lnTo>
                  <a:lnTo>
                    <a:pt x="8174936" y="5364473"/>
                  </a:lnTo>
                  <a:lnTo>
                    <a:pt x="8149110" y="5400997"/>
                  </a:lnTo>
                  <a:lnTo>
                    <a:pt x="8121295" y="5435944"/>
                  </a:lnTo>
                  <a:lnTo>
                    <a:pt x="8091575" y="5469230"/>
                  </a:lnTo>
                  <a:lnTo>
                    <a:pt x="8060030" y="5500775"/>
                  </a:lnTo>
                  <a:lnTo>
                    <a:pt x="8026743" y="5530496"/>
                  </a:lnTo>
                  <a:lnTo>
                    <a:pt x="7991797" y="5558310"/>
                  </a:lnTo>
                  <a:lnTo>
                    <a:pt x="7955273" y="5584137"/>
                  </a:lnTo>
                  <a:lnTo>
                    <a:pt x="7917253" y="5607893"/>
                  </a:lnTo>
                  <a:lnTo>
                    <a:pt x="7877819" y="5629497"/>
                  </a:lnTo>
                  <a:lnTo>
                    <a:pt x="7837053" y="5648866"/>
                  </a:lnTo>
                  <a:lnTo>
                    <a:pt x="7795038" y="5665920"/>
                  </a:lnTo>
                  <a:lnTo>
                    <a:pt x="7751856" y="5680574"/>
                  </a:lnTo>
                  <a:lnTo>
                    <a:pt x="7707588" y="5692749"/>
                  </a:lnTo>
                  <a:lnTo>
                    <a:pt x="7662316" y="5702360"/>
                  </a:lnTo>
                  <a:lnTo>
                    <a:pt x="7616123" y="5709328"/>
                  </a:lnTo>
                  <a:lnTo>
                    <a:pt x="7569091" y="5713568"/>
                  </a:lnTo>
                  <a:lnTo>
                    <a:pt x="7521302" y="5715000"/>
                  </a:lnTo>
                  <a:lnTo>
                    <a:pt x="784498" y="5715000"/>
                  </a:lnTo>
                  <a:lnTo>
                    <a:pt x="736709" y="5713568"/>
                  </a:lnTo>
                  <a:lnTo>
                    <a:pt x="689677" y="5709327"/>
                  </a:lnTo>
                  <a:lnTo>
                    <a:pt x="643484" y="5702360"/>
                  </a:lnTo>
                  <a:lnTo>
                    <a:pt x="598212" y="5692748"/>
                  </a:lnTo>
                  <a:lnTo>
                    <a:pt x="553944" y="5680574"/>
                  </a:lnTo>
                  <a:lnTo>
                    <a:pt x="510761" y="5665919"/>
                  </a:lnTo>
                  <a:lnTo>
                    <a:pt x="468746" y="5648866"/>
                  </a:lnTo>
                  <a:lnTo>
                    <a:pt x="427981" y="5629497"/>
                  </a:lnTo>
                  <a:lnTo>
                    <a:pt x="388547" y="5607893"/>
                  </a:lnTo>
                  <a:lnTo>
                    <a:pt x="350527" y="5584136"/>
                  </a:lnTo>
                  <a:lnTo>
                    <a:pt x="314002" y="5558310"/>
                  </a:lnTo>
                  <a:lnTo>
                    <a:pt x="279056" y="5530496"/>
                  </a:lnTo>
                  <a:lnTo>
                    <a:pt x="245769" y="5500775"/>
                  </a:lnTo>
                  <a:lnTo>
                    <a:pt x="214225" y="5469230"/>
                  </a:lnTo>
                  <a:lnTo>
                    <a:pt x="184504" y="5435944"/>
                  </a:lnTo>
                  <a:lnTo>
                    <a:pt x="156690" y="5400997"/>
                  </a:lnTo>
                  <a:lnTo>
                    <a:pt x="130863" y="5364473"/>
                  </a:lnTo>
                  <a:lnTo>
                    <a:pt x="107107" y="5326453"/>
                  </a:lnTo>
                  <a:lnTo>
                    <a:pt x="85503" y="5287019"/>
                  </a:lnTo>
                  <a:lnTo>
                    <a:pt x="66133" y="5246254"/>
                  </a:lnTo>
                  <a:lnTo>
                    <a:pt x="49080" y="5204239"/>
                  </a:lnTo>
                  <a:lnTo>
                    <a:pt x="34425" y="5161056"/>
                  </a:lnTo>
                  <a:lnTo>
                    <a:pt x="22251" y="5116788"/>
                  </a:lnTo>
                  <a:lnTo>
                    <a:pt x="12639" y="5071516"/>
                  </a:lnTo>
                  <a:lnTo>
                    <a:pt x="5672" y="5025323"/>
                  </a:lnTo>
                  <a:lnTo>
                    <a:pt x="1431" y="4978291"/>
                  </a:lnTo>
                  <a:lnTo>
                    <a:pt x="0" y="4930502"/>
                  </a:lnTo>
                  <a:lnTo>
                    <a:pt x="0" y="784498"/>
                  </a:lnTo>
                  <a:close/>
                </a:path>
              </a:pathLst>
            </a:custGeom>
            <a:ln w="50799">
              <a:solidFill>
                <a:srgbClr val="6699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0" y="152400"/>
              <a:ext cx="8534400" cy="1219200"/>
            </a:xfrm>
            <a:custGeom>
              <a:rect l="l" t="t" r="r" b="b"/>
              <a:pathLst>
                <a:path w="8534400" h="1219200">
                  <a:moveTo>
                    <a:pt x="7924799" y="1219199"/>
                  </a:moveTo>
                  <a:lnTo>
                    <a:pt x="0" y="1219199"/>
                  </a:lnTo>
                  <a:lnTo>
                    <a:pt x="0" y="0"/>
                  </a:lnTo>
                  <a:lnTo>
                    <a:pt x="7923580" y="0"/>
                  </a:lnTo>
                  <a:lnTo>
                    <a:pt x="7971363" y="1827"/>
                  </a:lnTo>
                  <a:lnTo>
                    <a:pt x="8018133" y="7220"/>
                  </a:lnTo>
                  <a:lnTo>
                    <a:pt x="8063752" y="16045"/>
                  </a:lnTo>
                  <a:lnTo>
                    <a:pt x="8108088" y="28168"/>
                  </a:lnTo>
                  <a:lnTo>
                    <a:pt x="8151004" y="43457"/>
                  </a:lnTo>
                  <a:lnTo>
                    <a:pt x="8192366" y="61777"/>
                  </a:lnTo>
                  <a:lnTo>
                    <a:pt x="8232037" y="82995"/>
                  </a:lnTo>
                  <a:lnTo>
                    <a:pt x="8269885" y="106978"/>
                  </a:lnTo>
                  <a:lnTo>
                    <a:pt x="8305772" y="133593"/>
                  </a:lnTo>
                  <a:lnTo>
                    <a:pt x="8339565" y="162704"/>
                  </a:lnTo>
                  <a:lnTo>
                    <a:pt x="8371128" y="194180"/>
                  </a:lnTo>
                  <a:lnTo>
                    <a:pt x="8400326" y="227887"/>
                  </a:lnTo>
                  <a:lnTo>
                    <a:pt x="8427024" y="263691"/>
                  </a:lnTo>
                  <a:lnTo>
                    <a:pt x="8451087" y="301458"/>
                  </a:lnTo>
                  <a:lnTo>
                    <a:pt x="8472380" y="341056"/>
                  </a:lnTo>
                  <a:lnTo>
                    <a:pt x="8490767" y="382350"/>
                  </a:lnTo>
                  <a:lnTo>
                    <a:pt x="8506114" y="425207"/>
                  </a:lnTo>
                  <a:lnTo>
                    <a:pt x="8518286" y="469495"/>
                  </a:lnTo>
                  <a:lnTo>
                    <a:pt x="8527147" y="515078"/>
                  </a:lnTo>
                  <a:lnTo>
                    <a:pt x="8532563" y="561824"/>
                  </a:lnTo>
                  <a:lnTo>
                    <a:pt x="8534399" y="609599"/>
                  </a:lnTo>
                  <a:lnTo>
                    <a:pt x="8532563" y="657209"/>
                  </a:lnTo>
                  <a:lnTo>
                    <a:pt x="8527149" y="703806"/>
                  </a:lnTo>
                  <a:lnTo>
                    <a:pt x="8518290" y="749256"/>
                  </a:lnTo>
                  <a:lnTo>
                    <a:pt x="8506123" y="793428"/>
                  </a:lnTo>
                  <a:lnTo>
                    <a:pt x="8490783" y="836186"/>
                  </a:lnTo>
                  <a:lnTo>
                    <a:pt x="8472408" y="877397"/>
                  </a:lnTo>
                  <a:lnTo>
                    <a:pt x="8451132" y="916928"/>
                  </a:lnTo>
                  <a:lnTo>
                    <a:pt x="8427091" y="954646"/>
                  </a:lnTo>
                  <a:lnTo>
                    <a:pt x="8400422" y="990416"/>
                  </a:lnTo>
                  <a:lnTo>
                    <a:pt x="8371260" y="1024106"/>
                  </a:lnTo>
                  <a:lnTo>
                    <a:pt x="8339740" y="1055582"/>
                  </a:lnTo>
                  <a:lnTo>
                    <a:pt x="8306000" y="1084711"/>
                  </a:lnTo>
                  <a:lnTo>
                    <a:pt x="8270174" y="1111358"/>
                  </a:lnTo>
                  <a:lnTo>
                    <a:pt x="8232398" y="1135391"/>
                  </a:lnTo>
                  <a:lnTo>
                    <a:pt x="8192810" y="1156675"/>
                  </a:lnTo>
                  <a:lnTo>
                    <a:pt x="8151543" y="1175079"/>
                  </a:lnTo>
                  <a:lnTo>
                    <a:pt x="8108734" y="1190467"/>
                  </a:lnTo>
                  <a:lnTo>
                    <a:pt x="8064520" y="1202706"/>
                  </a:lnTo>
                  <a:lnTo>
                    <a:pt x="8019035" y="1211664"/>
                  </a:lnTo>
                  <a:lnTo>
                    <a:pt x="7972416" y="1217206"/>
                  </a:lnTo>
                  <a:lnTo>
                    <a:pt x="7924799" y="1219199"/>
                  </a:lnTo>
                  <a:close/>
                </a:path>
              </a:pathLst>
            </a:custGeom>
            <a:solidFill>
              <a:srgbClr val="66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1219200"/>
              <a:ext cx="8077200" cy="0"/>
            </a:xfrm>
            <a:custGeom>
              <a:rect l="l" t="t" r="r" b="b"/>
              <a:pathLst>
                <a:path w="8077200">
                  <a:moveTo>
                    <a:pt x="0" y="0"/>
                  </a:moveTo>
                  <a:lnTo>
                    <a:pt x="8077199" y="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0">
                <a:solidFill>
                  <a:srgbClr val="FF3300"/>
                </a:solidFill>
                <a:latin typeface="宋体"/>
                <a:cs typeface="宋体"/>
              </a:rPr>
              <a:t>烽火戏诸侯</a:t>
            </a:r>
          </a:p>
        </p:txBody>
      </p:sp>
      <p:pic>
        <p:nvPicPr>
          <p:cNvPr id="7" name="object 7">
            <a:hlinkClick r:id="rId3"/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447800" y="1536700"/>
            <a:ext cx="6477000" cy="48244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4390" y="369728"/>
            <a:ext cx="10922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5">
                <a:solidFill>
                  <a:srgbClr val="000000"/>
                </a:solidFill>
              </a:rPr>
              <a:t>驿马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70828" y="1273706"/>
            <a:ext cx="199135" cy="19913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1028" y="1104542"/>
            <a:ext cx="4292600" cy="523176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ts val="2690"/>
              </a:lnSpc>
              <a:spcBef>
                <a:spcPts val="745"/>
              </a:spcBef>
              <a:tabLst>
                <a:tab pos="3390265"/>
              </a:tabLst>
            </a:pP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文字的发明促进了人们的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交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往，通信因此产生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	中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国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远在周朝时就建立了专门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传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递官府文书的驿站，通过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骑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马将文书一个驿站接一个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驿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站地传递下去，同时建立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了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一套较为完整的驿邮制度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，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以实现快速、准确的通信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秦代统一六国后，就将驿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站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信息传递系统作为国家的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行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政机构确定下来。驿邮是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骏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马以每小时奔跑１５千米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左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右的速度传递信息来实现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远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距离快速通信的。在当时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这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已经相当快了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003800" y="1270000"/>
            <a:ext cx="3600450" cy="44656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8489" y="189071"/>
            <a:ext cx="99060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spc="-25">
                <a:solidFill>
                  <a:srgbClr val="000000"/>
                </a:solidFill>
              </a:rPr>
              <a:t>信鸽</a:t>
            </a:r>
            <a:endParaRPr sz="38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42264" y="984780"/>
            <a:ext cx="199135" cy="1991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42264" y="2435628"/>
            <a:ext cx="199135" cy="19913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672464" y="815616"/>
            <a:ext cx="5003800" cy="599948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360680">
              <a:lnSpc>
                <a:spcPts val="2690"/>
              </a:lnSpc>
              <a:spcBef>
                <a:spcPts val="745"/>
              </a:spcBef>
              <a:tabLst>
                <a:tab pos="2679065"/>
              </a:tabLst>
            </a:pP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为了传递信息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，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	古时候的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人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们还想出了许多奇异的方法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，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比如漂流瓶、信号树、信鸽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和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信猴等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等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ts val="2690"/>
              </a:lnSpc>
              <a:spcBef>
                <a:spcPts val="665"/>
              </a:spcBef>
            </a:pP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在通信技术高度发达的今天，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信鸽仍有用武之地。在战争中，通信联络至关紧要。然而一旦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爆发核战争，核爆炸产生的强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烈电磁辐射将使现有的各种电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子通信系统陷于瘫痪，但信鸽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仍能自由飞翔。瑞士军队训育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出了能双向投书的信鸽。这些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信鸽不再传送传统的文字书信，而是携带着装在胶囊里的计算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机芯片，内中的密码情报也只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能在专门的装置上阅读，保密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 </a:t>
            </a:r>
            <a:r>
              <a:rPr sz="2800" b="1" spc="-20">
                <a:solidFill>
                  <a:srgbClr val="0000FF"/>
                </a:solidFill>
                <a:latin typeface="Microsoft JhengHei"/>
                <a:cs typeface="Microsoft JhengHei"/>
              </a:rPr>
              <a:t>性极高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5511800" y="1054100"/>
            <a:ext cx="3311525" cy="4248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52400"/>
            <a:ext cx="8712200" cy="6121400"/>
            <a:chOff x="0" y="152400"/>
            <a:chExt cx="8712200" cy="6121400"/>
          </a:xfrm>
        </p:grpSpPr>
        <p:sp>
          <p:nvSpPr>
            <p:cNvPr id="3" name="object 3"/>
            <p:cNvSpPr/>
            <p:nvPr/>
          </p:nvSpPr>
          <p:spPr>
            <a:xfrm>
              <a:off x="380999" y="533400"/>
              <a:ext cx="8305800" cy="5715000"/>
            </a:xfrm>
            <a:custGeom>
              <a:rect l="l" t="t" r="r" b="b"/>
              <a:pathLst>
                <a:path w="8305800" h="5715000">
                  <a:moveTo>
                    <a:pt x="0" y="784498"/>
                  </a:moveTo>
                  <a:lnTo>
                    <a:pt x="1431" y="736709"/>
                  </a:lnTo>
                  <a:lnTo>
                    <a:pt x="5672" y="689676"/>
                  </a:lnTo>
                  <a:lnTo>
                    <a:pt x="12639" y="643484"/>
                  </a:lnTo>
                  <a:lnTo>
                    <a:pt x="22250" y="598212"/>
                  </a:lnTo>
                  <a:lnTo>
                    <a:pt x="34425" y="553944"/>
                  </a:lnTo>
                  <a:lnTo>
                    <a:pt x="49080" y="510761"/>
                  </a:lnTo>
                  <a:lnTo>
                    <a:pt x="66133" y="468746"/>
                  </a:lnTo>
                  <a:lnTo>
                    <a:pt x="85502" y="427981"/>
                  </a:lnTo>
                  <a:lnTo>
                    <a:pt x="107106" y="388547"/>
                  </a:lnTo>
                  <a:lnTo>
                    <a:pt x="130862" y="350527"/>
                  </a:lnTo>
                  <a:lnTo>
                    <a:pt x="156689" y="314002"/>
                  </a:lnTo>
                  <a:lnTo>
                    <a:pt x="184503" y="279056"/>
                  </a:lnTo>
                  <a:lnTo>
                    <a:pt x="214224" y="245769"/>
                  </a:lnTo>
                  <a:lnTo>
                    <a:pt x="245768" y="214225"/>
                  </a:lnTo>
                  <a:lnTo>
                    <a:pt x="279055" y="184504"/>
                  </a:lnTo>
                  <a:lnTo>
                    <a:pt x="314001" y="156689"/>
                  </a:lnTo>
                  <a:lnTo>
                    <a:pt x="350526" y="130863"/>
                  </a:lnTo>
                  <a:lnTo>
                    <a:pt x="388546" y="107107"/>
                  </a:lnTo>
                  <a:lnTo>
                    <a:pt x="427980" y="85503"/>
                  </a:lnTo>
                  <a:lnTo>
                    <a:pt x="468745" y="66133"/>
                  </a:lnTo>
                  <a:lnTo>
                    <a:pt x="510760" y="49080"/>
                  </a:lnTo>
                  <a:lnTo>
                    <a:pt x="553943" y="34425"/>
                  </a:lnTo>
                  <a:lnTo>
                    <a:pt x="598211" y="22251"/>
                  </a:lnTo>
                  <a:lnTo>
                    <a:pt x="643482" y="12639"/>
                  </a:lnTo>
                  <a:lnTo>
                    <a:pt x="689675" y="5672"/>
                  </a:lnTo>
                  <a:lnTo>
                    <a:pt x="736708" y="1431"/>
                  </a:lnTo>
                  <a:lnTo>
                    <a:pt x="784497" y="0"/>
                  </a:lnTo>
                  <a:lnTo>
                    <a:pt x="7521302" y="0"/>
                  </a:lnTo>
                  <a:lnTo>
                    <a:pt x="7569089" y="1431"/>
                  </a:lnTo>
                  <a:lnTo>
                    <a:pt x="7616122" y="5672"/>
                  </a:lnTo>
                  <a:lnTo>
                    <a:pt x="7662315" y="12639"/>
                  </a:lnTo>
                  <a:lnTo>
                    <a:pt x="7707586" y="22250"/>
                  </a:lnTo>
                  <a:lnTo>
                    <a:pt x="7751854" y="34425"/>
                  </a:lnTo>
                  <a:lnTo>
                    <a:pt x="7795037" y="49079"/>
                  </a:lnTo>
                  <a:lnTo>
                    <a:pt x="7837052" y="66133"/>
                  </a:lnTo>
                  <a:lnTo>
                    <a:pt x="7877817" y="85502"/>
                  </a:lnTo>
                  <a:lnTo>
                    <a:pt x="7917251" y="107106"/>
                  </a:lnTo>
                  <a:lnTo>
                    <a:pt x="7955271" y="130862"/>
                  </a:lnTo>
                  <a:lnTo>
                    <a:pt x="7991796" y="156689"/>
                  </a:lnTo>
                  <a:lnTo>
                    <a:pt x="8026742" y="184503"/>
                  </a:lnTo>
                  <a:lnTo>
                    <a:pt x="8060029" y="214224"/>
                  </a:lnTo>
                  <a:lnTo>
                    <a:pt x="8091574" y="245768"/>
                  </a:lnTo>
                  <a:lnTo>
                    <a:pt x="8121294" y="279055"/>
                  </a:lnTo>
                  <a:lnTo>
                    <a:pt x="8149109" y="314001"/>
                  </a:lnTo>
                  <a:lnTo>
                    <a:pt x="8174935" y="350526"/>
                  </a:lnTo>
                  <a:lnTo>
                    <a:pt x="8198692" y="388546"/>
                  </a:lnTo>
                  <a:lnTo>
                    <a:pt x="8220296" y="427980"/>
                  </a:lnTo>
                  <a:lnTo>
                    <a:pt x="8239665" y="468745"/>
                  </a:lnTo>
                  <a:lnTo>
                    <a:pt x="8256719" y="510760"/>
                  </a:lnTo>
                  <a:lnTo>
                    <a:pt x="8271374" y="553943"/>
                  </a:lnTo>
                  <a:lnTo>
                    <a:pt x="8283548" y="598211"/>
                  </a:lnTo>
                  <a:lnTo>
                    <a:pt x="8293160" y="643483"/>
                  </a:lnTo>
                  <a:lnTo>
                    <a:pt x="8300127" y="689676"/>
                  </a:lnTo>
                  <a:lnTo>
                    <a:pt x="8304368" y="736708"/>
                  </a:lnTo>
                  <a:lnTo>
                    <a:pt x="8305800" y="784497"/>
                  </a:lnTo>
                  <a:lnTo>
                    <a:pt x="8305800" y="4930502"/>
                  </a:lnTo>
                  <a:lnTo>
                    <a:pt x="8304368" y="4978291"/>
                  </a:lnTo>
                  <a:lnTo>
                    <a:pt x="8300127" y="5025323"/>
                  </a:lnTo>
                  <a:lnTo>
                    <a:pt x="8293160" y="5071516"/>
                  </a:lnTo>
                  <a:lnTo>
                    <a:pt x="8283548" y="5116788"/>
                  </a:lnTo>
                  <a:lnTo>
                    <a:pt x="8271374" y="5161056"/>
                  </a:lnTo>
                  <a:lnTo>
                    <a:pt x="8256719" y="5204238"/>
                  </a:lnTo>
                  <a:lnTo>
                    <a:pt x="8239666" y="5246254"/>
                  </a:lnTo>
                  <a:lnTo>
                    <a:pt x="8220296" y="5287019"/>
                  </a:lnTo>
                  <a:lnTo>
                    <a:pt x="8198692" y="5326453"/>
                  </a:lnTo>
                  <a:lnTo>
                    <a:pt x="8174936" y="5364473"/>
                  </a:lnTo>
                  <a:lnTo>
                    <a:pt x="8149110" y="5400997"/>
                  </a:lnTo>
                  <a:lnTo>
                    <a:pt x="8121295" y="5435944"/>
                  </a:lnTo>
                  <a:lnTo>
                    <a:pt x="8091575" y="5469230"/>
                  </a:lnTo>
                  <a:lnTo>
                    <a:pt x="8060030" y="5500775"/>
                  </a:lnTo>
                  <a:lnTo>
                    <a:pt x="8026743" y="5530496"/>
                  </a:lnTo>
                  <a:lnTo>
                    <a:pt x="7991797" y="5558310"/>
                  </a:lnTo>
                  <a:lnTo>
                    <a:pt x="7955273" y="5584137"/>
                  </a:lnTo>
                  <a:lnTo>
                    <a:pt x="7917253" y="5607893"/>
                  </a:lnTo>
                  <a:lnTo>
                    <a:pt x="7877819" y="5629497"/>
                  </a:lnTo>
                  <a:lnTo>
                    <a:pt x="7837053" y="5648866"/>
                  </a:lnTo>
                  <a:lnTo>
                    <a:pt x="7795038" y="5665920"/>
                  </a:lnTo>
                  <a:lnTo>
                    <a:pt x="7751856" y="5680574"/>
                  </a:lnTo>
                  <a:lnTo>
                    <a:pt x="7707588" y="5692749"/>
                  </a:lnTo>
                  <a:lnTo>
                    <a:pt x="7662316" y="5702360"/>
                  </a:lnTo>
                  <a:lnTo>
                    <a:pt x="7616123" y="5709328"/>
                  </a:lnTo>
                  <a:lnTo>
                    <a:pt x="7569091" y="5713568"/>
                  </a:lnTo>
                  <a:lnTo>
                    <a:pt x="7521302" y="5715000"/>
                  </a:lnTo>
                  <a:lnTo>
                    <a:pt x="784498" y="5715000"/>
                  </a:lnTo>
                  <a:lnTo>
                    <a:pt x="736709" y="5713568"/>
                  </a:lnTo>
                  <a:lnTo>
                    <a:pt x="689677" y="5709327"/>
                  </a:lnTo>
                  <a:lnTo>
                    <a:pt x="643484" y="5702360"/>
                  </a:lnTo>
                  <a:lnTo>
                    <a:pt x="598212" y="5692748"/>
                  </a:lnTo>
                  <a:lnTo>
                    <a:pt x="553944" y="5680574"/>
                  </a:lnTo>
                  <a:lnTo>
                    <a:pt x="510761" y="5665919"/>
                  </a:lnTo>
                  <a:lnTo>
                    <a:pt x="468746" y="5648866"/>
                  </a:lnTo>
                  <a:lnTo>
                    <a:pt x="427981" y="5629497"/>
                  </a:lnTo>
                  <a:lnTo>
                    <a:pt x="388547" y="5607893"/>
                  </a:lnTo>
                  <a:lnTo>
                    <a:pt x="350527" y="5584136"/>
                  </a:lnTo>
                  <a:lnTo>
                    <a:pt x="314002" y="5558310"/>
                  </a:lnTo>
                  <a:lnTo>
                    <a:pt x="279056" y="5530496"/>
                  </a:lnTo>
                  <a:lnTo>
                    <a:pt x="245769" y="5500775"/>
                  </a:lnTo>
                  <a:lnTo>
                    <a:pt x="214225" y="5469230"/>
                  </a:lnTo>
                  <a:lnTo>
                    <a:pt x="184504" y="5435944"/>
                  </a:lnTo>
                  <a:lnTo>
                    <a:pt x="156690" y="5400997"/>
                  </a:lnTo>
                  <a:lnTo>
                    <a:pt x="130863" y="5364473"/>
                  </a:lnTo>
                  <a:lnTo>
                    <a:pt x="107107" y="5326453"/>
                  </a:lnTo>
                  <a:lnTo>
                    <a:pt x="85503" y="5287019"/>
                  </a:lnTo>
                  <a:lnTo>
                    <a:pt x="66133" y="5246254"/>
                  </a:lnTo>
                  <a:lnTo>
                    <a:pt x="49080" y="5204239"/>
                  </a:lnTo>
                  <a:lnTo>
                    <a:pt x="34425" y="5161056"/>
                  </a:lnTo>
                  <a:lnTo>
                    <a:pt x="22251" y="5116788"/>
                  </a:lnTo>
                  <a:lnTo>
                    <a:pt x="12639" y="5071516"/>
                  </a:lnTo>
                  <a:lnTo>
                    <a:pt x="5672" y="5025323"/>
                  </a:lnTo>
                  <a:lnTo>
                    <a:pt x="1431" y="4978291"/>
                  </a:lnTo>
                  <a:lnTo>
                    <a:pt x="0" y="4930502"/>
                  </a:lnTo>
                  <a:lnTo>
                    <a:pt x="0" y="784498"/>
                  </a:lnTo>
                  <a:close/>
                </a:path>
              </a:pathLst>
            </a:custGeom>
            <a:ln w="50799">
              <a:solidFill>
                <a:srgbClr val="6699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0" y="152400"/>
              <a:ext cx="8534400" cy="1219200"/>
            </a:xfrm>
            <a:custGeom>
              <a:rect l="l" t="t" r="r" b="b"/>
              <a:pathLst>
                <a:path w="8534400" h="1219200">
                  <a:moveTo>
                    <a:pt x="7924799" y="1219199"/>
                  </a:moveTo>
                  <a:lnTo>
                    <a:pt x="0" y="1219199"/>
                  </a:lnTo>
                  <a:lnTo>
                    <a:pt x="0" y="0"/>
                  </a:lnTo>
                  <a:lnTo>
                    <a:pt x="7923580" y="0"/>
                  </a:lnTo>
                  <a:lnTo>
                    <a:pt x="7971363" y="1827"/>
                  </a:lnTo>
                  <a:lnTo>
                    <a:pt x="8018133" y="7220"/>
                  </a:lnTo>
                  <a:lnTo>
                    <a:pt x="8063752" y="16045"/>
                  </a:lnTo>
                  <a:lnTo>
                    <a:pt x="8108088" y="28168"/>
                  </a:lnTo>
                  <a:lnTo>
                    <a:pt x="8151004" y="43457"/>
                  </a:lnTo>
                  <a:lnTo>
                    <a:pt x="8192366" y="61777"/>
                  </a:lnTo>
                  <a:lnTo>
                    <a:pt x="8232037" y="82995"/>
                  </a:lnTo>
                  <a:lnTo>
                    <a:pt x="8269885" y="106978"/>
                  </a:lnTo>
                  <a:lnTo>
                    <a:pt x="8305772" y="133593"/>
                  </a:lnTo>
                  <a:lnTo>
                    <a:pt x="8339565" y="162704"/>
                  </a:lnTo>
                  <a:lnTo>
                    <a:pt x="8371128" y="194180"/>
                  </a:lnTo>
                  <a:lnTo>
                    <a:pt x="8400326" y="227887"/>
                  </a:lnTo>
                  <a:lnTo>
                    <a:pt x="8427024" y="263691"/>
                  </a:lnTo>
                  <a:lnTo>
                    <a:pt x="8451087" y="301458"/>
                  </a:lnTo>
                  <a:lnTo>
                    <a:pt x="8472380" y="341056"/>
                  </a:lnTo>
                  <a:lnTo>
                    <a:pt x="8490767" y="382350"/>
                  </a:lnTo>
                  <a:lnTo>
                    <a:pt x="8506114" y="425207"/>
                  </a:lnTo>
                  <a:lnTo>
                    <a:pt x="8518286" y="469495"/>
                  </a:lnTo>
                  <a:lnTo>
                    <a:pt x="8527147" y="515078"/>
                  </a:lnTo>
                  <a:lnTo>
                    <a:pt x="8532563" y="561824"/>
                  </a:lnTo>
                  <a:lnTo>
                    <a:pt x="8534399" y="609599"/>
                  </a:lnTo>
                  <a:lnTo>
                    <a:pt x="8532563" y="657209"/>
                  </a:lnTo>
                  <a:lnTo>
                    <a:pt x="8527149" y="703806"/>
                  </a:lnTo>
                  <a:lnTo>
                    <a:pt x="8518290" y="749256"/>
                  </a:lnTo>
                  <a:lnTo>
                    <a:pt x="8506123" y="793428"/>
                  </a:lnTo>
                  <a:lnTo>
                    <a:pt x="8490783" y="836186"/>
                  </a:lnTo>
                  <a:lnTo>
                    <a:pt x="8472408" y="877397"/>
                  </a:lnTo>
                  <a:lnTo>
                    <a:pt x="8451132" y="916928"/>
                  </a:lnTo>
                  <a:lnTo>
                    <a:pt x="8427091" y="954646"/>
                  </a:lnTo>
                  <a:lnTo>
                    <a:pt x="8400422" y="990416"/>
                  </a:lnTo>
                  <a:lnTo>
                    <a:pt x="8371260" y="1024106"/>
                  </a:lnTo>
                  <a:lnTo>
                    <a:pt x="8339740" y="1055582"/>
                  </a:lnTo>
                  <a:lnTo>
                    <a:pt x="8306000" y="1084711"/>
                  </a:lnTo>
                  <a:lnTo>
                    <a:pt x="8270174" y="1111358"/>
                  </a:lnTo>
                  <a:lnTo>
                    <a:pt x="8232398" y="1135391"/>
                  </a:lnTo>
                  <a:lnTo>
                    <a:pt x="8192810" y="1156675"/>
                  </a:lnTo>
                  <a:lnTo>
                    <a:pt x="8151543" y="1175079"/>
                  </a:lnTo>
                  <a:lnTo>
                    <a:pt x="8108734" y="1190467"/>
                  </a:lnTo>
                  <a:lnTo>
                    <a:pt x="8064520" y="1202706"/>
                  </a:lnTo>
                  <a:lnTo>
                    <a:pt x="8019035" y="1211664"/>
                  </a:lnTo>
                  <a:lnTo>
                    <a:pt x="7972416" y="1217206"/>
                  </a:lnTo>
                  <a:lnTo>
                    <a:pt x="7924799" y="1219199"/>
                  </a:lnTo>
                  <a:close/>
                </a:path>
              </a:pathLst>
            </a:custGeom>
            <a:solidFill>
              <a:srgbClr val="66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1219200"/>
              <a:ext cx="8077200" cy="0"/>
            </a:xfrm>
            <a:custGeom>
              <a:rect l="l" t="t" r="r" b="b"/>
              <a:pathLst>
                <a:path w="8077200">
                  <a:moveTo>
                    <a:pt x="0" y="0"/>
                  </a:moveTo>
                  <a:lnTo>
                    <a:pt x="8077199" y="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74002" y="369728"/>
            <a:ext cx="21590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0" spc="-15">
                <a:solidFill>
                  <a:srgbClr val="FF3300"/>
                </a:solidFill>
                <a:latin typeface="宋体"/>
                <a:cs typeface="宋体"/>
              </a:rPr>
              <a:t>鸿雁传书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9565" y="1349942"/>
            <a:ext cx="8496300" cy="4999990"/>
          </a:xfrm>
          <a:prstGeom prst="rect">
            <a:avLst/>
          </a:prstGeom>
        </p:spPr>
        <p:txBody>
          <a:bodyPr vert="horz" wrap="square" lIns="0" tIns="67310" rIns="0" bIns="0" rtlCol="0">
            <a:spAutoFit/>
          </a:bodyPr>
          <a:lstStyle/>
          <a:p>
            <a:pPr marL="354965" marR="5080" indent="-342900" algn="just">
              <a:lnSpc>
                <a:spcPts val="3460"/>
              </a:lnSpc>
              <a:spcBef>
                <a:spcPts val="530"/>
              </a:spcBef>
              <a:buClr>
                <a:srgbClr val="996666"/>
              </a:buClr>
              <a:buSzPct val="81250"/>
              <a:buFont typeface="Wingdings"/>
              <a:buChar char=""/>
              <a:tabLst>
                <a:tab pos="355600"/>
              </a:tabLst>
            </a:pPr>
            <a:r>
              <a:rPr sz="3200" b="1">
                <a:solidFill>
                  <a:srgbClr val="0000FF"/>
                </a:solidFill>
                <a:latin typeface="Microsoft JhengHei"/>
                <a:cs typeface="Microsoft JhengHei"/>
              </a:rPr>
              <a:t>解释：</a:t>
            </a:r>
            <a:r>
              <a:rPr sz="3200" b="1" u="heavy">
                <a:solidFill>
                  <a:srgbClr val="996666"/>
                </a:solidFill>
                <a:uFill>
                  <a:solidFill>
                    <a:srgbClr val="996666"/>
                  </a:solidFill>
                </a:uFill>
                <a:latin typeface="Microsoft JhengHei"/>
                <a:cs typeface="Microsoft JhengHei"/>
                <a:hlinkClick r:id="rId2"/>
              </a:rPr>
              <a:t>鸿雁</a:t>
            </a:r>
            <a:r>
              <a:rPr sz="3200" b="1">
                <a:solidFill>
                  <a:srgbClr val="0000FF"/>
                </a:solidFill>
                <a:latin typeface="Microsoft JhengHei"/>
                <a:cs typeface="Microsoft JhengHei"/>
              </a:rPr>
              <a:t>是大型</a:t>
            </a:r>
            <a:r>
              <a:rPr sz="3200" b="1" u="heavy">
                <a:solidFill>
                  <a:srgbClr val="996666"/>
                </a:solidFill>
                <a:uFill>
                  <a:solidFill>
                    <a:srgbClr val="996666"/>
                  </a:solidFill>
                </a:uFill>
                <a:latin typeface="Microsoft JhengHei"/>
                <a:cs typeface="Microsoft JhengHei"/>
                <a:hlinkClick r:id="rId3"/>
              </a:rPr>
              <a:t>候鸟</a:t>
            </a: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，每年秋季南迁，常常引起游子思乡怀亲之情和羁旅伤感。鸿雁传书指通信。也有以鸿雁来指代书信。</a:t>
            </a:r>
            <a:endParaRPr sz="3200">
              <a:latin typeface="Microsoft JhengHei"/>
              <a:cs typeface="Microsoft JhengHei"/>
            </a:endParaRPr>
          </a:p>
          <a:p>
            <a:pPr marL="354965" marR="5080" indent="-342900" algn="just">
              <a:lnSpc>
                <a:spcPts val="3460"/>
              </a:lnSpc>
              <a:spcBef>
                <a:spcPts val="755"/>
              </a:spcBef>
              <a:buClr>
                <a:srgbClr val="996666"/>
              </a:buClr>
              <a:buSzPct val="81250"/>
              <a:buFont typeface="Wingdings"/>
              <a:buChar char=""/>
              <a:tabLst>
                <a:tab pos="355600"/>
              </a:tabLst>
            </a:pP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溯其源，汉朝时，苏武出使匈奴，被单于流放</a:t>
            </a:r>
            <a:r>
              <a:rPr sz="3200" b="1">
                <a:solidFill>
                  <a:srgbClr val="0000FF"/>
                </a:solidFill>
                <a:latin typeface="Microsoft JhengHei"/>
                <a:cs typeface="Microsoft JhengHei"/>
              </a:rPr>
              <a:t>北海去放羊。</a:t>
            </a:r>
            <a:r>
              <a:rPr sz="3200" b="1" spc="-325">
                <a:solidFill>
                  <a:srgbClr val="0000FF"/>
                </a:solidFill>
                <a:latin typeface="Microsoft JhengHei"/>
                <a:cs typeface="Microsoft JhengHei"/>
              </a:rPr>
              <a:t>10</a:t>
            </a:r>
            <a:r>
              <a:rPr sz="3200" b="1" spc="-5">
                <a:solidFill>
                  <a:srgbClr val="0000FF"/>
                </a:solidFill>
                <a:latin typeface="Microsoft JhengHei"/>
                <a:cs typeface="Microsoft JhengHei"/>
              </a:rPr>
              <a:t>年后，汉朝与匈奴和亲，但单于仍不让苏武回汉。与苏武一起出使匈奴的常惠，把苏武的情况密告汉使，并设计，让汉使对单于讲：汉朝皇帝打猎射得一雁，雁足上绑有书信，叙说苏武在某个沼泽地带牧羊。单于听后，只有让苏武回汉。后来，人们就用鸿雁比喻书信和传递书信的人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93140" y="498227"/>
            <a:ext cx="64262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200" b="1">
                <a:solidFill>
                  <a:srgbClr val="FF0000"/>
                </a:solidFill>
                <a:latin typeface="Microsoft JhengHei"/>
                <a:cs typeface="Microsoft JhengHei"/>
              </a:rPr>
              <a:t>信息的传递</a:t>
            </a:r>
            <a:r>
              <a:rPr sz="4200" b="1">
                <a:solidFill>
                  <a:srgbClr val="FF0000"/>
                </a:solidFill>
                <a:latin typeface="Times New Roman"/>
                <a:cs typeface="Times New Roman"/>
              </a:rPr>
              <a:t>—</a:t>
            </a:r>
            <a:r>
              <a:rPr sz="4200" b="1" spc="-10">
                <a:solidFill>
                  <a:srgbClr val="0000FF"/>
                </a:solidFill>
                <a:latin typeface="Microsoft JhengHei"/>
                <a:cs typeface="Microsoft JhengHei"/>
              </a:rPr>
              <a:t>古代信息传递</a:t>
            </a:r>
            <a:endParaRPr sz="4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13889" y="2132013"/>
            <a:ext cx="53594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  <a:tabLst>
                <a:tab pos="1790064"/>
                <a:tab pos="2044064"/>
                <a:tab pos="3822065"/>
                <a:tab pos="4076065"/>
                <a:tab pos="4330065"/>
              </a:tabLst>
            </a:pPr>
            <a:r>
              <a:rPr sz="4000" b="1">
                <a:solidFill>
                  <a:srgbClr val="330033"/>
                </a:solidFill>
                <a:latin typeface="Microsoft JhengHei"/>
                <a:cs typeface="Microsoft JhengHei"/>
              </a:rPr>
              <a:t>说</a:t>
            </a:r>
            <a:r>
              <a:rPr sz="4000" b="1" spc="-50">
                <a:solidFill>
                  <a:srgbClr val="330033"/>
                </a:solidFill>
                <a:latin typeface="Microsoft JhengHei"/>
                <a:cs typeface="Microsoft JhengHei"/>
              </a:rPr>
              <a:t>话</a:t>
            </a:r>
            <a:r>
              <a:rPr sz="4000" b="1">
                <a:solidFill>
                  <a:srgbClr val="330033"/>
                </a:solidFill>
                <a:latin typeface="Microsoft JhengHei"/>
                <a:cs typeface="Microsoft JhengHei"/>
              </a:rPr>
              <a:t>	书</a:t>
            </a:r>
            <a:r>
              <a:rPr sz="4000" b="1" spc="-50">
                <a:solidFill>
                  <a:srgbClr val="330033"/>
                </a:solidFill>
                <a:latin typeface="Microsoft JhengHei"/>
                <a:cs typeface="Microsoft JhengHei"/>
              </a:rPr>
              <a:t>信</a:t>
            </a:r>
            <a:r>
              <a:rPr sz="4000" b="1">
                <a:solidFill>
                  <a:srgbClr val="330033"/>
                </a:solidFill>
                <a:latin typeface="Microsoft JhengHei"/>
                <a:cs typeface="Microsoft JhengHei"/>
              </a:rPr>
              <a:t>		驿</a:t>
            </a:r>
            <a:r>
              <a:rPr sz="4000" b="1" spc="-50">
                <a:solidFill>
                  <a:srgbClr val="330033"/>
                </a:solidFill>
                <a:latin typeface="Microsoft JhengHei"/>
                <a:cs typeface="Microsoft JhengHei"/>
              </a:rPr>
              <a:t>马</a:t>
            </a:r>
            <a:r>
              <a:rPr sz="4000" b="1">
                <a:solidFill>
                  <a:srgbClr val="330033"/>
                </a:solidFill>
                <a:latin typeface="Microsoft JhengHei"/>
                <a:cs typeface="Microsoft JhengHei"/>
              </a:rPr>
              <a:t>喇</a:t>
            </a:r>
            <a:r>
              <a:rPr sz="4000" b="1" spc="-50">
                <a:solidFill>
                  <a:srgbClr val="330033"/>
                </a:solidFill>
                <a:latin typeface="Microsoft JhengHei"/>
                <a:cs typeface="Microsoft JhengHei"/>
              </a:rPr>
              <a:t>叭</a:t>
            </a:r>
            <a:r>
              <a:rPr sz="4000" b="1">
                <a:solidFill>
                  <a:srgbClr val="330033"/>
                </a:solidFill>
                <a:latin typeface="Microsoft JhengHei"/>
                <a:cs typeface="Microsoft JhengHei"/>
              </a:rPr>
              <a:t>		旗</a:t>
            </a:r>
            <a:r>
              <a:rPr sz="4000" b="1" spc="-50">
                <a:solidFill>
                  <a:srgbClr val="330033"/>
                </a:solidFill>
                <a:latin typeface="Microsoft JhengHei"/>
                <a:cs typeface="Microsoft JhengHei"/>
              </a:rPr>
              <a:t>语</a:t>
            </a:r>
            <a:r>
              <a:rPr sz="4000" b="1">
                <a:solidFill>
                  <a:srgbClr val="330033"/>
                </a:solidFill>
                <a:latin typeface="Microsoft JhengHei"/>
                <a:cs typeface="Microsoft JhengHei"/>
              </a:rPr>
              <a:t>	长</a:t>
            </a:r>
            <a:r>
              <a:rPr sz="4000" b="1" spc="-50">
                <a:solidFill>
                  <a:srgbClr val="330033"/>
                </a:solidFill>
                <a:latin typeface="Microsoft JhengHei"/>
                <a:cs typeface="Microsoft JhengHei"/>
              </a:rPr>
              <a:t>跑 </a:t>
            </a:r>
            <a:r>
              <a:rPr sz="4000" b="1">
                <a:solidFill>
                  <a:srgbClr val="330033"/>
                </a:solidFill>
                <a:latin typeface="Microsoft JhengHei"/>
                <a:cs typeface="Microsoft JhengHei"/>
              </a:rPr>
              <a:t>风</a:t>
            </a:r>
            <a:r>
              <a:rPr sz="4000" b="1" spc="-50">
                <a:solidFill>
                  <a:srgbClr val="330033"/>
                </a:solidFill>
                <a:latin typeface="Microsoft JhengHei"/>
                <a:cs typeface="Microsoft JhengHei"/>
              </a:rPr>
              <a:t>筝</a:t>
            </a:r>
            <a:r>
              <a:rPr sz="4000" b="1">
                <a:solidFill>
                  <a:srgbClr val="330033"/>
                </a:solidFill>
                <a:latin typeface="Microsoft JhengHei"/>
                <a:cs typeface="Microsoft JhengHei"/>
              </a:rPr>
              <a:t>		灯</a:t>
            </a:r>
            <a:r>
              <a:rPr sz="4000" b="1" spc="-50">
                <a:solidFill>
                  <a:srgbClr val="330033"/>
                </a:solidFill>
                <a:latin typeface="Microsoft JhengHei"/>
                <a:cs typeface="Microsoft JhengHei"/>
              </a:rPr>
              <a:t>塔</a:t>
            </a:r>
            <a:r>
              <a:rPr sz="4000" b="1">
                <a:solidFill>
                  <a:srgbClr val="330033"/>
                </a:solidFill>
                <a:latin typeface="Microsoft JhengHei"/>
                <a:cs typeface="Microsoft JhengHei"/>
              </a:rPr>
              <a:t>			击</a:t>
            </a:r>
            <a:r>
              <a:rPr sz="4000" b="1" spc="-50">
                <a:solidFill>
                  <a:srgbClr val="330033"/>
                </a:solidFill>
                <a:latin typeface="Microsoft JhengHei"/>
                <a:cs typeface="Microsoft JhengHei"/>
              </a:rPr>
              <a:t>鼓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927600" y="977900"/>
            <a:ext cx="3808412" cy="373697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9564" y="1345455"/>
            <a:ext cx="4445635" cy="28124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600" b="0" spc="-10">
                <a:solidFill>
                  <a:srgbClr val="0000FF"/>
                </a:solidFill>
                <a:latin typeface="Arial Black"/>
                <a:cs typeface="Arial Black"/>
              </a:rPr>
              <a:t>1876</a:t>
            </a:r>
            <a:r>
              <a:rPr sz="3600" spc="-10">
                <a:solidFill>
                  <a:srgbClr val="0000FF"/>
                </a:solidFill>
              </a:rPr>
              <a:t>年，贝尔发明了</a:t>
            </a:r>
            <a:r>
              <a:rPr sz="3600">
                <a:solidFill>
                  <a:srgbClr val="0000FF"/>
                </a:solidFill>
              </a:rPr>
              <a:t>电话。</a:t>
            </a:r>
            <a:r>
              <a:rPr sz="3600" b="0" spc="-10">
                <a:solidFill>
                  <a:srgbClr val="0000FF"/>
                </a:solidFill>
                <a:latin typeface="Arial Black"/>
                <a:cs typeface="Arial Black"/>
              </a:rPr>
              <a:t>1892</a:t>
            </a:r>
            <a:r>
              <a:rPr sz="3600" spc="-15">
                <a:solidFill>
                  <a:srgbClr val="0000FF"/>
                </a:solidFill>
              </a:rPr>
              <a:t>年，纽约</a:t>
            </a:r>
            <a:endParaRPr sz="3600">
              <a:latin typeface="Arial Black"/>
              <a:cs typeface="Arial Black"/>
            </a:endParaRPr>
          </a:p>
          <a:p>
            <a:pPr marL="12700" marR="309880" algn="just">
              <a:lnSpc>
                <a:spcPct val="100000"/>
              </a:lnSpc>
              <a:spcBef>
                <a:spcPts val="340"/>
              </a:spcBef>
            </a:pPr>
            <a:r>
              <a:rPr sz="3600" spc="-10">
                <a:solidFill>
                  <a:srgbClr val="0000FF"/>
                </a:solidFill>
              </a:rPr>
              <a:t>到芝加哥的电话线路架设开通，贝尔第一</a:t>
            </a:r>
            <a:r>
              <a:rPr sz="3600" spc="-15">
                <a:solidFill>
                  <a:srgbClr val="0000FF"/>
                </a:solidFill>
              </a:rPr>
              <a:t>个试音。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52400"/>
            <a:ext cx="8763000" cy="6121400"/>
            <a:chOff x="0" y="152400"/>
            <a:chExt cx="8763000" cy="6121400"/>
          </a:xfrm>
        </p:grpSpPr>
        <p:sp>
          <p:nvSpPr>
            <p:cNvPr id="3" name="object 3"/>
            <p:cNvSpPr/>
            <p:nvPr/>
          </p:nvSpPr>
          <p:spPr>
            <a:xfrm>
              <a:off x="380999" y="533400"/>
              <a:ext cx="8305800" cy="5715000"/>
            </a:xfrm>
            <a:custGeom>
              <a:rect l="l" t="t" r="r" b="b"/>
              <a:pathLst>
                <a:path w="8305800" h="5715000">
                  <a:moveTo>
                    <a:pt x="0" y="784498"/>
                  </a:moveTo>
                  <a:lnTo>
                    <a:pt x="1431" y="736709"/>
                  </a:lnTo>
                  <a:lnTo>
                    <a:pt x="5672" y="689676"/>
                  </a:lnTo>
                  <a:lnTo>
                    <a:pt x="12639" y="643484"/>
                  </a:lnTo>
                  <a:lnTo>
                    <a:pt x="22250" y="598212"/>
                  </a:lnTo>
                  <a:lnTo>
                    <a:pt x="34425" y="553944"/>
                  </a:lnTo>
                  <a:lnTo>
                    <a:pt x="49080" y="510761"/>
                  </a:lnTo>
                  <a:lnTo>
                    <a:pt x="66133" y="468746"/>
                  </a:lnTo>
                  <a:lnTo>
                    <a:pt x="85502" y="427981"/>
                  </a:lnTo>
                  <a:lnTo>
                    <a:pt x="107106" y="388547"/>
                  </a:lnTo>
                  <a:lnTo>
                    <a:pt x="130862" y="350527"/>
                  </a:lnTo>
                  <a:lnTo>
                    <a:pt x="156689" y="314002"/>
                  </a:lnTo>
                  <a:lnTo>
                    <a:pt x="184503" y="279056"/>
                  </a:lnTo>
                  <a:lnTo>
                    <a:pt x="214224" y="245769"/>
                  </a:lnTo>
                  <a:lnTo>
                    <a:pt x="245768" y="214225"/>
                  </a:lnTo>
                  <a:lnTo>
                    <a:pt x="279055" y="184504"/>
                  </a:lnTo>
                  <a:lnTo>
                    <a:pt x="314001" y="156689"/>
                  </a:lnTo>
                  <a:lnTo>
                    <a:pt x="350526" y="130863"/>
                  </a:lnTo>
                  <a:lnTo>
                    <a:pt x="388546" y="107107"/>
                  </a:lnTo>
                  <a:lnTo>
                    <a:pt x="427980" y="85503"/>
                  </a:lnTo>
                  <a:lnTo>
                    <a:pt x="468745" y="66133"/>
                  </a:lnTo>
                  <a:lnTo>
                    <a:pt x="510760" y="49080"/>
                  </a:lnTo>
                  <a:lnTo>
                    <a:pt x="553943" y="34425"/>
                  </a:lnTo>
                  <a:lnTo>
                    <a:pt x="598211" y="22251"/>
                  </a:lnTo>
                  <a:lnTo>
                    <a:pt x="643482" y="12639"/>
                  </a:lnTo>
                  <a:lnTo>
                    <a:pt x="689675" y="5672"/>
                  </a:lnTo>
                  <a:lnTo>
                    <a:pt x="736708" y="1431"/>
                  </a:lnTo>
                  <a:lnTo>
                    <a:pt x="784497" y="0"/>
                  </a:lnTo>
                  <a:lnTo>
                    <a:pt x="7521302" y="0"/>
                  </a:lnTo>
                  <a:lnTo>
                    <a:pt x="7569089" y="1431"/>
                  </a:lnTo>
                  <a:lnTo>
                    <a:pt x="7616122" y="5672"/>
                  </a:lnTo>
                  <a:lnTo>
                    <a:pt x="7662315" y="12639"/>
                  </a:lnTo>
                  <a:lnTo>
                    <a:pt x="7707586" y="22250"/>
                  </a:lnTo>
                  <a:lnTo>
                    <a:pt x="7751854" y="34425"/>
                  </a:lnTo>
                  <a:lnTo>
                    <a:pt x="7795037" y="49079"/>
                  </a:lnTo>
                  <a:lnTo>
                    <a:pt x="7837052" y="66133"/>
                  </a:lnTo>
                  <a:lnTo>
                    <a:pt x="7877817" y="85502"/>
                  </a:lnTo>
                  <a:lnTo>
                    <a:pt x="7917251" y="107106"/>
                  </a:lnTo>
                  <a:lnTo>
                    <a:pt x="7955271" y="130862"/>
                  </a:lnTo>
                  <a:lnTo>
                    <a:pt x="7991796" y="156689"/>
                  </a:lnTo>
                  <a:lnTo>
                    <a:pt x="8026742" y="184503"/>
                  </a:lnTo>
                  <a:lnTo>
                    <a:pt x="8060029" y="214224"/>
                  </a:lnTo>
                  <a:lnTo>
                    <a:pt x="8091574" y="245768"/>
                  </a:lnTo>
                  <a:lnTo>
                    <a:pt x="8121294" y="279055"/>
                  </a:lnTo>
                  <a:lnTo>
                    <a:pt x="8149109" y="314001"/>
                  </a:lnTo>
                  <a:lnTo>
                    <a:pt x="8174935" y="350526"/>
                  </a:lnTo>
                  <a:lnTo>
                    <a:pt x="8198692" y="388546"/>
                  </a:lnTo>
                  <a:lnTo>
                    <a:pt x="8220296" y="427980"/>
                  </a:lnTo>
                  <a:lnTo>
                    <a:pt x="8239665" y="468745"/>
                  </a:lnTo>
                  <a:lnTo>
                    <a:pt x="8256719" y="510760"/>
                  </a:lnTo>
                  <a:lnTo>
                    <a:pt x="8271374" y="553943"/>
                  </a:lnTo>
                  <a:lnTo>
                    <a:pt x="8283548" y="598211"/>
                  </a:lnTo>
                  <a:lnTo>
                    <a:pt x="8293160" y="643483"/>
                  </a:lnTo>
                  <a:lnTo>
                    <a:pt x="8300127" y="689676"/>
                  </a:lnTo>
                  <a:lnTo>
                    <a:pt x="8304368" y="736708"/>
                  </a:lnTo>
                  <a:lnTo>
                    <a:pt x="8305800" y="784497"/>
                  </a:lnTo>
                  <a:lnTo>
                    <a:pt x="8305800" y="4930502"/>
                  </a:lnTo>
                  <a:lnTo>
                    <a:pt x="8304368" y="4978291"/>
                  </a:lnTo>
                  <a:lnTo>
                    <a:pt x="8300127" y="5025323"/>
                  </a:lnTo>
                  <a:lnTo>
                    <a:pt x="8293160" y="5071516"/>
                  </a:lnTo>
                  <a:lnTo>
                    <a:pt x="8283548" y="5116788"/>
                  </a:lnTo>
                  <a:lnTo>
                    <a:pt x="8271374" y="5161056"/>
                  </a:lnTo>
                  <a:lnTo>
                    <a:pt x="8256719" y="5204238"/>
                  </a:lnTo>
                  <a:lnTo>
                    <a:pt x="8239666" y="5246254"/>
                  </a:lnTo>
                  <a:lnTo>
                    <a:pt x="8220296" y="5287019"/>
                  </a:lnTo>
                  <a:lnTo>
                    <a:pt x="8198692" y="5326453"/>
                  </a:lnTo>
                  <a:lnTo>
                    <a:pt x="8174936" y="5364473"/>
                  </a:lnTo>
                  <a:lnTo>
                    <a:pt x="8149110" y="5400997"/>
                  </a:lnTo>
                  <a:lnTo>
                    <a:pt x="8121295" y="5435944"/>
                  </a:lnTo>
                  <a:lnTo>
                    <a:pt x="8091575" y="5469230"/>
                  </a:lnTo>
                  <a:lnTo>
                    <a:pt x="8060030" y="5500775"/>
                  </a:lnTo>
                  <a:lnTo>
                    <a:pt x="8026743" y="5530496"/>
                  </a:lnTo>
                  <a:lnTo>
                    <a:pt x="7991797" y="5558310"/>
                  </a:lnTo>
                  <a:lnTo>
                    <a:pt x="7955273" y="5584137"/>
                  </a:lnTo>
                  <a:lnTo>
                    <a:pt x="7917253" y="5607893"/>
                  </a:lnTo>
                  <a:lnTo>
                    <a:pt x="7877819" y="5629497"/>
                  </a:lnTo>
                  <a:lnTo>
                    <a:pt x="7837053" y="5648866"/>
                  </a:lnTo>
                  <a:lnTo>
                    <a:pt x="7795038" y="5665920"/>
                  </a:lnTo>
                  <a:lnTo>
                    <a:pt x="7751856" y="5680574"/>
                  </a:lnTo>
                  <a:lnTo>
                    <a:pt x="7707588" y="5692749"/>
                  </a:lnTo>
                  <a:lnTo>
                    <a:pt x="7662316" y="5702360"/>
                  </a:lnTo>
                  <a:lnTo>
                    <a:pt x="7616123" y="5709328"/>
                  </a:lnTo>
                  <a:lnTo>
                    <a:pt x="7569091" y="5713568"/>
                  </a:lnTo>
                  <a:lnTo>
                    <a:pt x="7521302" y="5715000"/>
                  </a:lnTo>
                  <a:lnTo>
                    <a:pt x="784498" y="5715000"/>
                  </a:lnTo>
                  <a:lnTo>
                    <a:pt x="736709" y="5713568"/>
                  </a:lnTo>
                  <a:lnTo>
                    <a:pt x="689677" y="5709327"/>
                  </a:lnTo>
                  <a:lnTo>
                    <a:pt x="643484" y="5702360"/>
                  </a:lnTo>
                  <a:lnTo>
                    <a:pt x="598212" y="5692748"/>
                  </a:lnTo>
                  <a:lnTo>
                    <a:pt x="553944" y="5680574"/>
                  </a:lnTo>
                  <a:lnTo>
                    <a:pt x="510761" y="5665919"/>
                  </a:lnTo>
                  <a:lnTo>
                    <a:pt x="468746" y="5648866"/>
                  </a:lnTo>
                  <a:lnTo>
                    <a:pt x="427981" y="5629497"/>
                  </a:lnTo>
                  <a:lnTo>
                    <a:pt x="388547" y="5607893"/>
                  </a:lnTo>
                  <a:lnTo>
                    <a:pt x="350527" y="5584136"/>
                  </a:lnTo>
                  <a:lnTo>
                    <a:pt x="314002" y="5558310"/>
                  </a:lnTo>
                  <a:lnTo>
                    <a:pt x="279056" y="5530496"/>
                  </a:lnTo>
                  <a:lnTo>
                    <a:pt x="245769" y="5500775"/>
                  </a:lnTo>
                  <a:lnTo>
                    <a:pt x="214225" y="5469230"/>
                  </a:lnTo>
                  <a:lnTo>
                    <a:pt x="184504" y="5435944"/>
                  </a:lnTo>
                  <a:lnTo>
                    <a:pt x="156690" y="5400997"/>
                  </a:lnTo>
                  <a:lnTo>
                    <a:pt x="130863" y="5364473"/>
                  </a:lnTo>
                  <a:lnTo>
                    <a:pt x="107107" y="5326453"/>
                  </a:lnTo>
                  <a:lnTo>
                    <a:pt x="85503" y="5287019"/>
                  </a:lnTo>
                  <a:lnTo>
                    <a:pt x="66133" y="5246254"/>
                  </a:lnTo>
                  <a:lnTo>
                    <a:pt x="49080" y="5204239"/>
                  </a:lnTo>
                  <a:lnTo>
                    <a:pt x="34425" y="5161056"/>
                  </a:lnTo>
                  <a:lnTo>
                    <a:pt x="22251" y="5116788"/>
                  </a:lnTo>
                  <a:lnTo>
                    <a:pt x="12639" y="5071516"/>
                  </a:lnTo>
                  <a:lnTo>
                    <a:pt x="5672" y="5025323"/>
                  </a:lnTo>
                  <a:lnTo>
                    <a:pt x="1431" y="4978291"/>
                  </a:lnTo>
                  <a:lnTo>
                    <a:pt x="0" y="4930502"/>
                  </a:lnTo>
                  <a:lnTo>
                    <a:pt x="0" y="784498"/>
                  </a:lnTo>
                  <a:close/>
                </a:path>
              </a:pathLst>
            </a:custGeom>
            <a:ln w="50799">
              <a:solidFill>
                <a:srgbClr val="66999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0" y="152400"/>
              <a:ext cx="8534400" cy="1219200"/>
            </a:xfrm>
            <a:custGeom>
              <a:rect l="l" t="t" r="r" b="b"/>
              <a:pathLst>
                <a:path w="8534400" h="1219200">
                  <a:moveTo>
                    <a:pt x="7924799" y="1219199"/>
                  </a:moveTo>
                  <a:lnTo>
                    <a:pt x="0" y="1219199"/>
                  </a:lnTo>
                  <a:lnTo>
                    <a:pt x="0" y="0"/>
                  </a:lnTo>
                  <a:lnTo>
                    <a:pt x="7923580" y="0"/>
                  </a:lnTo>
                  <a:lnTo>
                    <a:pt x="7971363" y="1827"/>
                  </a:lnTo>
                  <a:lnTo>
                    <a:pt x="8018133" y="7220"/>
                  </a:lnTo>
                  <a:lnTo>
                    <a:pt x="8063752" y="16045"/>
                  </a:lnTo>
                  <a:lnTo>
                    <a:pt x="8108088" y="28168"/>
                  </a:lnTo>
                  <a:lnTo>
                    <a:pt x="8151004" y="43457"/>
                  </a:lnTo>
                  <a:lnTo>
                    <a:pt x="8192366" y="61777"/>
                  </a:lnTo>
                  <a:lnTo>
                    <a:pt x="8232037" y="82995"/>
                  </a:lnTo>
                  <a:lnTo>
                    <a:pt x="8269885" y="106978"/>
                  </a:lnTo>
                  <a:lnTo>
                    <a:pt x="8305772" y="133593"/>
                  </a:lnTo>
                  <a:lnTo>
                    <a:pt x="8339565" y="162704"/>
                  </a:lnTo>
                  <a:lnTo>
                    <a:pt x="8371128" y="194180"/>
                  </a:lnTo>
                  <a:lnTo>
                    <a:pt x="8400326" y="227887"/>
                  </a:lnTo>
                  <a:lnTo>
                    <a:pt x="8427024" y="263691"/>
                  </a:lnTo>
                  <a:lnTo>
                    <a:pt x="8451087" y="301458"/>
                  </a:lnTo>
                  <a:lnTo>
                    <a:pt x="8472380" y="341056"/>
                  </a:lnTo>
                  <a:lnTo>
                    <a:pt x="8490767" y="382350"/>
                  </a:lnTo>
                  <a:lnTo>
                    <a:pt x="8506114" y="425207"/>
                  </a:lnTo>
                  <a:lnTo>
                    <a:pt x="8518286" y="469495"/>
                  </a:lnTo>
                  <a:lnTo>
                    <a:pt x="8527147" y="515078"/>
                  </a:lnTo>
                  <a:lnTo>
                    <a:pt x="8532563" y="561824"/>
                  </a:lnTo>
                  <a:lnTo>
                    <a:pt x="8534399" y="609599"/>
                  </a:lnTo>
                  <a:lnTo>
                    <a:pt x="8532563" y="657209"/>
                  </a:lnTo>
                  <a:lnTo>
                    <a:pt x="8527149" y="703806"/>
                  </a:lnTo>
                  <a:lnTo>
                    <a:pt x="8518290" y="749256"/>
                  </a:lnTo>
                  <a:lnTo>
                    <a:pt x="8506123" y="793428"/>
                  </a:lnTo>
                  <a:lnTo>
                    <a:pt x="8490783" y="836186"/>
                  </a:lnTo>
                  <a:lnTo>
                    <a:pt x="8472408" y="877397"/>
                  </a:lnTo>
                  <a:lnTo>
                    <a:pt x="8451132" y="916928"/>
                  </a:lnTo>
                  <a:lnTo>
                    <a:pt x="8427091" y="954646"/>
                  </a:lnTo>
                  <a:lnTo>
                    <a:pt x="8400422" y="990416"/>
                  </a:lnTo>
                  <a:lnTo>
                    <a:pt x="8371260" y="1024106"/>
                  </a:lnTo>
                  <a:lnTo>
                    <a:pt x="8339740" y="1055582"/>
                  </a:lnTo>
                  <a:lnTo>
                    <a:pt x="8306000" y="1084711"/>
                  </a:lnTo>
                  <a:lnTo>
                    <a:pt x="8270174" y="1111358"/>
                  </a:lnTo>
                  <a:lnTo>
                    <a:pt x="8232398" y="1135391"/>
                  </a:lnTo>
                  <a:lnTo>
                    <a:pt x="8192810" y="1156675"/>
                  </a:lnTo>
                  <a:lnTo>
                    <a:pt x="8151543" y="1175079"/>
                  </a:lnTo>
                  <a:lnTo>
                    <a:pt x="8108734" y="1190467"/>
                  </a:lnTo>
                  <a:lnTo>
                    <a:pt x="8064520" y="1202706"/>
                  </a:lnTo>
                  <a:lnTo>
                    <a:pt x="8019035" y="1211664"/>
                  </a:lnTo>
                  <a:lnTo>
                    <a:pt x="7972416" y="1217206"/>
                  </a:lnTo>
                  <a:lnTo>
                    <a:pt x="7924799" y="1219199"/>
                  </a:lnTo>
                  <a:close/>
                </a:path>
              </a:pathLst>
            </a:custGeom>
            <a:solidFill>
              <a:srgbClr val="66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1219200"/>
              <a:ext cx="8077200" cy="0"/>
            </a:xfrm>
            <a:custGeom>
              <a:rect l="l" t="t" r="r" b="b"/>
              <a:pathLst>
                <a:path w="8077200">
                  <a:moveTo>
                    <a:pt x="0" y="0"/>
                  </a:moveTo>
                  <a:lnTo>
                    <a:pt x="8077199" y="0"/>
                  </a:lnTo>
                </a:path>
              </a:pathLst>
            </a:custGeom>
            <a:ln w="381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09599" y="1193800"/>
              <a:ext cx="8153400" cy="4572000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986914" y="349688"/>
            <a:ext cx="30734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10">
                <a:solidFill>
                  <a:srgbClr val="000000"/>
                </a:solidFill>
                <a:latin typeface="MS Gothic"/>
                <a:cs typeface="MS Gothic"/>
              </a:rPr>
              <a:t>電話構造圖</a:t>
            </a:r>
            <a:endParaRPr sz="4800">
              <a:latin typeface="MS Gothic"/>
              <a:cs typeface="MS Gothic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11187" y="5516562"/>
            <a:ext cx="7940675" cy="134175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6515" rIns="0" bIns="0" rtlCol="0">
            <a:spAutoFit/>
          </a:bodyPr>
          <a:lstStyle/>
          <a:p>
            <a:pPr marL="91440" marR="374650" indent="711200" algn="just">
              <a:lnSpc>
                <a:spcPct val="100000"/>
              </a:lnSpc>
              <a:spcBef>
                <a:spcPts val="445"/>
              </a:spcBef>
            </a:pP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电话是利用电信号将人们的语言从一个地方传到另一个地方的装置。电话机通常由话筒、听</a:t>
            </a: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筒、键盘组成。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557337"/>
            <a:ext cx="5400675" cy="4248150"/>
          </a:xfrm>
          <a:custGeom>
            <a:rect l="l" t="t" r="r" b="b"/>
            <a:pathLst>
              <a:path w="5400675" h="4248150">
                <a:moveTo>
                  <a:pt x="5400675" y="4248150"/>
                </a:moveTo>
                <a:lnTo>
                  <a:pt x="0" y="4248150"/>
                </a:lnTo>
                <a:lnTo>
                  <a:pt x="0" y="0"/>
                </a:lnTo>
                <a:lnTo>
                  <a:pt x="5400675" y="0"/>
                </a:lnTo>
                <a:lnTo>
                  <a:pt x="5400675" y="42481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21639" y="1528625"/>
            <a:ext cx="4902200" cy="168402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 marR="5080" indent="63500">
              <a:lnSpc>
                <a:spcPts val="3070"/>
              </a:lnSpc>
              <a:spcBef>
                <a:spcPts val="840"/>
              </a:spcBef>
            </a:pPr>
            <a:r>
              <a:rPr sz="3200" spc="-325">
                <a:solidFill>
                  <a:srgbClr val="000000"/>
                </a:solidFill>
              </a:rPr>
              <a:t>1</a:t>
            </a:r>
            <a:r>
              <a:rPr sz="3200" spc="-5">
                <a:solidFill>
                  <a:srgbClr val="000000"/>
                </a:solidFill>
              </a:rPr>
              <a:t>、话筒结构：话筒里有一个金属盒，里面装满碳粒，</a:t>
            </a:r>
            <a:r>
              <a:rPr sz="3200" spc="80">
                <a:solidFill>
                  <a:srgbClr val="000000"/>
                </a:solidFill>
              </a:rPr>
              <a:t>上面盖有一个膜片.</a:t>
            </a:r>
            <a:endParaRPr sz="3200"/>
          </a:p>
          <a:p>
            <a:pPr marL="12700">
              <a:lnSpc>
                <a:spcPts val="3100"/>
              </a:lnSpc>
              <a:spcBef>
                <a:spcPts val="5"/>
              </a:spcBef>
            </a:pPr>
            <a:r>
              <a:rPr sz="3200" spc="-325">
                <a:solidFill>
                  <a:srgbClr val="000000"/>
                </a:solidFill>
              </a:rPr>
              <a:t>2</a:t>
            </a:r>
            <a:r>
              <a:rPr sz="3200" spc="-10">
                <a:solidFill>
                  <a:srgbClr val="000000"/>
                </a:solidFill>
              </a:rPr>
              <a:t>、话筒作用：</a:t>
            </a:r>
            <a:endParaRPr sz="3200"/>
          </a:p>
        </p:txBody>
      </p:sp>
      <p:sp>
        <p:nvSpPr>
          <p:cNvPr id="4" name="object 4"/>
          <p:cNvSpPr txBox="1"/>
          <p:nvPr/>
        </p:nvSpPr>
        <p:spPr>
          <a:xfrm>
            <a:off x="78739" y="3186738"/>
            <a:ext cx="4902200" cy="2366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latin typeface="Microsoft JhengHei"/>
                <a:cs typeface="Microsoft JhengHei"/>
              </a:rPr>
              <a:t>说话时声带振动而发出声音</a:t>
            </a:r>
            <a:endParaRPr sz="32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ts val="3070"/>
              </a:lnSpc>
              <a:spcBef>
                <a:spcPts val="740"/>
              </a:spcBef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→</a:t>
            </a:r>
            <a:r>
              <a:rPr sz="3200" b="1" spc="-5">
                <a:latin typeface="Microsoft JhengHei"/>
                <a:cs typeface="Microsoft JhengHei"/>
              </a:rPr>
              <a:t>空气振动而引起话筒内碳</a:t>
            </a:r>
            <a:r>
              <a:rPr sz="3200" b="1" spc="-10">
                <a:latin typeface="Microsoft JhengHei"/>
                <a:cs typeface="Microsoft JhengHei"/>
              </a:rPr>
              <a:t>精盘内碳粒忽松忽紧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→</a:t>
            </a:r>
            <a:r>
              <a:rPr sz="3200" b="1" spc="-5">
                <a:latin typeface="Microsoft JhengHei"/>
                <a:cs typeface="Microsoft JhengHei"/>
              </a:rPr>
              <a:t>导致电路中电阻忽大忽小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→</a:t>
            </a:r>
            <a:r>
              <a:rPr sz="3200" b="1" spc="-5">
                <a:latin typeface="Microsoft JhengHei"/>
                <a:cs typeface="Microsoft JhengHei"/>
              </a:rPr>
              <a:t>引起电路中电流忽大忽小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4027" y="49088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latin typeface="Microsoft JhengHei"/>
                <a:cs typeface="Microsoft JhengHei"/>
              </a:rPr>
              <a:t>话筒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5575300" y="1409700"/>
            <a:ext cx="3211512" cy="44656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44461" y="1268411"/>
            <a:ext cx="4859655" cy="5256530"/>
          </a:xfrm>
          <a:custGeom>
            <a:rect l="l" t="t" r="r" b="b"/>
            <a:pathLst>
              <a:path w="4859655" h="5256530">
                <a:moveTo>
                  <a:pt x="4859338" y="5256212"/>
                </a:moveTo>
                <a:lnTo>
                  <a:pt x="0" y="5256212"/>
                </a:lnTo>
                <a:lnTo>
                  <a:pt x="0" y="0"/>
                </a:lnTo>
                <a:lnTo>
                  <a:pt x="4859338" y="0"/>
                </a:lnTo>
                <a:lnTo>
                  <a:pt x="4859338" y="525621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223201" y="561657"/>
            <a:ext cx="4699000" cy="57753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9425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latin typeface="Microsoft JhengHei"/>
                <a:cs typeface="Microsoft JhengHei"/>
              </a:rPr>
              <a:t>听筒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3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ts val="3070"/>
              </a:lnSpc>
              <a:spcBef>
                <a:spcPts val="5"/>
              </a:spcBef>
            </a:pPr>
            <a:r>
              <a:rPr sz="3200" b="1" spc="-325">
                <a:latin typeface="Microsoft JhengHei"/>
                <a:cs typeface="Microsoft JhengHei"/>
              </a:rPr>
              <a:t>1</a:t>
            </a:r>
            <a:r>
              <a:rPr sz="3200" b="1" spc="-5">
                <a:latin typeface="Microsoft JhengHei"/>
                <a:cs typeface="Microsoft JhengHei"/>
              </a:rPr>
              <a:t>、听筒结构：听筒里有一个永磁铁，它的两个磁极上套有螺线管，磁极</a:t>
            </a:r>
            <a:r>
              <a:rPr sz="3200" b="1" spc="120">
                <a:latin typeface="Microsoft JhengHei"/>
                <a:cs typeface="Microsoft JhengHei"/>
              </a:rPr>
              <a:t>前有薄铁片.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3200" b="1" spc="-325">
                <a:latin typeface="Microsoft JhengHei"/>
                <a:cs typeface="Microsoft JhengHei"/>
              </a:rPr>
              <a:t>2</a:t>
            </a:r>
            <a:r>
              <a:rPr sz="3200" b="1" spc="-10">
                <a:latin typeface="Microsoft JhengHei"/>
                <a:cs typeface="Microsoft JhengHei"/>
              </a:rPr>
              <a:t>、听筒作用：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 spc="-5">
                <a:latin typeface="Microsoft JhengHei"/>
                <a:cs typeface="Microsoft JhengHei"/>
              </a:rPr>
              <a:t>电路中电流忽大、忽小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→</a:t>
            </a:r>
            <a:r>
              <a:rPr sz="3200" b="1" spc="-5">
                <a:latin typeface="Microsoft JhengHei"/>
                <a:cs typeface="Microsoft JhengHei"/>
              </a:rPr>
              <a:t>电磁体的磁性忽大忽小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→</a:t>
            </a:r>
            <a:r>
              <a:rPr sz="3200" b="1" spc="-5">
                <a:latin typeface="Microsoft JhengHei"/>
                <a:cs typeface="Microsoft JhengHei"/>
              </a:rPr>
              <a:t>对铁片的引力忽大忽小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→</a:t>
            </a:r>
            <a:r>
              <a:rPr sz="3200" b="1" spc="-10">
                <a:latin typeface="Microsoft JhengHei"/>
                <a:cs typeface="Microsoft JhengHei"/>
              </a:rPr>
              <a:t>铁片振动模拟声音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→</a:t>
            </a:r>
            <a:r>
              <a:rPr sz="3200" b="1" spc="80">
                <a:latin typeface="Microsoft JhengHei"/>
                <a:cs typeface="Microsoft JhengHei"/>
              </a:rPr>
              <a:t>听到说话人的声音.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080000" y="1625600"/>
            <a:ext cx="3889375" cy="44640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50289" y="663971"/>
            <a:ext cx="660400" cy="40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500" b="1" spc="-25">
                <a:solidFill>
                  <a:srgbClr val="000099"/>
                </a:solidFill>
                <a:latin typeface="Microsoft JhengHei"/>
                <a:cs typeface="Microsoft JhengHei"/>
              </a:rPr>
              <a:t>原理</a:t>
            </a:r>
            <a:endParaRPr sz="25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 marR="5080" indent="215900">
              <a:lnSpc>
                <a:spcPts val="4750"/>
              </a:lnSpc>
              <a:spcBef>
                <a:spcPts val="700"/>
              </a:spcBef>
            </a:pPr>
            <a:r>
              <a:rPr sz="4400" spc="-10">
                <a:solidFill>
                  <a:srgbClr val="000000"/>
                </a:solidFill>
              </a:rPr>
              <a:t>话筒把振动转变为强弱变化的</a:t>
            </a:r>
            <a:r>
              <a:rPr sz="4400" spc="340">
                <a:solidFill>
                  <a:srgbClr val="000000"/>
                </a:solidFill>
              </a:rPr>
              <a:t>电流.</a:t>
            </a:r>
            <a:endParaRPr sz="4400"/>
          </a:p>
        </p:txBody>
      </p:sp>
      <p:sp>
        <p:nvSpPr>
          <p:cNvPr id="4" name="object 4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355600" marR="5080" indent="-342900">
              <a:lnSpc>
                <a:spcPts val="4750"/>
              </a:lnSpc>
              <a:spcBef>
                <a:spcPts val="700"/>
              </a:spcBef>
            </a:pPr>
            <a:r>
              <a:rPr sz="4400" spc="-10">
                <a:solidFill>
                  <a:srgbClr val="000000"/>
                </a:solidFill>
              </a:rPr>
              <a:t>听筒把变化的电流转化为声音振</a:t>
            </a:r>
            <a:r>
              <a:rPr sz="4400" spc="509">
                <a:solidFill>
                  <a:srgbClr val="000000"/>
                </a:solidFill>
              </a:rPr>
              <a:t>动.</a:t>
            </a:r>
            <a:endParaRPr sz="4400"/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868862" y="1341437"/>
            <a:ext cx="4275137" cy="41735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https://d.book118.com/625232233042011111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96666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Microsoft JhengHei</vt:lpstr>
      <vt:lpstr>Arial Black</vt:lpstr>
      <vt:lpstr>黑体</vt:lpstr>
      <vt:lpstr>宋体</vt:lpstr>
      <vt:lpstr>Wingdings</vt:lpstr>
      <vt:lpstr>Times New Roman</vt:lpstr>
      <vt:lpstr>MS Gothic</vt:lpstr>
      <vt:lpstr>Office Theme</vt:lpstr>
      <vt:lpstr>走进信息时代</vt:lpstr>
      <vt:lpstr>PowerPoint Presentation</vt:lpstr>
      <vt:lpstr>PowerPoint Presentation</vt:lpstr>
      <vt:lpstr>PowerPoint Presentation</vt:lpstr>
      <vt:lpstr>录音、录像磁带</vt:lpstr>
      <vt:lpstr>烽火台</vt:lpstr>
      <vt:lpstr>烽火戏诸侯</vt:lpstr>
      <vt:lpstr>驿马</vt:lpstr>
      <vt:lpstr>信鸽</vt:lpstr>
      <vt:lpstr>鸿雁传书</vt:lpstr>
      <vt:lpstr>PowerPoint Presentation</vt:lpstr>
      <vt:lpstr>1876年，贝尔发明了电话。1892年，纽约
到芝加哥的电话线路架设开通，贝尔第一个试音。</vt:lpstr>
      <vt:lpstr>電話構造圖</vt:lpstr>
      <vt:lpstr>1、话筒结构：话筒里有一个金属盒，里面装满碳粒，上面盖有一个膜片.
2、话筒作用：</vt:lpstr>
      <vt:lpstr>PowerPoint Presentation</vt:lpstr>
      <vt:lpstr>话筒把振动转变为强弱变化的电流.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2024-09-16T22:12:02.630</cp:lastPrinted>
  <dcterms:created xsi:type="dcterms:W3CDTF">2024-09-16T14:12:02Z</dcterms:created>
  <dcterms:modified xsi:type="dcterms:W3CDTF">2024-09-16T14:12:03Z</dcterms:modified>
</cp:coreProperties>
</file>