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5A04C3F-3488-48D5-BBC1-C3C55ABEE15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7205F9-D56F-4289-9E8B-1C7007C396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8AF765-BAA9-4369-9712-8CE2E87F4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208F17-A671-47B5-A04B-8DC790514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C6EF4D-B4C9-4C9C-AF3C-185DA704CD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7E8266-5323-4AB8-BA5D-AF0F0BF78A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890939-3ADC-40FD-BFFA-7BB0B505FD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128316-594B-4639-971A-39E3600F60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43EDFF-E688-4A35-B8E7-B7FC507F41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961E52-9E69-47BC-A1C4-42D062CD7B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41103C-F939-40A3-A6CF-7E0049CE5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756C65-4F96-4179-AF8A-D8574D22E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495CC90-027D-4168-BD5D-A663B6EAEB2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97C8470-FDA5-4819-A1B7-443232B361B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242013244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字词迷宫通过拼图游戏认识汉字与词语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拼图游戏的起源与发展</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汉字与词语的重要性</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拼图游戏中的汉字与词语</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拼图游戏与趣味汉字学习</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汉字与词语的应用与创新</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6</a:t>
            </a:r>
            <a:r>
              <a:rPr lang="zh-CN" sz="3000" b="0" strike="noStrike" spc="-1">
                <a:solidFill>
                  <a:srgbClr val="FF0000"/>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拼图游戏的起源与发展</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拼图游戏简介</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拼图游戏是一种通过将零散的碎片拼凑在一起组成完整图案的益智游戏，起源于</a:t>
            </a:r>
            <a:r>
              <a:rPr lang="en-US" sz="2500" b="0" strike="noStrike" spc="-1">
                <a:solidFill>
                  <a:schemeClr val="dk1">
                    <a:lumMod val="85000"/>
                    <a:lumOff val="15000"/>
                  </a:schemeClr>
                </a:solidFill>
                <a:latin typeface="微软雅黑"/>
                <a:ea typeface="微软雅黑"/>
              </a:rPr>
              <a:t>18</a:t>
            </a:r>
            <a:r>
              <a:rPr lang="zh-CN" sz="2500" b="0" strike="noStrike" spc="-1">
                <a:solidFill>
                  <a:schemeClr val="dk1">
                    <a:lumMod val="85000"/>
                    <a:lumOff val="15000"/>
                  </a:schemeClr>
                </a:solidFill>
                <a:latin typeface="微软雅黑"/>
                <a:ea typeface="微软雅黑"/>
              </a:rPr>
              <a:t>世纪欧洲。它的发展经历了几个阶段，从最初的手工制作到现代的数字化版本。</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拼图游戏的益处</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集中精力完成任务</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锻炼注意力</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持之以恒</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培养耐心</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理解空间关系</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提高空间想象能力</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寻找解决方案</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解决问题能力</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拼图游戏的种类</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经典拼图方式</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传统拼图板</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耐用环保</a:t>
            </a:r>
            <a:endParaRPr lang="en-US" sz="2000" b="0" strike="noStrike" spc="-1">
              <a:solidFill>
                <a:srgbClr val="000000"/>
              </a:solidFill>
              <a:latin typeface="Arial"/>
            </a:endParaRPr>
          </a:p>
        </p:txBody>
      </p:sp>
      <p:sp>
        <p:nvSpPr>
          <p:cNvPr id="9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木质拼图</a:t>
            </a:r>
            <a:endParaRPr lang="en-US" sz="3000" b="0" strike="noStrike" spc="-1">
              <a:solidFill>
                <a:srgbClr val="000000"/>
              </a:solidFill>
              <a:latin typeface="Arial"/>
            </a:endParaRPr>
          </a:p>
        </p:txBody>
      </p:sp>
      <p:sp>
        <p:nvSpPr>
          <p:cNvPr id="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简单方便</a:t>
            </a:r>
            <a:endParaRPr lang="en-US" sz="2000" b="0" strike="noStrike" spc="-1">
              <a:solidFill>
                <a:srgbClr val="000000"/>
              </a:solidFill>
              <a:latin typeface="Arial"/>
            </a:endParaRPr>
          </a:p>
        </p:txBody>
      </p:sp>
      <p:sp>
        <p:nvSpPr>
          <p:cNvPr id="10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纸质拼图</a:t>
            </a:r>
            <a:endParaRPr lang="en-US" sz="3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拼图游戏与教育</a:t>
            </a:r>
            <a:endParaRPr lang="en-US" sz="3600" b="0" strike="noStrike" spc="-1">
              <a:solidFill>
                <a:schemeClr val="dk1"/>
              </a:solidFill>
              <a:latin typeface="Arial"/>
            </a:endParaRPr>
          </a:p>
        </p:txBody>
      </p:sp>
      <p:sp>
        <p:nvSpPr>
          <p:cNvPr id="10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促进大脑发展</a:t>
            </a:r>
            <a:endParaRPr lang="en-US" sz="1500" b="0" strike="noStrike" spc="-1">
              <a:solidFill>
                <a:srgbClr val="000000"/>
              </a:solidFill>
              <a:latin typeface="Arial"/>
            </a:endParaRPr>
          </a:p>
        </p:txBody>
      </p:sp>
      <p:sp>
        <p:nvSpPr>
          <p:cNvPr id="10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空间想象能力</a:t>
            </a:r>
            <a:endParaRPr lang="en-US" sz="2200" b="0" strike="noStrike" spc="-1">
              <a:solidFill>
                <a:srgbClr val="000000"/>
              </a:solidFill>
              <a:latin typeface="Arial"/>
            </a:endParaRPr>
          </a:p>
        </p:txBody>
      </p:sp>
      <p:sp>
        <p:nvSpPr>
          <p:cNvPr id="10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思维训练</a:t>
            </a:r>
            <a:endParaRPr lang="en-US" sz="1500" b="0" strike="noStrike" spc="-1">
              <a:solidFill>
                <a:srgbClr val="000000"/>
              </a:solidFill>
              <a:latin typeface="Arial"/>
            </a:endParaRPr>
          </a:p>
        </p:txBody>
      </p:sp>
      <p:sp>
        <p:nvSpPr>
          <p:cNvPr id="10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逻辑推理能力</a:t>
            </a:r>
            <a:endParaRPr lang="en-US" sz="2200" b="0" strike="noStrike" spc="-1">
              <a:solidFill>
                <a:srgbClr val="000000"/>
              </a:solidFill>
              <a:latin typeface="Arial"/>
            </a:endParaRPr>
          </a:p>
        </p:txBody>
      </p:sp>
      <p:sp>
        <p:nvSpPr>
          <p:cNvPr id="10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不轻易放弃</a:t>
            </a:r>
            <a:endParaRPr lang="en-US" sz="1500" b="0" strike="noStrike" spc="-1">
              <a:solidFill>
                <a:srgbClr val="000000"/>
              </a:solidFill>
              <a:latin typeface="Arial"/>
            </a:endParaRPr>
          </a:p>
        </p:txBody>
      </p:sp>
      <p:sp>
        <p:nvSpPr>
          <p:cNvPr id="10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学习耐心</a:t>
            </a:r>
            <a:endParaRPr lang="en-US" sz="2200" b="0" strike="noStrike" spc="-1">
              <a:solidFill>
                <a:srgbClr val="000000"/>
              </a:solidFill>
              <a:latin typeface="Arial"/>
            </a:endParaRPr>
          </a:p>
        </p:txBody>
      </p:sp>
      <p:sp>
        <p:nvSpPr>
          <p:cNvPr id="10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培养解决挑战能力</a:t>
            </a:r>
            <a:endParaRPr lang="en-US" sz="1500" b="0" strike="noStrike" spc="-1">
              <a:solidFill>
                <a:srgbClr val="000000"/>
              </a:solidFill>
              <a:latin typeface="Arial"/>
            </a:endParaRPr>
          </a:p>
        </p:txBody>
      </p:sp>
      <p:sp>
        <p:nvSpPr>
          <p:cNvPr id="10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解决问题能力</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拼图游戏应用场景</a:t>
            </a:r>
            <a:endParaRPr lang="en-US" sz="3500" b="0" strike="noStrike" spc="-1">
              <a:solidFill>
                <a:srgbClr val="000000"/>
              </a:solidFill>
              <a:latin typeface="Arial"/>
            </a:endParaRPr>
          </a:p>
        </p:txBody>
      </p:sp>
      <p:sp>
        <p:nvSpPr>
          <p:cNvPr id="11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拼图游戏不仅可以作为娱乐益智游戏，还被广泛应用于教育领域。通过拼图游戏，学生可以锻炼空间想象能力，提高逻辑推理能力，培养耐心和解决问题的能力。</a:t>
            </a:r>
            <a:endParaRPr lang="en-US" sz="2500" b="0" strike="noStrike" spc="-1">
              <a:solidFill>
                <a:srgbClr val="000000"/>
              </a:solidFill>
              <a:latin typeface="Arial"/>
            </a:endParaRPr>
          </a:p>
        </p:txBody>
      </p:sp>
      <p:sp>
        <p:nvSpPr>
          <p:cNvPr id="1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汉字与词语的重要性</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汉字的独特之处</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汉字是中文的基础，是中国文字的象形文字，具有独特的书写和表达方式。汉字不仅是传播思想和文化的工具，也是中华文明的重要遗产。</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词语的重要作用</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表达意义的基本要素</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基本语言单位</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选择和搭配的重要性</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影响表达准确性</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词语搭配的美感</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美感表达</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汉字与词语的生动性</a:t>
            </a:r>
            <a:endParaRPr lang="en-US" sz="3600" b="0" strike="noStrike" spc="-1">
              <a:solidFill>
                <a:schemeClr val="dk1"/>
              </a:solidFill>
              <a:latin typeface="Arial"/>
            </a:endParaRPr>
          </a:p>
        </p:txBody>
      </p:sp>
      <p:sp>
        <p:nvSpPr>
          <p:cNvPr id="13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具有丰富的内涵和表现力</a:t>
            </a:r>
            <a:endParaRPr lang="en-US" sz="2000" b="0" strike="noStrike" spc="-1">
              <a:solidFill>
                <a:srgbClr val="000000"/>
              </a:solidFill>
              <a:latin typeface="Arial"/>
            </a:endParaRPr>
          </a:p>
        </p:txBody>
      </p:sp>
      <p:sp>
        <p:nvSpPr>
          <p:cNvPr id="13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丰富内涵</a:t>
            </a:r>
            <a:endParaRPr lang="en-US" sz="3000" b="0" strike="noStrike" spc="-1">
              <a:solidFill>
                <a:srgbClr val="000000"/>
              </a:solidFill>
              <a:latin typeface="Arial"/>
            </a:endParaRPr>
          </a:p>
        </p:txBody>
      </p:sp>
      <p:sp>
        <p:nvSpPr>
          <p:cNvPr id="13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拼图游戏深入了解</a:t>
            </a:r>
            <a:endParaRPr lang="en-US" sz="2000" b="0" strike="noStrike" spc="-1">
              <a:solidFill>
                <a:srgbClr val="000000"/>
              </a:solidFill>
              <a:latin typeface="Arial"/>
            </a:endParaRPr>
          </a:p>
        </p:txBody>
      </p:sp>
      <p:sp>
        <p:nvSpPr>
          <p:cNvPr id="13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游戏互动</a:t>
            </a:r>
            <a:endParaRPr lang="en-US" sz="3000" b="0" strike="noStrike" spc="-1">
              <a:solidFill>
                <a:srgbClr val="000000"/>
              </a:solidFill>
              <a:latin typeface="Arial"/>
            </a:endParaRPr>
          </a:p>
        </p:txBody>
      </p:sp>
      <p:sp>
        <p:nvSpPr>
          <p:cNvPr id="1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生动的表现方式</a:t>
            </a:r>
            <a:endParaRPr lang="en-US" sz="2000" b="0" strike="noStrike" spc="-1">
              <a:solidFill>
                <a:srgbClr val="000000"/>
              </a:solidFill>
              <a:latin typeface="Arial"/>
            </a:endParaRPr>
          </a:p>
        </p:txBody>
      </p:sp>
      <p:sp>
        <p:nvSpPr>
          <p:cNvPr id="13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生动表现</a:t>
            </a:r>
            <a:endParaRPr lang="en-US" sz="3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创新理念</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创意词语组合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开拓语言新领域</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文化交流</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丰富语言体验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促进文化交流</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教育启示</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激发学习兴趣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培养语言能力</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汉字与词语的传承与创新</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传统特色</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传承经典汉字</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延续传统文化</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汉字与词语的重要性总结</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汉字和词语是中文中不可或缺的元素，它们承载着文化、历史和思想。通过拼图游戏，我们可以更深入地了解汉字和词语的内涵和特点，体会传统文化的魅力，同时也促进创新发展。</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拼图游戏中的汉字与词语</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汉字拼图游戏</a:t>
            </a:r>
            <a:endParaRPr lang="en-US" sz="3600" b="0" strike="noStrike" spc="-1">
              <a:solidFill>
                <a:schemeClr val="dk1"/>
              </a:solidFill>
              <a:latin typeface="Arial"/>
            </a:endParaRPr>
          </a:p>
        </p:txBody>
      </p:sp>
      <p:sp>
        <p:nvSpPr>
          <p:cNvPr id="15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激发学习兴趣</a:t>
            </a:r>
            <a:endParaRPr lang="en-US" sz="2000" b="0" strike="noStrike" spc="-1">
              <a:solidFill>
                <a:srgbClr val="000000"/>
              </a:solidFill>
              <a:latin typeface="Arial"/>
            </a:endParaRPr>
          </a:p>
        </p:txBody>
      </p:sp>
      <p:sp>
        <p:nvSpPr>
          <p:cNvPr id="16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创新学习方式</a:t>
            </a:r>
            <a:endParaRPr lang="en-US" sz="3000" b="0" strike="noStrike" spc="-1">
              <a:solidFill>
                <a:srgbClr val="000000"/>
              </a:solidFill>
              <a:latin typeface="Arial"/>
            </a:endParaRPr>
          </a:p>
        </p:txBody>
      </p:sp>
      <p:sp>
        <p:nvSpPr>
          <p:cNvPr id="16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2"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加深对汉字的理解</a:t>
            </a:r>
            <a:endParaRPr lang="en-US" sz="2000" b="0" strike="noStrike" spc="-1">
              <a:solidFill>
                <a:srgbClr val="000000"/>
              </a:solidFill>
              <a:latin typeface="Arial"/>
            </a:endParaRPr>
          </a:p>
        </p:txBody>
      </p:sp>
      <p:sp>
        <p:nvSpPr>
          <p:cNvPr id="16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认知提升</a:t>
            </a:r>
            <a:endParaRPr lang="en-US" sz="3000" b="0" strike="noStrike" spc="-1">
              <a:solidFill>
                <a:srgbClr val="000000"/>
              </a:solidFill>
              <a:latin typeface="Arial"/>
            </a:endParaRPr>
          </a:p>
        </p:txBody>
      </p:sp>
      <p:sp>
        <p:nvSpPr>
          <p:cNvPr id="16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帮助掌握汉字的形体</a:t>
            </a:r>
            <a:endParaRPr lang="en-US" sz="2000" b="0" strike="noStrike" spc="-1">
              <a:solidFill>
                <a:srgbClr val="000000"/>
              </a:solidFill>
              <a:latin typeface="Arial"/>
            </a:endParaRPr>
          </a:p>
        </p:txBody>
      </p:sp>
      <p:sp>
        <p:nvSpPr>
          <p:cNvPr id="16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书写与结构</a:t>
            </a:r>
            <a:endParaRPr lang="en-US" sz="30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语言表达能力</a:t>
            </a:r>
            <a:endParaRPr lang="en-US" sz="2200" b="0" strike="noStrike" spc="-1">
              <a:solidFill>
                <a:srgbClr val="000000"/>
              </a:solidFill>
              <a:latin typeface="Arial"/>
            </a:endParaRPr>
          </a:p>
        </p:txBody>
      </p:sp>
      <p:sp>
        <p:nvSpPr>
          <p:cNvPr id="17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提高语言表达能力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增强语感和语法意识</a:t>
            </a:r>
            <a:endParaRPr lang="en-US" sz="1500" b="0" strike="noStrike" spc="-1">
              <a:solidFill>
                <a:srgbClr val="000000"/>
              </a:solidFill>
              <a:latin typeface="Arial"/>
            </a:endParaRPr>
          </a:p>
        </p:txBody>
      </p:sp>
      <p:sp>
        <p:nvSpPr>
          <p:cNvPr id="17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逻辑思维</a:t>
            </a:r>
            <a:endParaRPr lang="en-US" sz="2200" b="0" strike="noStrike" spc="-1">
              <a:solidFill>
                <a:srgbClr val="000000"/>
              </a:solidFill>
              <a:latin typeface="Arial"/>
            </a:endParaRPr>
          </a:p>
        </p:txBody>
      </p:sp>
      <p:sp>
        <p:nvSpPr>
          <p:cNvPr id="17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培养逻辑思维能力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激发创造力</a:t>
            </a:r>
            <a:endParaRPr lang="en-US" sz="1500" b="0" strike="noStrike" spc="-1">
              <a:solidFill>
                <a:srgbClr val="000000"/>
              </a:solidFill>
              <a:latin typeface="Arial"/>
            </a:endParaRPr>
          </a:p>
        </p:txBody>
      </p:sp>
      <p:sp>
        <p:nvSpPr>
          <p:cNvPr id="17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词语拼图游戏</a:t>
            </a:r>
            <a:endParaRPr lang="en-US" sz="3600" b="0" strike="noStrike" spc="-1">
              <a:solidFill>
                <a:schemeClr val="dk1"/>
              </a:solidFill>
              <a:latin typeface="Arial"/>
            </a:endParaRPr>
          </a:p>
        </p:txBody>
      </p:sp>
      <p:sp>
        <p:nvSpPr>
          <p:cNvPr id="17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扩大词汇量</a:t>
            </a:r>
            <a:endParaRPr lang="en-US" sz="2200" b="0" strike="noStrike" spc="-1">
              <a:solidFill>
                <a:srgbClr val="000000"/>
              </a:solidFill>
              <a:latin typeface="Arial"/>
            </a:endParaRPr>
          </a:p>
        </p:txBody>
      </p:sp>
      <p:sp>
        <p:nvSpPr>
          <p:cNvPr id="18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通过组词提高词汇量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训练词语组合能力</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拼图游戏与汉字学习</a:t>
            </a:r>
            <a:endParaRPr lang="en-US" sz="3500" b="0" strike="noStrike" spc="-1">
              <a:solidFill>
                <a:srgbClr val="000000"/>
              </a:solidFill>
              <a:latin typeface="Arial"/>
            </a:endParaRPr>
          </a:p>
        </p:txBody>
      </p:sp>
      <p:sp>
        <p:nvSpPr>
          <p:cNvPr id="18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拼图游戏与汉字学习相结合，可以激发学习兴趣，提高学习效果。通过游戏的方式学习汉字和词语，可以让学习变得更加轻松和愉快。</a:t>
            </a:r>
            <a:endParaRPr lang="en-US" sz="2500" b="0" strike="noStrike" spc="-1">
              <a:solidFill>
                <a:srgbClr val="000000"/>
              </a:solidFill>
              <a:latin typeface="Arial"/>
            </a:endParaRPr>
          </a:p>
        </p:txBody>
      </p:sp>
      <p:sp>
        <p:nvSpPr>
          <p:cNvPr id="18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拼图游戏在汉字教学中的应用</a:t>
            </a:r>
            <a:endParaRPr lang="en-US" sz="3600" b="0" strike="noStrike" spc="-1">
              <a:solidFill>
                <a:schemeClr val="dk1"/>
              </a:solidFill>
              <a:latin typeface="Arial"/>
            </a:endParaRPr>
          </a:p>
        </p:txBody>
      </p:sp>
      <p:sp>
        <p:nvSpPr>
          <p:cNvPr id="18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形体、结构和意义</a:t>
            </a:r>
            <a:endParaRPr lang="en-US" sz="1500" b="0" strike="noStrike" spc="-1">
              <a:solidFill>
                <a:srgbClr val="000000"/>
              </a:solidFill>
              <a:latin typeface="Arial"/>
            </a:endParaRPr>
          </a:p>
        </p:txBody>
      </p:sp>
      <p:sp>
        <p:nvSpPr>
          <p:cNvPr id="18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深入理解汉字</a:t>
            </a:r>
            <a:endParaRPr lang="en-US" sz="2200" b="0" strike="noStrike" spc="-1">
              <a:solidFill>
                <a:srgbClr val="000000"/>
              </a:solidFill>
              <a:latin typeface="Arial"/>
            </a:endParaRPr>
          </a:p>
        </p:txBody>
      </p:sp>
      <p:sp>
        <p:nvSpPr>
          <p:cNvPr id="18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提高学习积极性</a:t>
            </a:r>
            <a:endParaRPr lang="en-US" sz="1500" b="0" strike="noStrike" spc="-1">
              <a:solidFill>
                <a:srgbClr val="000000"/>
              </a:solidFill>
              <a:latin typeface="Arial"/>
            </a:endParaRPr>
          </a:p>
        </p:txBody>
      </p:sp>
      <p:sp>
        <p:nvSpPr>
          <p:cNvPr id="18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增加互动性</a:t>
            </a:r>
            <a:endParaRPr lang="en-US" sz="2200" b="0" strike="noStrike" spc="-1">
              <a:solidFill>
                <a:srgbClr val="000000"/>
              </a:solidFill>
              <a:latin typeface="Arial"/>
            </a:endParaRPr>
          </a:p>
        </p:txBody>
      </p:sp>
      <p:sp>
        <p:nvSpPr>
          <p:cNvPr id="19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使学习更富趣味性</a:t>
            </a:r>
            <a:endParaRPr lang="en-US" sz="1500" b="0" strike="noStrike" spc="-1">
              <a:solidFill>
                <a:srgbClr val="000000"/>
              </a:solidFill>
              <a:latin typeface="Arial"/>
            </a:endParaRPr>
          </a:p>
        </p:txBody>
      </p:sp>
      <p:sp>
        <p:nvSpPr>
          <p:cNvPr id="19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激发兴趣</a:t>
            </a:r>
            <a:endParaRPr lang="en-US" sz="2200" b="0" strike="noStrike" spc="-1">
              <a:solidFill>
                <a:srgbClr val="000000"/>
              </a:solidFill>
              <a:latin typeface="Arial"/>
            </a:endParaRPr>
          </a:p>
        </p:txBody>
      </p:sp>
      <p:sp>
        <p:nvSpPr>
          <p:cNvPr id="19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培养团队合作精神</a:t>
            </a:r>
            <a:endParaRPr lang="en-US" sz="1500" b="0" strike="noStrike" spc="-1">
              <a:solidFill>
                <a:srgbClr val="000000"/>
              </a:solidFill>
              <a:latin typeface="Arial"/>
            </a:endParaRPr>
          </a:p>
        </p:txBody>
      </p:sp>
      <p:sp>
        <p:nvSpPr>
          <p:cNvPr id="19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促进合作</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https://d.book118.com/625242013244011123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字词迷宫通过拼图游戏认识汉字与词语</vt:lpstr>
      <vt:lpstr>目录</vt:lpstr>
      <vt:lpstr>第一章 拼图游戏的起源与发展</vt:lpstr>
      <vt:lpstr>拼图游戏简介</vt:lpstr>
      <vt:lpstr>拼图游戏的益处</vt:lpstr>
      <vt:lpstr>拼图游戏的种类</vt:lpstr>
      <vt:lpstr>拼图游戏与教育</vt:lpstr>
      <vt:lpstr> </vt:lpstr>
      <vt:lpstr>第2章 汉字与词语的重要性</vt:lpstr>
      <vt:lpstr> </vt:lpstr>
      <vt:lpstr>词语的重要作用</vt:lpstr>
      <vt:lpstr>汉字与词语的生动性</vt:lpstr>
      <vt:lpstr>汉字与词语的传承与创新</vt:lpstr>
      <vt:lpstr>汉字与词语的重要性总结</vt:lpstr>
      <vt:lpstr>第3章 拼图游戏中的汉字与词语</vt:lpstr>
      <vt:lpstr>汉字拼图游戏</vt:lpstr>
      <vt:lpstr>词语拼图游戏</vt:lpstr>
      <vt:lpstr> </vt:lpstr>
      <vt:lpstr>拼图游戏在汉字教学中的应用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2024-09-27T16:14:33.536</cp:lastPrinted>
  <dcterms:created xsi:type="dcterms:W3CDTF">2024-09-27T08:14:33Z</dcterms:created>
  <dcterms:modified xsi:type="dcterms:W3CDTF">2024-09-27T08:14:35Z</dcterms:modified>
</cp:coreProperties>
</file>