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5" r:id="rId33"/>
  </p:sldIdLst>
  <p:sldSz cx="9144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/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fill>
          <a:solidFill>
            <a:schemeClr val="accent5">
              <a:alpha val="40000"/>
            </a:schemeClr>
          </a:solidFill>
        </a:fill>
      </a:tcStyle>
    </a:band1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/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tags" Target="tags/tag1.xml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86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87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87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87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87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4" name=""/>
        <p:cNvGrpSpPr/>
        <p:nvPr/>
      </p:nvGrpSpPr>
      <p:grpSpPr>
        <a:xfrm>
          <a:off x="0" y="0"/>
          <a:ext cx="0" cy="0"/>
        </a:xfrm>
      </p:grpSpPr>
      <p:sp>
        <p:nvSpPr>
          <p:cNvPr id="1048598" name="文本占位符 1048597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rPr lang="zh-CN" altLang="en-US"/>
              <a:t>司马迁是老师添加的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78" name=""/>
        <p:cNvGrpSpPr/>
        <p:nvPr/>
      </p:nvGrpSpPr>
      <p:grpSpPr>
        <a:xfrm>
          <a:off x="0" y="0"/>
          <a:ext cx="0" cy="0"/>
        </a:xfrm>
      </p:grpSpPr>
      <p:sp>
        <p:nvSpPr>
          <p:cNvPr id="1048592" name="文本占位符 1048591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rPr lang="zh-CN" altLang="en-US"/>
              <a:t>有改动，与书上的内容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595" name="文本占位符 1048594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rPr lang="zh-CN" altLang="en-US"/>
              <a:t>书上没有</a:t>
            </a: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66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文本占位符 1048873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rPr lang="zh-CN" altLang="en-US"/>
              <a:t>书上没有</a:t>
            </a:r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8875" name="文本占位符 1048874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rPr lang="zh-CN" altLang="en-US"/>
              <a:t>法约尔书上没有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1C829-DCE1-4695-9906-F6ED7635E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AC0B2-5A42-4861-89BB-FBA370456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E5A45-C10E-413D-9B67-4DEF4698D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02DAB-A469-4E26-A7B4-21BF1D2CA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4BDFE9-E2DA-4AF2-81BB-7F6F47D18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DC5B6E-325F-4210-A9F7-8CCFB3FB5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F5A7EE-DFD3-44C4-8EF2-4599B799C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F2D75-963B-441F-9E86-FFF3E23E1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917EA-1D69-4BEE-9ECD-EC6A096EF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0235A-67C0-44F5-A04D-D5F054D0B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4FA4D-2D10-46F8-A462-2BCBD7019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8847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48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104884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031C6-75E1-4AFD-845C-02DAB5B1C0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0A69-6FF3-442C-A789-DA7AC61DD89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1048581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582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58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031C6-75E1-4AFD-845C-02DAB5B1C0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58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58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0A69-6FF3-442C-A789-DA7AC61DD89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59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031C6-75E1-4AFD-845C-02DAB5B1C0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0A69-6FF3-442C-A789-DA7AC61DD89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25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26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27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031C6-75E1-4AFD-845C-02DAB5B1C0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9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0A69-6FF3-442C-A789-DA7AC61DD89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58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31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3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34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5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031C6-75E1-4AFD-845C-02DAB5B1C0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6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7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0A69-6FF3-442C-A789-DA7AC61DD89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3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031C6-75E1-4AFD-845C-02DAB5B1C0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0A69-6FF3-442C-A789-DA7AC61DD89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628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031C6-75E1-4AFD-845C-02DAB5B1C0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29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0A69-6FF3-442C-A789-DA7AC61DD89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599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600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buFont typeface="Wingdings" panose="05000000000000000000" pitchFamily="2" charset="2"/>
              <a:buChar char="p"/>
              <a:defRPr sz="2800" b="1">
                <a:solidFill>
                  <a:srgbClr val="0070C0"/>
                </a:solidFill>
              </a:defRPr>
            </a:lvl1pPr>
            <a:lvl2pPr>
              <a:buFont typeface="Wingdings" panose="05000000000000000000" pitchFamily="2" charset="2"/>
              <a:buChar char="Ø"/>
              <a:defRPr sz="24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defRPr>
            </a:lvl2pPr>
            <a:lvl3pPr>
              <a:buFont typeface="Calibri" panose="020f0502020204030204" pitchFamily="34" charset="0"/>
              <a:buChar char="–"/>
              <a:defRPr sz="2000" b="1">
                <a:solidFill>
                  <a:srgbClr val="7030A0"/>
                </a:solidFill>
              </a:defRPr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601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602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031C6-75E1-4AFD-845C-02DAB5B1C0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03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4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0A69-6FF3-442C-A789-DA7AC61DD89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0486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500"/>
                                        <p:tgtEl>
                                          <p:spTgt spid="10486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500"/>
                                        <p:tgtEl>
                                          <p:spTgt spid="10486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500"/>
                                        <p:tgtEl>
                                          <p:spTgt spid="10486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10486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00" grpId="0" build="p">
        <p:tmplLst>
          <p:tmpl lvl="1">
            <p:tnLst>
              <p:par>
                <p:cTn presetID="18" presetClass="entr" presetSubtype="6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486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trips(downRight)">
                      <p:cBhvr>
                        <p:cTn dur="500"/>
                        <p:tgtEl>
                          <p:spTgt spid="1048600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8" presetClass="entr" presetSubtype="6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486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trips(downRight)">
                      <p:cBhvr>
                        <p:cTn dur="500"/>
                        <p:tgtEl>
                          <p:spTgt spid="1048600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8" presetClass="entr" presetSubtype="6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486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trips(downRight)">
                      <p:cBhvr>
                        <p:cTn dur="500"/>
                        <p:tgtEl>
                          <p:spTgt spid="1048600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8" presetClass="entr" presetSubtype="6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486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trips(downRight)">
                      <p:cBhvr>
                        <p:cTn dur="500"/>
                        <p:tgtEl>
                          <p:spTgt spid="1048600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8" presetClass="entr" presetSubtype="6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486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trips(downRight)">
                      <p:cBhvr>
                        <p:cTn dur="500"/>
                        <p:tgtEl>
                          <p:spTgt spid="1048600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62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5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5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031C6-75E1-4AFD-845C-02DAB5B1C0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0A69-6FF3-442C-A789-DA7AC61DD89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64" name=""/>
        <p:cNvGrpSpPr/>
        <p:nvPr/>
      </p:nvGrpSpPr>
      <p:grpSpPr>
        <a:xfrm>
          <a:off x="0" y="0"/>
          <a:ext cx="0" cy="0"/>
        </a:xfrm>
      </p:grpSpPr>
      <p:sp>
        <p:nvSpPr>
          <p:cNvPr id="1048863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64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6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031C6-75E1-4AFD-845C-02DAB5B1C0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0A69-6FF3-442C-A789-DA7AC61DD89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60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4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031C6-75E1-4AFD-845C-02DAB5B1C0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0A69-6FF3-442C-A789-DA7AC61DD89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04857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57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578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FB031C6-75E1-4AFD-845C-02DAB5B1C0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579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58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DFC0A69-6FF3-442C-A789-DA7AC61DD893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5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4312334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/>
        <p:cNvGrpSpPr/>
        <p:nvPr/>
      </p:nvGrpSpPr>
      <p:grpSpPr>
        <a:xfrm>
          <a:off x="0" y="0"/>
          <a:ext cx="0" cy="0"/>
        </a:xfrm>
      </p:grpSpPr>
      <p:sp>
        <p:nvSpPr>
          <p:cNvPr id="1048631" name="标题 1"/>
          <p:cNvSpPr>
            <a:spLocks noGrp="1"/>
          </p:cNvSpPr>
          <p:nvPr>
            <p:ph type="ctrTitle" idx="4294967295"/>
          </p:nvPr>
        </p:nvSpPr>
        <p:spPr>
          <a:xfrm>
            <a:off x="1219200" y="1866900"/>
            <a:ext cx="6858000" cy="9906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defRPr>
                <a:solidFill>
                  <a:srgbClr val="FFFFFF"/>
                </a:solidFill>
                <a:latin typeface="Calibri"/>
              </a:defRPr>
            </a:lvl1pPr>
            <a:lvl2pPr>
              <a:defRPr>
                <a:solidFill>
                  <a:srgbClr val="FFFFFF"/>
                </a:solidFill>
                <a:latin typeface="Calibri"/>
              </a:defRPr>
            </a:lvl2pPr>
            <a:lvl3pPr>
              <a:defRPr>
                <a:solidFill>
                  <a:srgbClr val="FFFFFF"/>
                </a:solidFill>
                <a:latin typeface="Calibri"/>
              </a:defRPr>
            </a:lvl3pPr>
            <a:lvl4pPr>
              <a:defRPr>
                <a:solidFill>
                  <a:srgbClr val="FFFFFF"/>
                </a:solidFill>
                <a:latin typeface="Calibri"/>
              </a:defRPr>
            </a:lvl4pPr>
            <a:lvl5pPr>
              <a:defRPr>
                <a:solidFill>
                  <a:srgbClr val="FFFFFF"/>
                </a:solidFill>
                <a:latin typeface="Calibri"/>
              </a:defRPr>
            </a:lvl5pPr>
            <a:lvl6pPr>
              <a:defRPr>
                <a:solidFill>
                  <a:srgbClr val="FFFFFF"/>
                </a:solidFill>
                <a:latin typeface="Calibri"/>
              </a:defRPr>
            </a:lvl6pPr>
            <a:lvl7pPr>
              <a:defRPr>
                <a:solidFill>
                  <a:srgbClr val="FFFFFF"/>
                </a:solidFill>
                <a:latin typeface="Calibri"/>
              </a:defRPr>
            </a:lvl7pPr>
            <a:lvl8pPr>
              <a:defRPr>
                <a:solidFill>
                  <a:srgbClr val="FFFFFF"/>
                </a:solidFill>
                <a:latin typeface="Calibri"/>
              </a:defRPr>
            </a:lvl8pPr>
            <a:lvl9pPr>
              <a:defRPr>
                <a:solidFill>
                  <a:srgbClr val="FFFFFF"/>
                </a:solidFill>
                <a:latin typeface="Calibri"/>
              </a:defRPr>
            </a:lvl9pPr>
          </a:lstStyle>
          <a:p>
            <a:r>
              <a:rPr lang="zh-CN" altLang="en-US" b="1" smtClean="0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第二章  管理思想的发展</a:t>
            </a:r>
            <a:endParaRPr lang="zh-CN" altLang="en-US" b="1">
              <a:solidFill>
                <a:schemeClr val="bg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048632" name="副标题 2"/>
          <p:cNvSpPr>
            <a:spLocks noGrp="1"/>
          </p:cNvSpPr>
          <p:nvPr>
            <p:ph type="subTitle" idx="4294967295"/>
          </p:nvPr>
        </p:nvSpPr>
        <p:spPr>
          <a:xfrm>
            <a:off x="1785938" y="3462338"/>
            <a:ext cx="6291262" cy="187166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>
              <a:defRPr>
                <a:solidFill>
                  <a:srgbClr val="000000"/>
                </a:solidFill>
                <a:latin typeface="Calibri"/>
              </a:defRPr>
            </a:lvl1pPr>
            <a:lvl2pPr>
              <a:defRPr>
                <a:solidFill>
                  <a:srgbClr val="000000"/>
                </a:solidFill>
                <a:latin typeface="Calibri"/>
              </a:defRPr>
            </a:lvl2pPr>
            <a:lvl3pPr>
              <a:defRPr>
                <a:solidFill>
                  <a:srgbClr val="000000"/>
                </a:solidFill>
                <a:latin typeface="Calibri"/>
              </a:defRPr>
            </a:lvl3pPr>
            <a:lvl4pPr>
              <a:defRPr>
                <a:solidFill>
                  <a:srgbClr val="000000"/>
                </a:solidFill>
                <a:latin typeface="Calibri"/>
              </a:defRPr>
            </a:lvl4pPr>
            <a:lvl5pPr>
              <a:defRPr>
                <a:solidFill>
                  <a:srgbClr val="000000"/>
                </a:solidFill>
                <a:latin typeface="Calibri"/>
              </a:defRPr>
            </a:lvl5pPr>
            <a:lvl6pPr>
              <a:defRPr>
                <a:solidFill>
                  <a:srgbClr val="000000"/>
                </a:solidFill>
                <a:latin typeface="Calibri"/>
              </a:defRPr>
            </a:lvl6pPr>
            <a:lvl7pPr>
              <a:defRPr>
                <a:solidFill>
                  <a:srgbClr val="000000"/>
                </a:solidFill>
                <a:latin typeface="Calibri"/>
              </a:defRPr>
            </a:lvl7pPr>
            <a:lvl8pPr>
              <a:defRPr>
                <a:solidFill>
                  <a:srgbClr val="000000"/>
                </a:solidFill>
                <a:latin typeface="Calibri"/>
              </a:defRPr>
            </a:lvl8pPr>
            <a:lvl9pPr>
              <a:defRPr>
                <a:solidFill>
                  <a:srgbClr val="000000"/>
                </a:solidFill>
                <a:latin typeface="Calibri"/>
              </a:defRPr>
            </a:lvl9pPr>
          </a:lstStyle>
          <a:p>
            <a:pPr marL="0" indent="0">
              <a:buFont typeface="Wingdings 3" panose="05040102010807070707" pitchFamily="18" charset="2"/>
              <a:buNone/>
            </a:pPr>
            <a:r>
              <a:rPr lang="zh-CN" altLang="en-US" sz="2400" b="1">
                <a:solidFill>
                  <a:srgbClr val="0070C0"/>
                </a:solidFill>
                <a:latin typeface="Arial" pitchFamily="34" charset="0"/>
                <a:ea typeface="宋体" pitchFamily="2" charset="-122"/>
              </a:rPr>
              <a:t>第一节    </a:t>
            </a:r>
            <a:r>
              <a:rPr lang="zh-CN" altLang="en-US" sz="2400" b="1" smtClean="0">
                <a:solidFill>
                  <a:srgbClr val="0070C0"/>
                </a:solidFill>
                <a:latin typeface="Arial" pitchFamily="34" charset="0"/>
                <a:ea typeface="宋体" pitchFamily="2" charset="-122"/>
              </a:rPr>
              <a:t>中国传统管理思想</a:t>
            </a:r>
            <a:endParaRPr lang="zh-CN" altLang="en-US" sz="2400" b="1">
              <a:solidFill>
                <a:srgbClr val="0070C0"/>
              </a:solidFill>
              <a:latin typeface="Arial" pitchFamily="34" charset="0"/>
              <a:ea typeface="宋体" pitchFamily="2" charset="-122"/>
            </a:endParaRPr>
          </a:p>
          <a:p>
            <a:pPr marL="0" indent="0">
              <a:buFont typeface="Wingdings 3" panose="05040102010807070707" pitchFamily="18" charset="2"/>
              <a:buNone/>
            </a:pPr>
            <a:r>
              <a:rPr lang="zh-CN" altLang="en-US" sz="2400" b="1">
                <a:solidFill>
                  <a:srgbClr val="0070C0"/>
                </a:solidFill>
                <a:latin typeface="Arial" pitchFamily="34" charset="0"/>
                <a:ea typeface="宋体" pitchFamily="2" charset="-122"/>
              </a:rPr>
              <a:t>第二节    </a:t>
            </a:r>
            <a:r>
              <a:rPr lang="zh-CN" altLang="en-US" sz="2400" b="1" smtClean="0">
                <a:solidFill>
                  <a:srgbClr val="0070C0"/>
                </a:solidFill>
                <a:latin typeface="Arial" pitchFamily="34" charset="0"/>
                <a:ea typeface="宋体" pitchFamily="2" charset="-122"/>
              </a:rPr>
              <a:t>西方传统管理思想</a:t>
            </a:r>
            <a:endParaRPr lang="zh-CN" altLang="en-US" sz="2400" b="1">
              <a:solidFill>
                <a:srgbClr val="0070C0"/>
              </a:solidFill>
              <a:latin typeface="宋体" pitchFamily="2" charset="-122"/>
              <a:ea typeface="宋体" pitchFamily="2" charset="-122"/>
            </a:endParaRPr>
          </a:p>
          <a:p>
            <a:pPr marL="0" indent="0">
              <a:buFont typeface="Wingdings 3" panose="05040102010807070707" pitchFamily="18" charset="2"/>
              <a:buNone/>
            </a:pPr>
            <a:r>
              <a:rPr lang="zh-CN" altLang="en-US" sz="2400" b="1">
                <a:solidFill>
                  <a:srgbClr val="0070C0"/>
                </a:solidFill>
                <a:latin typeface="宋体" pitchFamily="2" charset="-122"/>
                <a:ea typeface="宋体" pitchFamily="2" charset="-122"/>
              </a:rPr>
              <a:t>第三节  </a:t>
            </a:r>
            <a:r>
              <a:rPr lang="zh-CN" altLang="en-US" sz="2400" b="1" smtClean="0">
                <a:solidFill>
                  <a:srgbClr val="0070C0"/>
                </a:solidFill>
                <a:latin typeface="宋体" pitchFamily="2" charset="-122"/>
                <a:ea typeface="宋体" pitchFamily="2" charset="-122"/>
              </a:rPr>
              <a:t>西方现代管理思想的发展</a:t>
            </a:r>
            <a:endParaRPr lang="zh-CN" altLang="en-US" sz="2400" b="1">
              <a:solidFill>
                <a:srgbClr val="0070C0"/>
              </a:solidFill>
              <a:latin typeface="宋体" pitchFamily="2" charset="-122"/>
              <a:ea typeface="宋体" pitchFamily="2" charset="-122"/>
            </a:endParaRPr>
          </a:p>
          <a:p>
            <a:pPr marL="0" indent="0">
              <a:buFont typeface="Wingdings 3" panose="05040102010807070707" pitchFamily="18" charset="2"/>
              <a:buNone/>
            </a:pPr>
            <a:r>
              <a:rPr lang="zh-CN" altLang="en-US" sz="2400" b="1">
                <a:solidFill>
                  <a:srgbClr val="0070C0"/>
                </a:solidFill>
                <a:latin typeface="宋体" pitchFamily="2" charset="-122"/>
                <a:ea typeface="宋体" pitchFamily="2" charset="-122"/>
              </a:rPr>
              <a:t>第四节  </a:t>
            </a:r>
            <a:r>
              <a:rPr lang="zh-CN" altLang="en-US" sz="2400" b="1" smtClean="0">
                <a:solidFill>
                  <a:srgbClr val="0070C0"/>
                </a:solidFill>
                <a:latin typeface="宋体" pitchFamily="2" charset="-122"/>
                <a:ea typeface="宋体" pitchFamily="2" charset="-122"/>
              </a:rPr>
              <a:t>中国现代管理思想的发展</a:t>
            </a:r>
            <a:endParaRPr lang="zh-CN" altLang="en-US" sz="2400" b="1">
              <a:solidFill>
                <a:srgbClr val="0070C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>
    <p:wheel spokes="3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108-AB0C-4990-9BB1-AEA89F10F005}" type="slidenum">
              <a:rPr lang="zh-CN" altLang="en-US"/>
              <a:t>2</a:t>
            </a:fld>
            <a:endParaRPr lang="zh-CN" altLang="en-US"/>
          </a:p>
        </p:txBody>
      </p:sp>
      <p:sp>
        <p:nvSpPr>
          <p:cNvPr id="1048634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072313" cy="2071684"/>
          </a:xfrm>
        </p:spPr>
        <p:txBody>
          <a:bodyPr rtlCol="0">
            <a:normAutofit/>
          </a:bodyPr>
          <a:lstStyle/>
          <a:p>
            <a:pPr>
              <a:buFont typeface="Wingdings" panose="05000000000000000000" pitchFamily="2" charset="2"/>
              <a:buChar char="p"/>
            </a:pPr>
            <a:r>
              <a:rPr lang="zh-CN" altLang="en-US" smtClean="0">
                <a:latin typeface="+mn-ea"/>
              </a:rPr>
              <a:t>长城、兵马俑等浩大的工程</a:t>
            </a:r>
            <a:endParaRPr lang="en-US" altLang="zh-CN" smtClean="0">
              <a:latin typeface="+mn-ea"/>
            </a:endParaRPr>
          </a:p>
          <a:p>
            <a:pPr>
              <a:buFont typeface="Wingdings" panose="05000000000000000000" pitchFamily="2" charset="2"/>
              <a:buChar char="p"/>
            </a:pPr>
            <a:r>
              <a:rPr lang="zh-CN" altLang="en-US" smtClean="0">
                <a:latin typeface="+mn-ea"/>
              </a:rPr>
              <a:t>大规模战争</a:t>
            </a:r>
            <a:r>
              <a:rPr lang="en-US" altLang="zh-CN" smtClean="0">
                <a:latin typeface="+mn-ea"/>
              </a:rPr>
              <a:t>——《</a:t>
            </a:r>
            <a:r>
              <a:rPr lang="zh-CN" altLang="en-US" smtClean="0">
                <a:latin typeface="+mn-ea"/>
              </a:rPr>
              <a:t>孙子兵法</a:t>
            </a:r>
            <a:r>
              <a:rPr lang="en-US" altLang="zh-CN" smtClean="0">
                <a:latin typeface="+mn-ea"/>
              </a:rPr>
              <a:t>》</a:t>
            </a:r>
            <a:endParaRPr lang="en-US" altLang="zh-CN" smtClean="0">
              <a:latin typeface="+mn-ea"/>
            </a:endParaRPr>
          </a:p>
          <a:p>
            <a:pPr>
              <a:buFont typeface="Wingdings" panose="05000000000000000000" pitchFamily="2" charset="2"/>
              <a:buChar char="p"/>
            </a:pPr>
            <a:r>
              <a:rPr lang="zh-CN" altLang="en-US" smtClean="0">
                <a:latin typeface="+mn-ea"/>
              </a:rPr>
              <a:t>儒家思想的影响</a:t>
            </a:r>
            <a:endParaRPr lang="en-US" altLang="zh-CN" smtClean="0">
              <a:latin typeface="+mn-ea"/>
            </a:endParaRPr>
          </a:p>
        </p:txBody>
      </p:sp>
      <p:sp>
        <p:nvSpPr>
          <p:cNvPr id="1048635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中国传统管理思想的形成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048636" name="横卷形 6"/>
          <p:cNvSpPr/>
          <p:nvPr/>
        </p:nvSpPr>
        <p:spPr>
          <a:xfrm>
            <a:off x="1785918" y="3000372"/>
            <a:ext cx="6715172" cy="2428892"/>
          </a:xfrm>
          <a:prstGeom prst="horizontalScroll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en-US" altLang="zh-CN" sz="1200" b="1" smtClean="0">
              <a:solidFill>
                <a:srgbClr val="00206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2400" b="1" smtClean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         任何管理思想都是根植于一定的社会文化土壤之中的。而一定的社会文化又都割不断与历史传统的联系，并且总是在继承中发展，在发展中继承。</a:t>
            </a:r>
            <a:endParaRPr lang="zh-CN" altLang="en-US" sz="2400" b="1" smtClean="0">
              <a:solidFill>
                <a:srgbClr val="00206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endParaRPr lang="zh-CN" altLang="en-US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48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3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/>
        <p:cNvGrpSpPr/>
        <p:nvPr/>
      </p:nvGrpSpPr>
      <p:grpSpPr>
        <a:xfrm>
          <a:off x="0" y="0"/>
          <a:ext cx="0" cy="0"/>
        </a:xfrm>
      </p:grpSpPr>
      <p:sp>
        <p:nvSpPr>
          <p:cNvPr id="104863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29E70-695D-4DC0-AF36-0B48274FEE5B}" type="slidenum">
              <a:rPr lang="en-US" altLang="zh-CN"/>
              <a:t>3</a:t>
            </a:fld>
            <a:endParaRPr lang="en-US" altLang="zh-CN"/>
          </a:p>
        </p:txBody>
      </p:sp>
      <p:sp>
        <p:nvSpPr>
          <p:cNvPr id="104863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>
              <a:spcBef>
                <a:spcPct val="50000"/>
              </a:spcBef>
              <a:buFontTx/>
              <a:buNone/>
            </a:pPr>
            <a:r>
              <a:rPr lang="en-US" altLang="zh-CN" sz="2800" b="1">
                <a:latin typeface="宋体" pitchFamily="2" charset="-122"/>
              </a:rPr>
              <a:t>2.</a:t>
            </a:r>
            <a:r>
              <a:rPr lang="zh-CN" altLang="en-US" sz="2800" b="1">
                <a:latin typeface="宋体" pitchFamily="2" charset="-122"/>
              </a:rPr>
              <a:t>管理思想要点</a:t>
            </a:r>
            <a:endParaRPr lang="zh-CN" altLang="en-US" sz="2800" b="1">
              <a:latin typeface="宋体" pitchFamily="2" charset="-122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（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1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）顺道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道：治国之道</a:t>
            </a:r>
            <a:r>
              <a:rPr lang="en-US" altLang="zh-CN" sz="2800" b="1">
                <a:solidFill>
                  <a:schemeClr val="tx2"/>
                </a:solidFill>
                <a:latin typeface="Times New Roman" panose="02020603050405020304"/>
              </a:rPr>
              <a:t>—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治党治国的理论与方法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    得道多助，失道寡助</a:t>
            </a:r>
            <a:r>
              <a:rPr lang="en-US" altLang="zh-CN" sz="2800" b="1">
                <a:solidFill>
                  <a:schemeClr val="tx2"/>
                </a:solidFill>
                <a:latin typeface="Times New Roman" panose="02020603050405020304"/>
              </a:rPr>
              <a:t>—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人心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    道德观念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    客观规律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    判别是否的标准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    道家的道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DC44E-9D66-4EAA-A4A1-00FD3272C97A}" type="slidenum">
              <a:rPr lang="en-US" altLang="zh-CN"/>
              <a:t>4</a:t>
            </a:fld>
            <a:endParaRPr lang="en-US" altLang="zh-CN"/>
          </a:p>
        </p:txBody>
      </p:sp>
      <p:sp>
        <p:nvSpPr>
          <p:cNvPr id="10486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685800"/>
            <a:ext cx="7772400" cy="5410200"/>
          </a:xfrm>
        </p:spPr>
        <p:txBody>
          <a:bodyPr/>
          <a:lstStyle/>
          <a:p>
            <a:pPr>
              <a:lnSpc>
                <a:spcPct val="140000"/>
              </a:lnSpc>
            </a:pPr>
            <a:r>
              <a:rPr lang="en-US" altLang="zh-CN" sz="2800" b="1"/>
              <a:t>   </a:t>
            </a:r>
            <a:r>
              <a:rPr lang="zh-CN" altLang="en-US" sz="2800" b="1"/>
              <a:t>顺道：     顺道则虽小必大</a:t>
            </a:r>
            <a:endParaRPr lang="zh-CN" altLang="en-US" sz="2800" b="1"/>
          </a:p>
          <a:p>
            <a:pPr>
              <a:lnSpc>
                <a:spcPct val="140000"/>
              </a:lnSpc>
              <a:buFontTx/>
              <a:buNone/>
            </a:pPr>
            <a:r>
              <a:rPr lang="zh-CN" altLang="en-US" sz="2800" b="1"/>
              <a:t>                        逆道则虽成必败</a:t>
            </a:r>
            <a:endParaRPr lang="zh-CN" altLang="en-US" sz="2800" b="1"/>
          </a:p>
          <a:p>
            <a:pPr>
              <a:lnSpc>
                <a:spcPct val="140000"/>
              </a:lnSpc>
            </a:pPr>
            <a:r>
              <a:rPr lang="zh-CN" altLang="en-US" sz="2800" b="1"/>
              <a:t>   管理者： 辨道</a:t>
            </a:r>
            <a:endParaRPr lang="zh-CN" altLang="en-US" sz="2800" b="1"/>
          </a:p>
          <a:p>
            <a:pPr>
              <a:lnSpc>
                <a:spcPct val="140000"/>
              </a:lnSpc>
              <a:buFontTx/>
              <a:buNone/>
            </a:pPr>
            <a:r>
              <a:rPr lang="zh-CN" altLang="en-US" sz="2800" b="1"/>
              <a:t>                        顺道</a:t>
            </a:r>
            <a:endParaRPr lang="zh-CN" altLang="en-US" sz="2800" b="1"/>
          </a:p>
          <a:p>
            <a:pPr>
              <a:lnSpc>
                <a:spcPct val="140000"/>
              </a:lnSpc>
            </a:pPr>
            <a:endParaRPr lang="en-US" altLang="zh-CN" sz="2800" b="1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" name=""/>
        <p:cNvGrpSpPr/>
        <p:nvPr/>
      </p:nvGrpSpPr>
      <p:grpSpPr>
        <a:xfrm>
          <a:off x="0" y="0"/>
          <a:ext cx="0" cy="0"/>
        </a:xfrm>
      </p:grpSpPr>
      <p:sp>
        <p:nvSpPr>
          <p:cNvPr id="104859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A49EC-59C0-4199-BCD9-8401DF3321F6}" type="slidenum">
              <a:rPr lang="en-US" altLang="zh-CN"/>
              <a:t>5</a:t>
            </a:fld>
            <a:endParaRPr lang="en-US" altLang="zh-CN"/>
          </a:p>
        </p:txBody>
      </p:sp>
      <p:sp>
        <p:nvSpPr>
          <p:cNvPr id="104859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609600"/>
            <a:ext cx="7772400" cy="5486400"/>
          </a:xfrm>
        </p:spPr>
        <p:txBody>
          <a:bodyPr>
            <a:normAutofit fontScale="92857" lnSpcReduction="20000"/>
          </a:bodyPr>
          <a:lstStyle/>
          <a:p>
            <a:pPr>
              <a:lnSpc>
                <a:spcPct val="130000"/>
              </a:lnSpc>
            </a:pPr>
            <a:r>
              <a:rPr lang="zh-CN" altLang="en-US" sz="2800" b="1"/>
              <a:t>（</a:t>
            </a:r>
            <a:r>
              <a:rPr lang="en-US" altLang="zh-CN" sz="2800" b="1"/>
              <a:t>2</a:t>
            </a:r>
            <a:r>
              <a:rPr lang="zh-CN" altLang="en-US" sz="2800" b="1"/>
              <a:t>）重人</a:t>
            </a:r>
            <a:endParaRPr lang="zh-CN" altLang="en-US" sz="2800" b="1"/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800" b="1"/>
              <a:t>              人心向背（得人心）</a:t>
            </a:r>
            <a:endParaRPr lang="zh-CN" altLang="en-US" sz="2800" b="1"/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800" b="1"/>
              <a:t>              人才归离（得人才）</a:t>
            </a:r>
            <a:endParaRPr lang="zh-CN" altLang="en-US" sz="2800" b="1"/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800" b="1"/>
              <a:t>              人才：德才兼备谓之圣贤</a:t>
            </a:r>
            <a:endParaRPr lang="zh-CN" altLang="en-US" sz="2800" b="1"/>
          </a:p>
          <a:p>
            <a:pPr>
              <a:lnSpc>
                <a:spcPct val="130000"/>
              </a:lnSpc>
            </a:pPr>
            <a:r>
              <a:rPr lang="zh-CN" altLang="en-US" sz="2800" b="1"/>
              <a:t>    司马迁的德才兼备理论：</a:t>
            </a:r>
            <a:endParaRPr lang="zh-CN" altLang="en-US" sz="2800" b="1"/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800" b="1"/>
              <a:t>              德者，才之帅也；才者，德之智也。德</a:t>
            </a:r>
            <a:endParaRPr lang="zh-CN" altLang="en-US" sz="2800" b="1"/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800" b="1"/>
              <a:t>              胜才者，君子也；才胜德者，小人也。</a:t>
            </a:r>
            <a:endParaRPr lang="zh-CN" altLang="en-US" sz="2800" b="1"/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800" b="1"/>
              <a:t>              君子挟才以为善，小人挟才以为恶。 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/>
        <p:cNvGrpSpPr/>
        <p:nvPr/>
      </p:nvGrpSpPr>
      <p:grpSpPr>
        <a:xfrm>
          <a:off x="0" y="0"/>
          <a:ext cx="0" cy="0"/>
        </a:xfrm>
      </p:grpSpPr>
      <p:sp>
        <p:nvSpPr>
          <p:cNvPr id="104859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D4779-E260-423C-B2F3-E3926836F715}" type="slidenum">
              <a:rPr lang="en-US" altLang="zh-CN"/>
              <a:t>6</a:t>
            </a:fld>
            <a:endParaRPr lang="en-US" altLang="zh-CN"/>
          </a:p>
        </p:txBody>
      </p:sp>
      <p:sp>
        <p:nvSpPr>
          <p:cNvPr id="10485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762000"/>
            <a:ext cx="7772400" cy="5410200"/>
          </a:xfrm>
        </p:spPr>
        <p:txBody>
          <a:bodyPr>
            <a:normAutofit fontScale="96429" lnSpcReduction="20000"/>
          </a:bodyPr>
          <a:lstStyle/>
          <a:p>
            <a:pPr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 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（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3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）人和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</a:t>
            </a:r>
            <a:r>
              <a:rPr lang="zh-CN" altLang="en-US" sz="2800" b="1">
                <a:solidFill>
                  <a:schemeClr val="tx2"/>
                </a:solidFill>
                <a:latin typeface="Times New Roman" panose="02020603050405020304"/>
              </a:rPr>
              <a:t>“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天时 、地利、人和</a:t>
            </a:r>
            <a:r>
              <a:rPr lang="zh-CN" altLang="en-US" sz="2800" b="1">
                <a:solidFill>
                  <a:schemeClr val="tx2"/>
                </a:solidFill>
                <a:latin typeface="Times New Roman" panose="02020603050405020304"/>
              </a:rPr>
              <a:t>”</a:t>
            </a:r>
            <a:r>
              <a:rPr lang="en-US" altLang="zh-CN" sz="2800" b="1">
                <a:solidFill>
                  <a:schemeClr val="tx2"/>
                </a:solidFill>
                <a:latin typeface="Times New Roman" panose="02020603050405020304"/>
              </a:rPr>
              <a:t>—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 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成功的三要素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人和：强调人际关系的融洽、和谐，强调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      团结（安邦定国民平家和）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求和的关键：善、诚、正、公、信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            温、良、恭、俭、让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            求同存异、舍利取义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/>
              <a:t>                                  当权者起关键作用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/>
        <p:cNvGrpSpPr/>
        <p:nvPr/>
      </p:nvGrpSpPr>
      <p:grpSpPr>
        <a:xfrm>
          <a:off x="0" y="0"/>
          <a:ext cx="0" cy="0"/>
        </a:xfrm>
      </p:grpSpPr>
      <p:sp>
        <p:nvSpPr>
          <p:cNvPr id="104858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DAA6F-6502-43F5-BE18-62B6BDF73758}" type="slidenum">
              <a:rPr lang="en-US" altLang="zh-CN"/>
              <a:t>7</a:t>
            </a:fld>
            <a:endParaRPr lang="en-US" altLang="zh-CN"/>
          </a:p>
        </p:txBody>
      </p:sp>
      <p:sp>
        <p:nvSpPr>
          <p:cNvPr id="1048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685800"/>
            <a:ext cx="7772400" cy="5410200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buFontTx/>
              <a:buNone/>
            </a:pP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  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（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4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）法治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人治、德（仁）治、法治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法治三要素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明法：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    公开性 要宣传，要求人人知晓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一法：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    法令统一、政出一家、一视同仁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常法：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    固法 强调法的稳定性，取信于民，强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110000"/>
              </a:lnSpc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    化法的权威性 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588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0F8B6-9B9C-4182-A012-06F9B3B60C7B}" type="slidenum">
              <a:rPr lang="en-US" altLang="zh-CN"/>
              <a:t>8</a:t>
            </a:fld>
            <a:endParaRPr lang="en-US" altLang="zh-CN"/>
          </a:p>
        </p:txBody>
      </p:sp>
      <p:sp>
        <p:nvSpPr>
          <p:cNvPr id="104858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533400"/>
            <a:ext cx="7772400" cy="5562600"/>
          </a:xfrm>
        </p:spPr>
        <p:txBody>
          <a:bodyPr>
            <a:normAutofit fontScale="96429" lnSpcReduction="20000"/>
          </a:bodyPr>
          <a:lstStyle/>
          <a:p>
            <a:pPr>
              <a:lnSpc>
                <a:spcPct val="120000"/>
              </a:lnSpc>
              <a:buFontTx/>
              <a:buNone/>
            </a:pPr>
            <a:r>
              <a:rPr lang="en-US" altLang="zh-CN" sz="2800" b="1"/>
              <a:t>  </a:t>
            </a:r>
            <a:r>
              <a:rPr lang="zh-CN" altLang="en-US" sz="2800" b="1"/>
              <a:t>（</a:t>
            </a:r>
            <a:r>
              <a:rPr lang="en-US" altLang="zh-CN" sz="2800" b="1"/>
              <a:t>5</a:t>
            </a:r>
            <a:r>
              <a:rPr lang="zh-CN" altLang="en-US" sz="2800" b="1"/>
              <a:t>）守信</a:t>
            </a:r>
            <a:endParaRPr lang="zh-CN" altLang="en-US" sz="2800" b="1"/>
          </a:p>
          <a:p>
            <a:pPr>
              <a:lnSpc>
                <a:spcPct val="120000"/>
              </a:lnSpc>
            </a:pPr>
            <a:r>
              <a:rPr lang="zh-CN" altLang="en-US" sz="2800" b="1"/>
              <a:t>    岳飞治军：仁、信、智、勇、严</a:t>
            </a:r>
            <a:endParaRPr lang="zh-CN" altLang="en-US" sz="2800" b="1"/>
          </a:p>
          <a:p>
            <a:pPr>
              <a:lnSpc>
                <a:spcPct val="120000"/>
              </a:lnSpc>
            </a:pPr>
            <a:r>
              <a:rPr lang="zh-CN" altLang="en-US" sz="2800" b="1"/>
              <a:t>    德者以信义布天下</a:t>
            </a:r>
            <a:endParaRPr lang="zh-CN" altLang="en-US" sz="2800" b="1"/>
          </a:p>
          <a:p>
            <a:pPr>
              <a:lnSpc>
                <a:spcPct val="120000"/>
              </a:lnSpc>
            </a:pPr>
            <a:r>
              <a:rPr lang="zh-CN" altLang="en-US" sz="2800" b="1"/>
              <a:t>    信誉是国家、企业的生命</a:t>
            </a:r>
            <a:endParaRPr lang="zh-CN" altLang="en-US" sz="2800" b="1"/>
          </a:p>
          <a:p>
            <a:pPr>
              <a:lnSpc>
                <a:spcPct val="120000"/>
              </a:lnSpc>
            </a:pPr>
            <a:r>
              <a:rPr lang="zh-CN" altLang="en-US" sz="2800" b="1"/>
              <a:t>    信誉是人际交往、人际关系处理的准则之一</a:t>
            </a:r>
            <a:endParaRPr lang="zh-CN" altLang="en-US" sz="2800" b="1"/>
          </a:p>
          <a:p>
            <a:pPr>
              <a:lnSpc>
                <a:spcPct val="120000"/>
              </a:lnSpc>
            </a:pPr>
            <a:r>
              <a:rPr lang="zh-CN" altLang="en-US" sz="2800" b="1"/>
              <a:t>        美国安然事件</a:t>
            </a:r>
            <a:endParaRPr lang="zh-CN" altLang="en-US" sz="2800" b="1"/>
          </a:p>
          <a:p>
            <a:pPr>
              <a:lnSpc>
                <a:spcPct val="120000"/>
              </a:lnSpc>
            </a:pPr>
            <a:r>
              <a:rPr lang="zh-CN" altLang="en-US" sz="2800" b="1"/>
              <a:t>        日本八佰伴</a:t>
            </a:r>
            <a:endParaRPr lang="zh-CN" altLang="en-US" sz="2800" b="1"/>
          </a:p>
          <a:p>
            <a:pPr>
              <a:lnSpc>
                <a:spcPct val="120000"/>
              </a:lnSpc>
            </a:pPr>
            <a:r>
              <a:rPr lang="zh-CN" altLang="en-US" sz="2800" b="1"/>
              <a:t>        中国蓝田集团</a:t>
            </a:r>
            <a:endParaRPr lang="zh-CN" altLang="en-US" sz="2800" b="1"/>
          </a:p>
          <a:p>
            <a:pPr>
              <a:lnSpc>
                <a:spcPct val="120000"/>
              </a:lnSpc>
            </a:pPr>
            <a:r>
              <a:rPr lang="zh-CN" altLang="en-US" sz="2800" b="1"/>
              <a:t>        南京冠生园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593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95FE2-6078-4812-8462-F936F28E7FED}" type="slidenum">
              <a:rPr lang="en-US" altLang="zh-CN"/>
              <a:t>9</a:t>
            </a:fld>
            <a:endParaRPr lang="en-US" altLang="zh-CN"/>
          </a:p>
        </p:txBody>
      </p:sp>
      <p:sp>
        <p:nvSpPr>
          <p:cNvPr id="104859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>
              <a:lnSpc>
                <a:spcPct val="130000"/>
              </a:lnSpc>
              <a:buFontTx/>
              <a:buNone/>
            </a:pPr>
            <a:r>
              <a:rPr lang="en-US" altLang="zh-CN" sz="2800" b="1"/>
              <a:t>   </a:t>
            </a:r>
            <a:r>
              <a:rPr lang="zh-CN" altLang="en-US" sz="2800" b="1"/>
              <a:t>（</a:t>
            </a:r>
            <a:r>
              <a:rPr lang="en-US" altLang="zh-CN" sz="2800" b="1"/>
              <a:t>6</a:t>
            </a:r>
            <a:r>
              <a:rPr lang="zh-CN" altLang="en-US" sz="2800" b="1"/>
              <a:t>）预谋</a:t>
            </a:r>
            <a:endParaRPr lang="zh-CN" altLang="en-US" sz="2800" b="1"/>
          </a:p>
          <a:p>
            <a:pPr>
              <a:lnSpc>
                <a:spcPct val="130000"/>
              </a:lnSpc>
            </a:pPr>
            <a:r>
              <a:rPr lang="zh-CN" altLang="en-US" sz="2800" b="1"/>
              <a:t>    凡事豫（与预通）则立，不豫则废</a:t>
            </a:r>
            <a:endParaRPr lang="zh-CN" altLang="en-US" sz="2800" b="1"/>
          </a:p>
          <a:p>
            <a:pPr>
              <a:lnSpc>
                <a:spcPct val="130000"/>
              </a:lnSpc>
            </a:pPr>
            <a:r>
              <a:rPr lang="zh-CN" altLang="en-US" sz="2800" b="1"/>
              <a:t>    运筹帷幄，决胜千里之外</a:t>
            </a:r>
            <a:endParaRPr lang="zh-CN" altLang="en-US" sz="2800" b="1"/>
          </a:p>
          <a:p>
            <a:pPr>
              <a:lnSpc>
                <a:spcPct val="130000"/>
              </a:lnSpc>
            </a:pPr>
            <a:r>
              <a:rPr lang="zh-CN" altLang="en-US" sz="2800" b="1"/>
              <a:t>    业精于勤而荒于嬉，行成于思，毁于随</a:t>
            </a:r>
            <a:endParaRPr lang="zh-CN" altLang="en-US" sz="2800" b="1"/>
          </a:p>
          <a:p>
            <a:pPr>
              <a:lnSpc>
                <a:spcPct val="130000"/>
              </a:lnSpc>
            </a:pPr>
            <a:r>
              <a:rPr lang="zh-CN" altLang="en-US" sz="2800" b="1"/>
              <a:t>    强调前瞻性、强调规划性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108-AB0C-4990-9BB1-AEA89F10F005}" type="slidenum">
              <a:rPr lang="zh-CN" altLang="en-US"/>
              <a:t>10</a:t>
            </a:fld>
            <a:endParaRPr lang="zh-CN" altLang="en-US"/>
          </a:p>
        </p:txBody>
      </p:sp>
      <p:sp>
        <p:nvSpPr>
          <p:cNvPr id="1048606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中国传统管理的要点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  <p:grpSp>
        <p:nvGrpSpPr>
          <p:cNvPr id="87" name="组合 27"/>
          <p:cNvGrpSpPr/>
          <p:nvPr/>
        </p:nvGrpSpPr>
        <p:grpSpPr>
          <a:xfrm>
            <a:off x="1714480" y="1357298"/>
            <a:ext cx="7143800" cy="4786346"/>
            <a:chOff x="1714480" y="1357298"/>
            <a:chExt cx="7143800" cy="4786346"/>
          </a:xfrm>
        </p:grpSpPr>
        <p:sp>
          <p:nvSpPr>
            <p:cNvPr id="1048607" name="圆角矩形 5"/>
            <p:cNvSpPr/>
            <p:nvPr/>
          </p:nvSpPr>
          <p:spPr>
            <a:xfrm>
              <a:off x="4214810" y="2786058"/>
              <a:ext cx="2071702" cy="1714512"/>
            </a:xfrm>
            <a:prstGeom prst="roundRect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 smtClean="0"/>
                <a:t>中国传统管理的要点</a:t>
              </a:r>
              <a:endParaRPr lang="zh-CN" altLang="en-US" sz="2800" b="1"/>
            </a:p>
          </p:txBody>
        </p:sp>
        <p:sp>
          <p:nvSpPr>
            <p:cNvPr id="1048608" name="椭圆 6"/>
            <p:cNvSpPr/>
            <p:nvPr/>
          </p:nvSpPr>
          <p:spPr>
            <a:xfrm>
              <a:off x="2285984" y="1785926"/>
              <a:ext cx="1714512" cy="857256"/>
            </a:xfrm>
            <a:prstGeom prst="ellipse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 smtClean="0"/>
                <a:t>法治</a:t>
              </a:r>
              <a:endParaRPr lang="zh-CN" altLang="en-US" sz="2800" b="1"/>
            </a:p>
          </p:txBody>
        </p:sp>
        <p:sp>
          <p:nvSpPr>
            <p:cNvPr id="1048609" name="椭圆 7"/>
            <p:cNvSpPr/>
            <p:nvPr/>
          </p:nvSpPr>
          <p:spPr>
            <a:xfrm>
              <a:off x="4429124" y="1357298"/>
              <a:ext cx="1714512" cy="857256"/>
            </a:xfrm>
            <a:prstGeom prst="ellipse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 smtClean="0"/>
                <a:t>节俭</a:t>
              </a:r>
              <a:endParaRPr lang="zh-CN" altLang="en-US" sz="2800" b="1"/>
            </a:p>
          </p:txBody>
        </p:sp>
        <p:sp>
          <p:nvSpPr>
            <p:cNvPr id="1048610" name="椭圆 8"/>
            <p:cNvSpPr/>
            <p:nvPr/>
          </p:nvSpPr>
          <p:spPr>
            <a:xfrm>
              <a:off x="1714480" y="2928934"/>
              <a:ext cx="1785950" cy="857256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 smtClean="0"/>
                <a:t>顺“道”</a:t>
              </a:r>
              <a:endParaRPr lang="zh-CN" altLang="en-US" sz="2800" b="1"/>
            </a:p>
          </p:txBody>
        </p:sp>
        <p:sp>
          <p:nvSpPr>
            <p:cNvPr id="1048611" name="椭圆 9"/>
            <p:cNvSpPr/>
            <p:nvPr/>
          </p:nvSpPr>
          <p:spPr>
            <a:xfrm>
              <a:off x="6429388" y="1643050"/>
              <a:ext cx="1714512" cy="857256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 smtClean="0"/>
                <a:t>对策</a:t>
              </a:r>
              <a:endParaRPr lang="zh-CN" altLang="en-US" sz="2800" b="1"/>
            </a:p>
          </p:txBody>
        </p:sp>
        <p:sp>
          <p:nvSpPr>
            <p:cNvPr id="1048612" name="椭圆 11"/>
            <p:cNvSpPr/>
            <p:nvPr/>
          </p:nvSpPr>
          <p:spPr>
            <a:xfrm>
              <a:off x="7143768" y="2928934"/>
              <a:ext cx="1714512" cy="857256"/>
            </a:xfrm>
            <a:prstGeom prst="ellipse">
              <a:avLst/>
            </a:prstGeom>
            <a:solidFill>
              <a:srgbClr val="00B050"/>
            </a:solidFill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 smtClean="0"/>
                <a:t>求实</a:t>
              </a:r>
              <a:endParaRPr lang="zh-CN" altLang="en-US" sz="2800" b="1"/>
            </a:p>
          </p:txBody>
        </p:sp>
        <p:sp>
          <p:nvSpPr>
            <p:cNvPr id="1048613" name="椭圆 13"/>
            <p:cNvSpPr/>
            <p:nvPr/>
          </p:nvSpPr>
          <p:spPr>
            <a:xfrm>
              <a:off x="7143768" y="4286256"/>
              <a:ext cx="1714512" cy="857256"/>
            </a:xfrm>
            <a:prstGeom prst="ellipse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 smtClean="0"/>
                <a:t>利器</a:t>
              </a:r>
              <a:endParaRPr lang="zh-CN" altLang="en-US" sz="2800" b="1"/>
            </a:p>
          </p:txBody>
        </p:sp>
        <p:sp>
          <p:nvSpPr>
            <p:cNvPr id="1048614" name="椭圆 14"/>
            <p:cNvSpPr/>
            <p:nvPr/>
          </p:nvSpPr>
          <p:spPr>
            <a:xfrm>
              <a:off x="5643570" y="5214950"/>
              <a:ext cx="1714512" cy="857256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 smtClean="0"/>
                <a:t>守信</a:t>
              </a:r>
              <a:endParaRPr lang="zh-CN" altLang="en-US" sz="2800" b="1"/>
            </a:p>
          </p:txBody>
        </p:sp>
        <p:sp>
          <p:nvSpPr>
            <p:cNvPr id="1048615" name="椭圆 15"/>
            <p:cNvSpPr/>
            <p:nvPr/>
          </p:nvSpPr>
          <p:spPr>
            <a:xfrm>
              <a:off x="3286116" y="5286388"/>
              <a:ext cx="1714512" cy="857256"/>
            </a:xfrm>
            <a:prstGeom prst="ellipse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 smtClean="0"/>
                <a:t>人和</a:t>
              </a:r>
              <a:endParaRPr lang="zh-CN" altLang="en-US" sz="2800" b="1"/>
            </a:p>
          </p:txBody>
        </p:sp>
        <p:sp>
          <p:nvSpPr>
            <p:cNvPr id="1048616" name="椭圆 16"/>
            <p:cNvSpPr/>
            <p:nvPr/>
          </p:nvSpPr>
          <p:spPr>
            <a:xfrm>
              <a:off x="1928794" y="4286256"/>
              <a:ext cx="1714512" cy="857256"/>
            </a:xfrm>
            <a:prstGeom prst="ellips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 smtClean="0"/>
                <a:t>重人</a:t>
              </a:r>
              <a:endParaRPr lang="zh-CN" altLang="en-US" sz="2800" b="1"/>
            </a:p>
          </p:txBody>
        </p:sp>
        <p:sp>
          <p:nvSpPr>
            <p:cNvPr id="1048617" name="左右箭头 17"/>
            <p:cNvSpPr/>
            <p:nvPr/>
          </p:nvSpPr>
          <p:spPr>
            <a:xfrm rot="2419238">
              <a:off x="3857620" y="2571744"/>
              <a:ext cx="428628" cy="214314"/>
            </a:xfrm>
            <a:prstGeom prst="leftRightArrow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 b="1"/>
            </a:p>
          </p:txBody>
        </p:sp>
        <p:sp>
          <p:nvSpPr>
            <p:cNvPr id="1048618" name="左右箭头 18"/>
            <p:cNvSpPr/>
            <p:nvPr/>
          </p:nvSpPr>
          <p:spPr>
            <a:xfrm>
              <a:off x="3643306" y="3357562"/>
              <a:ext cx="500066" cy="214314"/>
            </a:xfrm>
            <a:prstGeom prst="leftRight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 b="1"/>
            </a:p>
          </p:txBody>
        </p:sp>
        <p:sp>
          <p:nvSpPr>
            <p:cNvPr id="1048619" name="左右箭头 19"/>
            <p:cNvSpPr/>
            <p:nvPr/>
          </p:nvSpPr>
          <p:spPr>
            <a:xfrm rot="19648480">
              <a:off x="3738745" y="4384679"/>
              <a:ext cx="428628" cy="214314"/>
            </a:xfrm>
            <a:prstGeom prst="leftRightArrow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 b="1"/>
            </a:p>
          </p:txBody>
        </p:sp>
        <p:sp>
          <p:nvSpPr>
            <p:cNvPr id="1048620" name="左右箭头 21"/>
            <p:cNvSpPr/>
            <p:nvPr/>
          </p:nvSpPr>
          <p:spPr>
            <a:xfrm rot="17033939">
              <a:off x="4628923" y="4876179"/>
              <a:ext cx="500066" cy="214314"/>
            </a:xfrm>
            <a:prstGeom prst="leftRightArrow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 b="1"/>
            </a:p>
          </p:txBody>
        </p:sp>
        <p:sp>
          <p:nvSpPr>
            <p:cNvPr id="1048621" name="左右箭头 22"/>
            <p:cNvSpPr/>
            <p:nvPr/>
          </p:nvSpPr>
          <p:spPr>
            <a:xfrm rot="3505234">
              <a:off x="5704214" y="4774981"/>
              <a:ext cx="428628" cy="214314"/>
            </a:xfrm>
            <a:prstGeom prst="leftRightArrow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 b="1"/>
            </a:p>
          </p:txBody>
        </p:sp>
        <p:sp>
          <p:nvSpPr>
            <p:cNvPr id="1048622" name="左右箭头 23"/>
            <p:cNvSpPr/>
            <p:nvPr/>
          </p:nvSpPr>
          <p:spPr>
            <a:xfrm rot="1588023">
              <a:off x="6572264" y="4357694"/>
              <a:ext cx="428628" cy="214314"/>
            </a:xfrm>
            <a:prstGeom prst="leftRightArrow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 b="1"/>
            </a:p>
          </p:txBody>
        </p:sp>
        <p:sp>
          <p:nvSpPr>
            <p:cNvPr id="1048623" name="左右箭头 24"/>
            <p:cNvSpPr/>
            <p:nvPr/>
          </p:nvSpPr>
          <p:spPr>
            <a:xfrm>
              <a:off x="6429388" y="3429000"/>
              <a:ext cx="500066" cy="214314"/>
            </a:xfrm>
            <a:prstGeom prst="leftRightArrow">
              <a:avLst/>
            </a:prstGeom>
            <a:solidFill>
              <a:srgbClr val="00B050"/>
            </a:solidFill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 b="1"/>
            </a:p>
          </p:txBody>
        </p:sp>
        <p:sp>
          <p:nvSpPr>
            <p:cNvPr id="1048624" name="左右箭头 25"/>
            <p:cNvSpPr/>
            <p:nvPr/>
          </p:nvSpPr>
          <p:spPr>
            <a:xfrm rot="19868432">
              <a:off x="6332845" y="2590440"/>
              <a:ext cx="428628" cy="214314"/>
            </a:xfrm>
            <a:prstGeom prst="leftRightArrow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 b="1"/>
            </a:p>
          </p:txBody>
        </p:sp>
        <p:sp>
          <p:nvSpPr>
            <p:cNvPr id="1048625" name="左右箭头 26"/>
            <p:cNvSpPr/>
            <p:nvPr/>
          </p:nvSpPr>
          <p:spPr>
            <a:xfrm rot="5232670">
              <a:off x="5143504" y="2398109"/>
              <a:ext cx="428628" cy="214314"/>
            </a:xfrm>
            <a:prstGeom prst="leftRightArrow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 b="1"/>
            </a:p>
          </p:txBody>
        </p:sp>
      </p:grp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/>
        <p:cNvGrpSpPr/>
        <p:nvPr/>
      </p:nvGrpSpPr>
      <p:grpSpPr>
        <a:xfrm>
          <a:off x="0" y="0"/>
          <a:ext cx="0" cy="0"/>
        </a:xfrm>
      </p:grpSpPr>
      <p:sp>
        <p:nvSpPr>
          <p:cNvPr id="1048639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108-AB0C-4990-9BB1-AEA89F10F005}" type="slidenum">
              <a:rPr lang="zh-CN" altLang="en-US"/>
              <a:t>11</a:t>
            </a:fld>
            <a:endParaRPr lang="zh-CN" altLang="en-US"/>
          </a:p>
        </p:txBody>
      </p:sp>
      <p:sp>
        <p:nvSpPr>
          <p:cNvPr id="1048640" name="内容占位符 2"/>
          <p:cNvSpPr txBox="1"/>
          <p:nvPr/>
        </p:nvSpPr>
        <p:spPr bwMode="auto">
          <a:xfrm>
            <a:off x="714348" y="295258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管理思想与理论的演进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  <p:graphicFrame>
        <p:nvGraphicFramePr>
          <p:cNvPr id="4194304" name="表格 6"/>
          <p:cNvGraphicFramePr>
            <a:graphicFrameLocks noGrp="1"/>
          </p:cNvGraphicFramePr>
          <p:nvPr/>
        </p:nvGraphicFramePr>
        <p:xfrm>
          <a:off x="357158" y="1142984"/>
          <a:ext cx="8358245" cy="4726308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911808"/>
                <a:gridCol w="683857"/>
                <a:gridCol w="2659441"/>
                <a:gridCol w="1671648"/>
                <a:gridCol w="2431491"/>
              </a:tblGrid>
              <a:tr h="428628">
                <a:tc>
                  <a:txBody>
                    <a:bodyPr vert="horz" wrap="square"/>
                    <a:lstStyle/>
                    <a:p>
                      <a:r>
                        <a:rPr lang="zh-CN" altLang="en-US" b="1" smtClean="0">
                          <a:latin typeface="华文楷体" pitchFamily="2" charset="-122"/>
                          <a:ea typeface="华文楷体" pitchFamily="2" charset="-122"/>
                        </a:rPr>
                        <a:t>时间 </a:t>
                      </a:r>
                      <a:endParaRPr lang="zh-CN" altLang="en-US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b="1" smtClean="0">
                          <a:latin typeface="华文楷体" pitchFamily="2" charset="-122"/>
                          <a:ea typeface="华文楷体" pitchFamily="2" charset="-122"/>
                        </a:rPr>
                        <a:t>时代</a:t>
                      </a:r>
                      <a:endParaRPr lang="zh-CN" altLang="en-US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b="1" smtClean="0">
                          <a:latin typeface="华文楷体" pitchFamily="2" charset="-122"/>
                          <a:ea typeface="华文楷体" pitchFamily="2" charset="-122"/>
                        </a:rPr>
                        <a:t>时代特征</a:t>
                      </a:r>
                      <a:endParaRPr lang="zh-CN" altLang="en-US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b="1" smtClean="0">
                          <a:latin typeface="华文楷体" pitchFamily="2" charset="-122"/>
                          <a:ea typeface="华文楷体" pitchFamily="2" charset="-122"/>
                        </a:rPr>
                        <a:t>主要管理理论</a:t>
                      </a:r>
                      <a:endParaRPr lang="zh-CN" altLang="en-US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b="1" smtClean="0">
                          <a:latin typeface="华文楷体" pitchFamily="2" charset="-122"/>
                          <a:ea typeface="华文楷体" pitchFamily="2" charset="-122"/>
                        </a:rPr>
                        <a:t>代表人物和著作</a:t>
                      </a:r>
                      <a:endParaRPr lang="zh-CN" altLang="en-US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</a:tr>
              <a:tr h="1677465">
                <a:tc>
                  <a:txBody>
                    <a:bodyPr vert="horz" wrap="square"/>
                    <a:lstStyle/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r>
                        <a:rPr lang="en-US" altLang="zh-CN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18</a:t>
                      </a:r>
                      <a:r>
                        <a:rPr lang="zh-CN" altLang="en-US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世纪</a:t>
                      </a:r>
                      <a:r>
                        <a:rPr lang="en-US" altLang="zh-CN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60</a:t>
                      </a:r>
                      <a:r>
                        <a:rPr lang="zh-CN" altLang="en-US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年代至</a:t>
                      </a:r>
                      <a:r>
                        <a:rPr lang="en-US" altLang="zh-CN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19</a:t>
                      </a:r>
                      <a:r>
                        <a:rPr lang="zh-CN" altLang="en-US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世纪末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r>
                        <a:rPr lang="zh-CN" altLang="en-US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工业化初期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电报、电话、信件、单据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铁路、马车、轮船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蒸汽机、机械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殖民地统治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(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英国成为日不落帝国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)</a:t>
                      </a:r>
                      <a:endParaRPr lang="zh-CN" altLang="en-US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工厂代替作坊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劳动分工能够提高生产率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亚当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·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斯密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《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国富论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》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(1776)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查里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·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巴贝奇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《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论机器和制造业的经济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》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</a:tr>
              <a:tr h="1677465">
                <a:tc>
                  <a:txBody>
                    <a:bodyPr vert="horz" wrap="square"/>
                    <a:lstStyle/>
                    <a:p>
                      <a:r>
                        <a:rPr lang="en-US" altLang="zh-CN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20</a:t>
                      </a:r>
                      <a:r>
                        <a:rPr lang="zh-CN" altLang="en-US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世纪初至</a:t>
                      </a:r>
                      <a:r>
                        <a:rPr lang="en-US" altLang="zh-CN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1950</a:t>
                      </a:r>
                      <a:r>
                        <a:rPr lang="zh-CN" altLang="en-US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年代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r>
                        <a:rPr lang="zh-CN" altLang="en-US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工业化中期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电话、电报、信件、单据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汽车、铁路、轮船、飞机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电气化、机械化、流水线生产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殖民地纷纷独立，殖民体系瓦解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(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经历两次世界大战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)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科学管理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一般行政管理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行为管理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定量管理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泰罗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《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科学管理理论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》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(1911)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法约尔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《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工业管理与一般管理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》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(1916)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梅奥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《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工业文明中人的问题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》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(1933)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麦格雷戈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《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企业的人性面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》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(1960)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统计学、运筹学等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108-AB0C-4990-9BB1-AEA89F10F005}" type="slidenum">
              <a:rPr lang="zh-CN" altLang="en-US"/>
              <a:t>12</a:t>
            </a:fld>
            <a:endParaRPr lang="zh-CN" altLang="en-US"/>
          </a:p>
        </p:txBody>
      </p:sp>
      <p:sp>
        <p:nvSpPr>
          <p:cNvPr id="1048642" name="内容占位符 2"/>
          <p:cNvSpPr txBox="1"/>
          <p:nvPr/>
        </p:nvSpPr>
        <p:spPr bwMode="auto">
          <a:xfrm>
            <a:off x="785786" y="214290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管理思想与理论的演进（续）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  <p:graphicFrame>
        <p:nvGraphicFramePr>
          <p:cNvPr id="4194305" name="表格 3"/>
          <p:cNvGraphicFramePr>
            <a:graphicFrameLocks noGrp="1"/>
          </p:cNvGraphicFramePr>
          <p:nvPr/>
        </p:nvGraphicFramePr>
        <p:xfrm>
          <a:off x="214282" y="1094442"/>
          <a:ext cx="8786875" cy="5549268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958567"/>
                <a:gridCol w="718927"/>
                <a:gridCol w="2152682"/>
                <a:gridCol w="1599112"/>
                <a:gridCol w="3357587"/>
              </a:tblGrid>
              <a:tr h="428628">
                <a:tc>
                  <a:txBody>
                    <a:bodyPr vert="horz" wrap="square"/>
                    <a:lstStyle/>
                    <a:p>
                      <a:r>
                        <a:rPr lang="zh-CN" altLang="en-US" b="1" smtClean="0">
                          <a:latin typeface="华文楷体" pitchFamily="2" charset="-122"/>
                          <a:ea typeface="华文楷体" pitchFamily="2" charset="-122"/>
                        </a:rPr>
                        <a:t>时间 </a:t>
                      </a:r>
                      <a:endParaRPr lang="zh-CN" altLang="en-US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b="1" smtClean="0">
                          <a:latin typeface="华文楷体" pitchFamily="2" charset="-122"/>
                          <a:ea typeface="华文楷体" pitchFamily="2" charset="-122"/>
                        </a:rPr>
                        <a:t>时代</a:t>
                      </a:r>
                      <a:endParaRPr lang="zh-CN" altLang="en-US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b="1" smtClean="0">
                          <a:latin typeface="华文楷体" pitchFamily="2" charset="-122"/>
                          <a:ea typeface="华文楷体" pitchFamily="2" charset="-122"/>
                        </a:rPr>
                        <a:t>时代特征</a:t>
                      </a:r>
                      <a:endParaRPr lang="zh-CN" altLang="en-US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b="1" smtClean="0">
                          <a:latin typeface="华文楷体" pitchFamily="2" charset="-122"/>
                          <a:ea typeface="华文楷体" pitchFamily="2" charset="-122"/>
                        </a:rPr>
                        <a:t>主要管理理论</a:t>
                      </a:r>
                      <a:endParaRPr lang="zh-CN" altLang="en-US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b="1" smtClean="0">
                          <a:latin typeface="华文楷体" pitchFamily="2" charset="-122"/>
                          <a:ea typeface="华文楷体" pitchFamily="2" charset="-122"/>
                        </a:rPr>
                        <a:t>代表人物和著作</a:t>
                      </a:r>
                      <a:endParaRPr lang="zh-CN" altLang="en-US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</a:tr>
              <a:tr h="1677465">
                <a:tc>
                  <a:txBody>
                    <a:bodyPr vert="horz" wrap="square"/>
                    <a:lstStyle/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1960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年代至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1980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年代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r>
                        <a:rPr lang="zh-CN" altLang="en-US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工业化后期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计算机网络、传真、电话、电视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飞机、高速公路、高速铁路、轮船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电子化、自动化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冷战时期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(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美苏两大阵营对峙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)</a:t>
                      </a:r>
                      <a:endParaRPr lang="zh-CN" altLang="en-US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过程管理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系统管理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权变管理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精益生产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全面质量管理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大规模定制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哈罗德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·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孔茨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《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管理丛林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》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(1965)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系统管理学会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《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经营系统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》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(1975)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弗雷德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·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菲德勒的权变理论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大田耐一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《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丰田的生产系统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》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(1978)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威廉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·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大内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《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Z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理论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》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(1980)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</a:tr>
              <a:tr h="1677465">
                <a:tc>
                  <a:txBody>
                    <a:bodyPr vert="horz" wrap="square"/>
                    <a:lstStyle/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r>
                        <a:rPr lang="en-US" altLang="zh-CN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1990</a:t>
                      </a:r>
                      <a:r>
                        <a:rPr lang="zh-CN" altLang="en-US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年代后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en-US" altLang="zh-CN" b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r>
                        <a:rPr lang="zh-CN" altLang="en-US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后工业化时期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高速大型飞机、高速公路、高速铁路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信息网络化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经济全球化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知识资源化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Ø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管理人本化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流程再造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ERP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虚拟组织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核心能力理论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学习型组织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世界供应链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业务外包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迈克尔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·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哈默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《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公司再造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》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(1994)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威廉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·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戴维陶，麦克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·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马隆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《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虚拟企业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》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(1992)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普瑞斯，戈德曼，内格尔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《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敏捷竞争者与虚拟组织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》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(1995)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彼得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·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圣吉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《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第五项修炼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》</a:t>
                      </a:r>
                      <a:r>
                        <a:rPr 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(1994)</a:t>
                      </a:r>
                      <a:endParaRPr lang="zh-CN" altLang="en-US" sz="1800" b="1" kern="120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  <a:p>
                      <a:pPr>
                        <a:buFont typeface="Wingdings" panose="05000000000000000000" pitchFamily="2" charset="2"/>
                        <a:buChar char="ü"/>
                      </a:pP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托马斯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·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弗里得曼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《</a:t>
                      </a:r>
                      <a:r>
                        <a:rPr lang="zh-CN" altLang="en-US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世界是平的</a:t>
                      </a:r>
                      <a:r>
                        <a:rPr lang="en-US" altLang="zh-CN" sz="1800" b="1" kern="120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》</a:t>
                      </a:r>
                      <a:endParaRPr lang="zh-CN" altLang="en-US" b="1">
                        <a:solidFill>
                          <a:schemeClr val="accent5">
                            <a:lumMod val="50000"/>
                          </a:schemeClr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/>
        <p:cNvGrpSpPr/>
        <p:nvPr/>
      </p:nvGrpSpPr>
      <p:grpSpPr>
        <a:xfrm>
          <a:off x="0" y="0"/>
          <a:ext cx="0" cy="0"/>
        </a:xfrm>
      </p:grpSpPr>
      <p:sp>
        <p:nvSpPr>
          <p:cNvPr id="1048643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108-AB0C-4990-9BB1-AEA89F10F005}" type="slidenum">
              <a:rPr lang="zh-CN" altLang="en-US"/>
              <a:t>13</a:t>
            </a:fld>
            <a:endParaRPr lang="zh-CN" altLang="en-US"/>
          </a:p>
        </p:txBody>
      </p:sp>
      <p:sp>
        <p:nvSpPr>
          <p:cNvPr id="1048644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072313" cy="5143500"/>
          </a:xfrm>
        </p:spPr>
        <p:txBody>
          <a:bodyPr rtlCol="0">
            <a:normAutofit/>
          </a:bodyPr>
          <a:lstStyle/>
          <a:p>
            <a:pPr>
              <a:buFont typeface="Wingdings" panose="05000000000000000000" pitchFamily="2" charset="2"/>
              <a:buChar char="p"/>
            </a:pPr>
            <a:r>
              <a:rPr lang="zh-CN" altLang="en-US" sz="3000" smtClean="0">
                <a:latin typeface="+mn-ea"/>
              </a:rPr>
              <a:t>早期的管理实践：</a:t>
            </a:r>
            <a:endParaRPr lang="en-US" altLang="zh-CN" sz="3000" smtClean="0">
              <a:latin typeface="+mn-ea"/>
            </a:endParaRPr>
          </a:p>
          <a:p>
            <a:pPr lvl="1"/>
            <a:r>
              <a:rPr lang="zh-CN" altLang="en-US" sz="2600" smtClean="0">
                <a:latin typeface="+mn-ea"/>
              </a:rPr>
              <a:t>金字塔、空中花园</a:t>
            </a:r>
            <a:endParaRPr lang="en-US" altLang="zh-CN" sz="2600" smtClean="0">
              <a:latin typeface="+mn-ea"/>
            </a:endParaRPr>
          </a:p>
          <a:p>
            <a:pPr>
              <a:buFont typeface="Wingdings" panose="05000000000000000000" pitchFamily="2" charset="2"/>
              <a:buChar char="p"/>
            </a:pPr>
            <a:r>
              <a:rPr lang="zh-CN" altLang="en-US" sz="3000" smtClean="0">
                <a:latin typeface="+mn-ea"/>
              </a:rPr>
              <a:t>亚当</a:t>
            </a:r>
            <a:r>
              <a:rPr lang="en-US" altLang="zh-CN" sz="3000" smtClean="0">
                <a:latin typeface="+mn-ea"/>
              </a:rPr>
              <a:t>·</a:t>
            </a:r>
            <a:r>
              <a:rPr lang="zh-CN" altLang="en-US" sz="3000" smtClean="0">
                <a:latin typeface="+mn-ea"/>
              </a:rPr>
              <a:t>斯密：</a:t>
            </a:r>
            <a:endParaRPr lang="en-US" altLang="zh-CN" sz="3000" smtClean="0">
              <a:latin typeface="+mn-ea"/>
            </a:endParaRPr>
          </a:p>
          <a:p>
            <a:pPr lvl="1"/>
            <a:r>
              <a:rPr lang="zh-CN" altLang="en-US" sz="2600" smtClean="0">
                <a:latin typeface="+mn-ea"/>
              </a:rPr>
              <a:t>劳动价值和劳动分工理论</a:t>
            </a:r>
            <a:endParaRPr lang="en-US" altLang="zh-CN" sz="2600" smtClean="0">
              <a:latin typeface="+mn-ea"/>
            </a:endParaRPr>
          </a:p>
          <a:p>
            <a:pPr>
              <a:buFont typeface="Wingdings" panose="05000000000000000000" pitchFamily="2" charset="2"/>
              <a:buChar char="p"/>
            </a:pPr>
            <a:r>
              <a:rPr lang="zh-CN" altLang="en-US" sz="3000" smtClean="0">
                <a:latin typeface="+mn-ea"/>
              </a:rPr>
              <a:t>巴贝奇：</a:t>
            </a:r>
            <a:endParaRPr lang="en-US" altLang="zh-CN" sz="3000" smtClean="0">
              <a:latin typeface="+mn-ea"/>
            </a:endParaRPr>
          </a:p>
          <a:p>
            <a:pPr lvl="1"/>
            <a:r>
              <a:rPr lang="zh-CN" altLang="en-US" sz="2600" smtClean="0">
                <a:latin typeface="+mn-ea"/>
              </a:rPr>
              <a:t>“边际熟练”原则</a:t>
            </a:r>
            <a:endParaRPr lang="en-US" altLang="zh-CN" sz="2600" smtClean="0">
              <a:latin typeface="+mn-ea"/>
            </a:endParaRPr>
          </a:p>
          <a:p>
            <a:pPr>
              <a:buFont typeface="Wingdings" panose="05000000000000000000" pitchFamily="2" charset="2"/>
              <a:buChar char="p"/>
            </a:pPr>
            <a:r>
              <a:rPr lang="zh-CN" altLang="en-US" sz="3000" smtClean="0">
                <a:latin typeface="+mn-ea"/>
              </a:rPr>
              <a:t>罗伯特</a:t>
            </a:r>
            <a:r>
              <a:rPr lang="en-US" altLang="zh-CN" sz="3000" smtClean="0">
                <a:latin typeface="+mn-ea"/>
              </a:rPr>
              <a:t>·</a:t>
            </a:r>
            <a:r>
              <a:rPr lang="zh-CN" altLang="en-US" sz="3000" smtClean="0">
                <a:latin typeface="+mn-ea"/>
              </a:rPr>
              <a:t>欧文：</a:t>
            </a:r>
            <a:endParaRPr lang="en-US" altLang="zh-CN" sz="3000" smtClean="0">
              <a:latin typeface="+mn-ea"/>
            </a:endParaRPr>
          </a:p>
          <a:p>
            <a:pPr lvl="1"/>
            <a:r>
              <a:rPr lang="zh-CN" altLang="en-US" sz="2600" smtClean="0">
                <a:latin typeface="+mn-ea"/>
              </a:rPr>
              <a:t>工厂生产中要重视人的因素</a:t>
            </a:r>
            <a:endParaRPr lang="en-US" altLang="zh-CN" sz="2600" smtClean="0">
              <a:latin typeface="+mn-ea"/>
            </a:endParaRPr>
          </a:p>
        </p:txBody>
      </p:sp>
      <p:sp>
        <p:nvSpPr>
          <p:cNvPr id="1048645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西方早期管理思想的产生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/>
        <p:cNvGrpSpPr/>
        <p:nvPr/>
      </p:nvGrpSpPr>
      <p:grpSpPr>
        <a:xfrm>
          <a:off x="0" y="0"/>
          <a:ext cx="0" cy="0"/>
        </a:xfrm>
      </p:grpSpPr>
      <p:sp>
        <p:nvSpPr>
          <p:cNvPr id="104864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32960-6714-4300-941E-D9527D4CD4C1}" type="slidenum">
              <a:rPr lang="en-US" altLang="zh-CN"/>
              <a:t>14</a:t>
            </a:fld>
            <a:endParaRPr lang="en-US" altLang="zh-CN"/>
          </a:p>
        </p:txBody>
      </p:sp>
      <p:sp>
        <p:nvSpPr>
          <p:cNvPr id="10486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685800"/>
            <a:ext cx="7772400" cy="5410200"/>
          </a:xfrm>
        </p:spPr>
        <p:txBody>
          <a:bodyPr/>
          <a:lstStyle/>
          <a:p>
            <a:pPr>
              <a:buNone/>
            </a:pPr>
            <a:r>
              <a:rPr lang="zh-CN" altLang="en-US" b="1" smtClean="0">
                <a:latin typeface="宋体" pitchFamily="2" charset="-122"/>
              </a:rPr>
              <a:t>外</a:t>
            </a:r>
            <a:r>
              <a:rPr lang="zh-CN" altLang="en-US" b="1">
                <a:latin typeface="宋体" pitchFamily="2" charset="-122"/>
              </a:rPr>
              <a:t>国早期管理思想</a:t>
            </a:r>
            <a:endParaRPr lang="zh-CN" altLang="en-US" b="1">
              <a:latin typeface="宋体" pitchFamily="2" charset="-122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</a:t>
            </a:r>
            <a:r>
              <a:rPr lang="en-US" altLang="zh-CN" sz="2800" b="1">
                <a:latin typeface="宋体" pitchFamily="2" charset="-122"/>
              </a:rPr>
              <a:t>1.</a:t>
            </a:r>
            <a:r>
              <a:rPr lang="zh-CN" altLang="en-US" sz="2800" b="1">
                <a:latin typeface="宋体" pitchFamily="2" charset="-122"/>
              </a:rPr>
              <a:t>查理</a:t>
            </a:r>
            <a:r>
              <a:rPr lang="en-US" altLang="zh-CN" sz="2800" b="1">
                <a:latin typeface="Times New Roman" panose="02020603050405020304"/>
              </a:rPr>
              <a:t>•</a:t>
            </a:r>
            <a:r>
              <a:rPr lang="zh-CN" altLang="en-US" sz="2800" b="1">
                <a:latin typeface="宋体" pitchFamily="2" charset="-122"/>
              </a:rPr>
              <a:t>阿克莱特</a:t>
            </a:r>
            <a:endParaRPr lang="zh-CN" altLang="en-US" sz="2800" b="1">
              <a:latin typeface="宋体" pitchFamily="2" charset="-122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 在</a:t>
            </a:r>
            <a:r>
              <a:rPr lang="en-US" altLang="zh-CN" sz="2800" b="1">
                <a:latin typeface="宋体" pitchFamily="2" charset="-122"/>
              </a:rPr>
              <a:t>1769</a:t>
            </a:r>
            <a:r>
              <a:rPr lang="zh-CN" altLang="en-US" sz="2800" b="1">
                <a:latin typeface="宋体" pitchFamily="2" charset="-122"/>
              </a:rPr>
              <a:t>年和</a:t>
            </a:r>
            <a:r>
              <a:rPr lang="en-US" altLang="zh-CN" sz="2800" b="1">
                <a:latin typeface="宋体" pitchFamily="2" charset="-122"/>
              </a:rPr>
              <a:t>1771</a:t>
            </a:r>
            <a:r>
              <a:rPr lang="zh-CN" altLang="en-US" sz="2800" b="1">
                <a:latin typeface="宋体" pitchFamily="2" charset="-122"/>
              </a:rPr>
              <a:t>年建立了英国最早使用机</a:t>
            </a:r>
            <a:endParaRPr lang="zh-CN" altLang="en-US" sz="2800" b="1">
              <a:latin typeface="宋体" pitchFamily="2" charset="-122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 械的工厂</a:t>
            </a:r>
            <a:endParaRPr lang="zh-CN" altLang="en-US" sz="2800" b="1">
              <a:latin typeface="宋体" pitchFamily="2" charset="-122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   建厂的厂址计划</a:t>
            </a:r>
            <a:endParaRPr lang="zh-CN" altLang="en-US" sz="2800" b="1">
              <a:latin typeface="宋体" pitchFamily="2" charset="-122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   生产、机器、材料、人员、资本的协调</a:t>
            </a:r>
            <a:endParaRPr lang="zh-CN" altLang="en-US" sz="2800" b="1">
              <a:latin typeface="宋体" pitchFamily="2" charset="-122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   工厂纪律、劳动分工等作出妥善安排</a:t>
            </a:r>
            <a:endParaRPr lang="zh-CN" altLang="en-US" sz="2800" b="1">
              <a:latin typeface="宋体" pitchFamily="2" charset="-122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   管理了</a:t>
            </a:r>
            <a:r>
              <a:rPr lang="en-US" altLang="zh-CN" sz="2800" b="1">
                <a:latin typeface="宋体" pitchFamily="2" charset="-122"/>
              </a:rPr>
              <a:t>5000</a:t>
            </a:r>
            <a:r>
              <a:rPr lang="zh-CN" altLang="en-US" sz="2800" b="1">
                <a:latin typeface="宋体" pitchFamily="2" charset="-122"/>
              </a:rPr>
              <a:t>人的大企业</a:t>
            </a:r>
            <a:endParaRPr lang="zh-CN" altLang="en-US" sz="2800" b="1">
              <a:latin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B37B1-BB97-400F-98E4-68BDBCEEA70E}" type="slidenum">
              <a:rPr lang="en-US" altLang="zh-CN"/>
              <a:t>15</a:t>
            </a:fld>
            <a:endParaRPr lang="en-US" altLang="zh-CN"/>
          </a:p>
        </p:txBody>
      </p:sp>
      <p:sp>
        <p:nvSpPr>
          <p:cNvPr id="104864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685800"/>
            <a:ext cx="7772400" cy="5410200"/>
          </a:xfrm>
        </p:spPr>
        <p:txBody>
          <a:bodyPr>
            <a:normAutofit fontScale="96429" lnSpcReduction="10000"/>
          </a:bodyPr>
          <a:lstStyle/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en-US" altLang="zh-CN" sz="2800" b="1">
                <a:latin typeface="宋体" pitchFamily="2" charset="-122"/>
              </a:rPr>
              <a:t>   2.</a:t>
            </a:r>
            <a:r>
              <a:rPr lang="zh-CN" altLang="en-US" sz="2800" b="1">
                <a:latin typeface="宋体" pitchFamily="2" charset="-122"/>
              </a:rPr>
              <a:t>亚当</a:t>
            </a:r>
            <a:r>
              <a:rPr lang="en-US" altLang="zh-CN" sz="2800" b="1">
                <a:latin typeface="Times New Roman" panose="02020603050405020304"/>
              </a:rPr>
              <a:t>•</a:t>
            </a:r>
            <a:r>
              <a:rPr lang="zh-CN" altLang="en-US" sz="2800" b="1">
                <a:latin typeface="宋体" pitchFamily="2" charset="-122"/>
              </a:rPr>
              <a:t>斯密（</a:t>
            </a:r>
            <a:r>
              <a:rPr lang="en-US" altLang="zh-CN" sz="2800" b="1">
                <a:latin typeface="宋体" pitchFamily="2" charset="-122"/>
              </a:rPr>
              <a:t>Adam Smith</a:t>
            </a:r>
            <a:r>
              <a:rPr lang="zh-CN" altLang="en-US" sz="2800" b="1">
                <a:latin typeface="宋体" pitchFamily="2" charset="-122"/>
              </a:rPr>
              <a:t>）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英国古典政治经济学家，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1776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年发表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《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国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民财富的性质和原因研究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》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，第一次阐述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了劳动分工理论，劳动分工后来成为管理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学的一条基本原则。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劳动是国民财富的源泉，一国财富的多少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 取决于：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/>
              <a:t>   （</a:t>
            </a:r>
            <a:r>
              <a:rPr lang="en-US" altLang="zh-CN" sz="2800" b="1"/>
              <a:t>1</a:t>
            </a:r>
            <a:r>
              <a:rPr lang="zh-CN" altLang="en-US" sz="2800" b="1"/>
              <a:t>）该国从事有用劳动的居民占总人口的比重</a:t>
            </a:r>
            <a:endParaRPr lang="zh-CN" altLang="en-US" sz="2800" b="1"/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/>
              <a:t>   （</a:t>
            </a:r>
            <a:r>
              <a:rPr lang="en-US" altLang="zh-CN" sz="2800" b="1"/>
              <a:t>2</a:t>
            </a:r>
            <a:r>
              <a:rPr lang="zh-CN" altLang="en-US" sz="2800" b="1"/>
              <a:t>）这些人的劳动熟练程度、劳动技巧、判断 </a:t>
            </a:r>
            <a:endParaRPr lang="zh-CN" altLang="en-US" sz="2800" b="1"/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/>
              <a:t>            力高低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/>
        <p:cNvGrpSpPr/>
        <p:nvPr/>
      </p:nvGrpSpPr>
      <p:grpSpPr>
        <a:xfrm>
          <a:off x="0" y="0"/>
          <a:ext cx="0" cy="0"/>
        </a:xfrm>
      </p:grpSpPr>
      <p:sp>
        <p:nvSpPr>
          <p:cNvPr id="104865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DD62F-B536-417B-92FD-10789F7C61EB}" type="slidenum">
              <a:rPr lang="en-US" altLang="zh-CN"/>
              <a:t>16</a:t>
            </a:fld>
            <a:endParaRPr lang="en-US" altLang="zh-CN"/>
          </a:p>
        </p:txBody>
      </p:sp>
      <p:sp>
        <p:nvSpPr>
          <p:cNvPr id="104865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514350"/>
            <a:ext cx="7772400" cy="5410200"/>
          </a:xfrm>
        </p:spPr>
        <p:txBody>
          <a:bodyPr>
            <a:normAutofit fontScale="95000" lnSpcReduction="10000"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FF00FF"/>
                </a:solidFill>
                <a:latin typeface="楷体_GB2312" pitchFamily="49" charset="-122"/>
                <a:ea typeface="楷体_GB2312" pitchFamily="49" charset="-122"/>
              </a:rPr>
              <a:t>附：劳动分工</a:t>
            </a:r>
            <a:endParaRPr lang="zh-CN" altLang="en-US" sz="2800" b="1">
              <a:solidFill>
                <a:srgbClr val="FF00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 亚当</a:t>
            </a:r>
            <a:r>
              <a:rPr lang="en-US" altLang="zh-CN" sz="2800" b="1">
                <a:latin typeface="Times New Roman" panose="02020603050405020304"/>
              </a:rPr>
              <a:t>•</a:t>
            </a:r>
            <a:r>
              <a:rPr lang="zh-CN" altLang="en-US" sz="2800" b="1">
                <a:latin typeface="宋体" pitchFamily="2" charset="-122"/>
              </a:rPr>
              <a:t>斯密时代，欧洲一制针厂做</a:t>
            </a:r>
            <a:r>
              <a:rPr lang="zh-CN" altLang="en-US" sz="2800" b="1">
                <a:solidFill>
                  <a:srgbClr val="FF00FF"/>
                </a:solidFill>
                <a:latin typeface="楷体_GB2312" pitchFamily="49" charset="-122"/>
                <a:ea typeface="楷体_GB2312" pitchFamily="49" charset="-122"/>
              </a:rPr>
              <a:t>劳动分工</a:t>
            </a:r>
            <a:r>
              <a:rPr lang="zh-CN" altLang="en-US" sz="2800" b="1">
                <a:latin typeface="宋体" pitchFamily="2" charset="-122"/>
              </a:rPr>
              <a:t>实验。每人做全部工序，平均每人每天完成</a:t>
            </a:r>
            <a:r>
              <a:rPr lang="en-US" altLang="zh-CN" sz="2800" b="1">
                <a:latin typeface="宋体" pitchFamily="2" charset="-122"/>
              </a:rPr>
              <a:t>200</a:t>
            </a:r>
            <a:r>
              <a:rPr lang="zh-CN" altLang="en-US" sz="2800" b="1">
                <a:latin typeface="宋体" pitchFamily="2" charset="-122"/>
              </a:rPr>
              <a:t>根；采用分工协作方式，则平均每人每天完成</a:t>
            </a:r>
            <a:r>
              <a:rPr lang="en-US" altLang="zh-CN" sz="2800" b="1">
                <a:latin typeface="宋体" pitchFamily="2" charset="-122"/>
              </a:rPr>
              <a:t>48000</a:t>
            </a:r>
            <a:r>
              <a:rPr lang="zh-CN" altLang="en-US" sz="2800" b="1">
                <a:latin typeface="宋体" pitchFamily="2" charset="-122"/>
              </a:rPr>
              <a:t>根</a:t>
            </a:r>
            <a:r>
              <a:rPr lang="en-US" altLang="zh-CN" sz="2800" b="1">
                <a:latin typeface="Times New Roman" panose="02020603050405020304"/>
              </a:rPr>
              <a:t>——</a:t>
            </a:r>
            <a:r>
              <a:rPr lang="zh-CN" altLang="en-US" sz="2800" b="1">
                <a:latin typeface="宋体" pitchFamily="2" charset="-122"/>
              </a:rPr>
              <a:t>提高工效</a:t>
            </a:r>
            <a:r>
              <a:rPr lang="en-US" altLang="zh-CN" sz="2800" b="1">
                <a:latin typeface="宋体" pitchFamily="2" charset="-122"/>
              </a:rPr>
              <a:t>240</a:t>
            </a:r>
            <a:r>
              <a:rPr lang="zh-CN" altLang="en-US" sz="2800" b="1">
                <a:latin typeface="宋体" pitchFamily="2" charset="-122"/>
              </a:rPr>
              <a:t>倍。</a:t>
            </a:r>
            <a:endParaRPr lang="zh-CN" altLang="en-US" sz="2800" b="1">
              <a:latin typeface="宋体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FF00FF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en-US" altLang="zh-CN" sz="2800" b="1">
                <a:solidFill>
                  <a:srgbClr val="FF00FF"/>
                </a:solidFill>
                <a:latin typeface="楷体_GB2312" pitchFamily="49" charset="-122"/>
                <a:ea typeface="楷体_GB2312" pitchFamily="49" charset="-122"/>
              </a:rPr>
              <a:t>1.</a:t>
            </a:r>
            <a:r>
              <a:rPr lang="zh-CN" altLang="en-US" sz="2800" b="1">
                <a:solidFill>
                  <a:srgbClr val="FF00FF"/>
                </a:solidFill>
                <a:latin typeface="楷体_GB2312" pitchFamily="49" charset="-122"/>
                <a:ea typeface="楷体_GB2312" pitchFamily="49" charset="-122"/>
              </a:rPr>
              <a:t>劳动分工和专业化的概念</a:t>
            </a:r>
            <a:endParaRPr lang="zh-CN" altLang="en-US" sz="2000"/>
          </a:p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000099"/>
                </a:solidFill>
                <a:latin typeface="宋体" pitchFamily="2" charset="-122"/>
              </a:rPr>
              <a:t>    </a:t>
            </a:r>
            <a:r>
              <a:rPr lang="zh-CN" altLang="en-US" sz="2800" b="1">
                <a:solidFill>
                  <a:srgbClr val="000099"/>
                </a:solidFill>
              </a:rPr>
              <a:t>在管理学上两者是相同的概念，是指把组织的任务分解成若干更小的部分，个人专门从事某一部分的活动而不是全部活动的管理过程。</a:t>
            </a:r>
            <a:endParaRPr lang="zh-CN" altLang="en-US" sz="2000"/>
          </a:p>
          <a:p>
            <a:pPr>
              <a:buFontTx/>
              <a:buNone/>
            </a:pPr>
            <a:r>
              <a:rPr lang="zh-CN" altLang="en-US" sz="2800" b="1">
                <a:solidFill>
                  <a:srgbClr val="FF00FF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en-US" altLang="zh-CN" sz="2800" b="1">
                <a:solidFill>
                  <a:srgbClr val="FF00FF"/>
                </a:solidFill>
                <a:latin typeface="楷体_GB2312" pitchFamily="49" charset="-122"/>
                <a:ea typeface="楷体_GB2312" pitchFamily="49" charset="-122"/>
              </a:rPr>
              <a:t>2.</a:t>
            </a:r>
            <a:r>
              <a:rPr lang="zh-CN" altLang="en-US" sz="2800" b="1">
                <a:solidFill>
                  <a:srgbClr val="FF00FF"/>
                </a:solidFill>
                <a:latin typeface="楷体_GB2312" pitchFamily="49" charset="-122"/>
                <a:ea typeface="楷体_GB2312" pitchFamily="49" charset="-122"/>
              </a:rPr>
              <a:t>劳动分工和专业化的优点</a:t>
            </a:r>
            <a:endParaRPr lang="zh-CN" altLang="en-US" sz="2800" b="1">
              <a:solidFill>
                <a:srgbClr val="FF00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buFontTx/>
              <a:buNone/>
            </a:pPr>
            <a:r>
              <a:rPr lang="zh-CN" altLang="en-US" sz="2800" b="1">
                <a:solidFill>
                  <a:srgbClr val="000099"/>
                </a:solidFill>
              </a:rPr>
              <a:t>       有利于发挥个人的灵巧性；有利于缩短时间；有利于降低培训成本；有利于使用专用设备；有利于完成复合目标。 </a:t>
            </a:r>
            <a:endParaRPr lang="zh-CN" altLang="en-US" sz="2800" b="1">
              <a:solidFill>
                <a:srgbClr val="000099"/>
              </a:solidFill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7D461-A40F-4870-A827-D08681AE247A}" type="slidenum">
              <a:rPr lang="en-US" altLang="zh-CN"/>
              <a:t>17</a:t>
            </a:fld>
            <a:endParaRPr lang="en-US" altLang="zh-CN"/>
          </a:p>
        </p:txBody>
      </p:sp>
      <p:sp>
        <p:nvSpPr>
          <p:cNvPr id="104865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457200"/>
            <a:ext cx="7772400" cy="5638800"/>
          </a:xfrm>
        </p:spPr>
        <p:txBody>
          <a:bodyPr>
            <a:normAutofit fontScale="96429" lnSpcReduction="20000"/>
          </a:bodyPr>
          <a:lstStyle/>
          <a:p>
            <a:pPr>
              <a:lnSpc>
                <a:spcPct val="120000"/>
              </a:lnSpc>
              <a:buFontTx/>
              <a:buNone/>
            </a:pPr>
            <a:r>
              <a:rPr lang="en-US" altLang="zh-CN" sz="2800" b="1">
                <a:solidFill>
                  <a:srgbClr val="FF00FF"/>
                </a:solidFill>
                <a:latin typeface="楷体_GB2312" pitchFamily="49" charset="-122"/>
                <a:ea typeface="楷体_GB2312" pitchFamily="49" charset="-122"/>
              </a:rPr>
              <a:t> 3.</a:t>
            </a:r>
            <a:r>
              <a:rPr lang="zh-CN" altLang="en-US" sz="2800" b="1">
                <a:solidFill>
                  <a:srgbClr val="FF00FF"/>
                </a:solidFill>
                <a:latin typeface="楷体_GB2312" pitchFamily="49" charset="-122"/>
                <a:ea typeface="楷体_GB2312" pitchFamily="49" charset="-122"/>
              </a:rPr>
              <a:t>劳动分工和专业化的弊端</a:t>
            </a:r>
            <a:endParaRPr lang="zh-CN" altLang="en-US" sz="2800" b="1">
              <a:solidFill>
                <a:srgbClr val="FF00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000099"/>
                </a:solidFill>
              </a:rPr>
              <a:t>            分工会带来工作的单调化；分工会阻碍组织内部成员的流动，降低其对组织变化的适应能力；专业化助长内部冲突。</a:t>
            </a:r>
            <a:endParaRPr lang="zh-CN" altLang="en-US" sz="2800" b="1">
              <a:solidFill>
                <a:srgbClr val="000099"/>
              </a:solidFill>
            </a:endParaRPr>
          </a:p>
          <a:p>
            <a:pPr>
              <a:lnSpc>
                <a:spcPct val="120000"/>
              </a:lnSpc>
              <a:buFontTx/>
              <a:buNone/>
            </a:pPr>
            <a:r>
              <a:rPr lang="zh-CN" altLang="en-US" sz="2800" b="1">
                <a:solidFill>
                  <a:srgbClr val="FF00FF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en-US" altLang="zh-CN" sz="2800" b="1">
                <a:solidFill>
                  <a:srgbClr val="FF00FF"/>
                </a:solidFill>
                <a:latin typeface="楷体_GB2312" pitchFamily="49" charset="-122"/>
                <a:ea typeface="楷体_GB2312" pitchFamily="49" charset="-122"/>
              </a:rPr>
              <a:t>4.</a:t>
            </a:r>
            <a:r>
              <a:rPr lang="zh-CN" altLang="en-US" sz="2800" b="1">
                <a:solidFill>
                  <a:srgbClr val="FF00FF"/>
                </a:solidFill>
                <a:latin typeface="楷体_GB2312" pitchFamily="49" charset="-122"/>
                <a:ea typeface="楷体_GB2312" pitchFamily="49" charset="-122"/>
              </a:rPr>
              <a:t>寻求平衡</a:t>
            </a:r>
            <a:endParaRPr lang="zh-CN" altLang="en-US" sz="2800" b="1">
              <a:solidFill>
                <a:srgbClr val="FF00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000099"/>
                </a:solidFill>
              </a:rPr>
              <a:t>            组织结构所需要解决的第一个问题就是全面衡量分工的利弊，决定组织分工的程度。考虑分工程度时应注意以下因素：</a:t>
            </a:r>
            <a:endParaRPr lang="zh-CN" altLang="en-US" sz="2800" b="1">
              <a:solidFill>
                <a:srgbClr val="000099"/>
              </a:solidFill>
            </a:endParaRP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000099"/>
                </a:solidFill>
                <a:ea typeface="楷体_GB2312" pitchFamily="49" charset="-122"/>
              </a:rPr>
              <a:t>       ①充分发挥职能专业化的优点</a:t>
            </a:r>
            <a:endParaRPr lang="zh-CN" altLang="en-US" sz="2800" b="1">
              <a:solidFill>
                <a:srgbClr val="000099"/>
              </a:solidFill>
              <a:ea typeface="楷体_GB2312" pitchFamily="49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000099"/>
                </a:solidFill>
                <a:ea typeface="楷体_GB2312" pitchFamily="49" charset="-122"/>
              </a:rPr>
              <a:t>       ②只有存在“明显间隙”特点的工作才能分开</a:t>
            </a:r>
            <a:endParaRPr lang="zh-CN" altLang="en-US" sz="2800" b="1">
              <a:solidFill>
                <a:srgbClr val="000099"/>
              </a:solidFill>
              <a:ea typeface="楷体_GB2312" pitchFamily="49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000099"/>
                </a:solidFill>
                <a:ea typeface="楷体_GB2312" pitchFamily="49" charset="-122"/>
              </a:rPr>
              <a:t>       ③要考虑组织成员的士气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26DFE-E71E-42DF-B2FA-955D11436CCF}" type="slidenum">
              <a:rPr lang="en-US" altLang="zh-CN"/>
              <a:t>18</a:t>
            </a:fld>
            <a:endParaRPr lang="en-US" altLang="zh-CN"/>
          </a:p>
        </p:txBody>
      </p:sp>
      <p:sp>
        <p:nvSpPr>
          <p:cNvPr id="10486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609600"/>
            <a:ext cx="7848600" cy="5486400"/>
          </a:xfrm>
        </p:spPr>
        <p:txBody>
          <a:bodyPr>
            <a:normAutofit fontScale="96429" lnSpcReduction="10000"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b="1">
                <a:latin typeface="宋体" pitchFamily="2" charset="-122"/>
              </a:rPr>
              <a:t>3.</a:t>
            </a:r>
            <a:r>
              <a:rPr lang="zh-CN" altLang="en-US" sz="2800" b="1">
                <a:latin typeface="宋体" pitchFamily="2" charset="-122"/>
              </a:rPr>
              <a:t>小瓦特（</a:t>
            </a:r>
            <a:r>
              <a:rPr lang="en-US" altLang="zh-CN" sz="2800" b="1">
                <a:latin typeface="宋体" pitchFamily="2" charset="-122"/>
              </a:rPr>
              <a:t>Watt</a:t>
            </a:r>
            <a:r>
              <a:rPr lang="zh-CN" altLang="en-US" sz="2800" b="1">
                <a:latin typeface="宋体" pitchFamily="2" charset="-122"/>
              </a:rPr>
              <a:t>）和小博尔顿（</a:t>
            </a:r>
            <a:r>
              <a:rPr lang="en-US" altLang="zh-CN" sz="2800" b="1">
                <a:latin typeface="宋体" pitchFamily="2" charset="-122"/>
              </a:rPr>
              <a:t>Boulton</a:t>
            </a:r>
            <a:r>
              <a:rPr lang="zh-CN" altLang="en-US" sz="2800" b="1">
                <a:latin typeface="宋体" pitchFamily="2" charset="-122"/>
              </a:rPr>
              <a:t>）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6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19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世纪初接管一家工厂，进行管理分工、编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6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制生产计划、人事管理、工作研究、福利制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6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度等科学管理制度。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6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组织市场调查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6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会计与成本：原材料、人工成本、成品库存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6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进行详细统计。可计算出每台机器的成本和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6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每个部门所获利润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6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人事管理方面：进行工作效率研究、制定管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6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理人员和职工的培训计划、按成果支付工资、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6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改进职工福利、建立一套职工的互助保险制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6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度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D8AE4-BF1C-4E55-B418-6D58EE99D215}" type="slidenum">
              <a:rPr lang="en-US" altLang="zh-CN"/>
              <a:t>19</a:t>
            </a:fld>
            <a:endParaRPr lang="en-US" altLang="zh-CN"/>
          </a:p>
        </p:txBody>
      </p:sp>
      <p:sp>
        <p:nvSpPr>
          <p:cNvPr id="1048657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609600"/>
            <a:ext cx="7772400" cy="5486400"/>
          </a:xfrm>
        </p:spPr>
        <p:txBody>
          <a:bodyPr>
            <a:normAutofit fontScale="95833" lnSpcReduction="10000"/>
          </a:bodyPr>
          <a:lstStyle/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US" altLang="zh-CN" sz="2800" b="1">
                <a:latin typeface="宋体" pitchFamily="2" charset="-122"/>
              </a:rPr>
              <a:t>  4.</a:t>
            </a:r>
            <a:r>
              <a:rPr lang="zh-CN" altLang="en-US" sz="2800" b="1">
                <a:latin typeface="宋体" pitchFamily="2" charset="-122"/>
              </a:rPr>
              <a:t>罗伯特</a:t>
            </a:r>
            <a:r>
              <a:rPr lang="en-US" altLang="zh-CN" sz="2800" b="1">
                <a:latin typeface="Times New Roman" panose="02020603050405020304"/>
              </a:rPr>
              <a:t>•</a:t>
            </a:r>
            <a:r>
              <a:rPr lang="zh-CN" altLang="en-US" sz="2800" b="1">
                <a:latin typeface="宋体" pitchFamily="2" charset="-122"/>
              </a:rPr>
              <a:t>欧文（</a:t>
            </a:r>
            <a:r>
              <a:rPr lang="en-US" altLang="zh-CN" sz="2800" b="1">
                <a:latin typeface="宋体" pitchFamily="2" charset="-122"/>
              </a:rPr>
              <a:t>Robert Owen</a:t>
            </a:r>
            <a:r>
              <a:rPr lang="zh-CN" altLang="en-US" sz="2800" b="1">
                <a:latin typeface="宋体" pitchFamily="2" charset="-122"/>
              </a:rPr>
              <a:t>）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英国空想社会主义者，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19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世纪初期最有成就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的实业家之一，人事管理的创始人。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人是环境的产物，只有处在适宜的物质和道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德环境下，人才能培养出好的品德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None/>
            </a:pP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</a:rPr>
              <a:t>   停止雇佣</a:t>
            </a:r>
            <a:r>
              <a:rPr lang="en-US" altLang="zh-CN" sz="2400" b="1">
                <a:solidFill>
                  <a:schemeClr val="tx2"/>
                </a:solidFill>
                <a:latin typeface="宋体" pitchFamily="2" charset="-122"/>
              </a:rPr>
              <a:t>10</a:t>
            </a: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</a:rPr>
              <a:t>岁以下的童工，将原童工送学校学习</a:t>
            </a:r>
            <a:endParaRPr lang="zh-CN" altLang="en-US" sz="24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None/>
            </a:pP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</a:rPr>
              <a:t>   员工每天工作不超过</a:t>
            </a:r>
            <a:r>
              <a:rPr lang="en-US" altLang="zh-CN" sz="2400" b="1">
                <a:solidFill>
                  <a:schemeClr val="tx2"/>
                </a:solidFill>
                <a:latin typeface="宋体" pitchFamily="2" charset="-122"/>
              </a:rPr>
              <a:t>10</a:t>
            </a: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</a:rPr>
              <a:t>小时三刻钟</a:t>
            </a:r>
            <a:endParaRPr lang="zh-CN" altLang="en-US" sz="24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None/>
            </a:pP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</a:rPr>
              <a:t>   禁止对工人体罚</a:t>
            </a:r>
            <a:endParaRPr lang="zh-CN" altLang="en-US" sz="24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None/>
            </a:pP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</a:rPr>
              <a:t>   为工人提供厂内膳食</a:t>
            </a:r>
            <a:endParaRPr lang="zh-CN" altLang="en-US" sz="24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None/>
            </a:pP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</a:rPr>
              <a:t>   设立按成本向工人销售生活必需品的商店</a:t>
            </a:r>
            <a:endParaRPr lang="zh-CN" altLang="en-US" sz="24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None/>
            </a:pP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</a:rPr>
              <a:t>   建造工人住宅、修马路等</a:t>
            </a:r>
            <a:endParaRPr lang="zh-CN" altLang="en-US" sz="24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None/>
            </a:pP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</a:rPr>
              <a:t>   呼吁关注工人，改善劳动条件，用这种方法提高利润</a:t>
            </a:r>
            <a:endParaRPr lang="zh-CN" altLang="en-US" sz="2400" b="1">
              <a:solidFill>
                <a:schemeClr val="tx2"/>
              </a:solidFill>
              <a:latin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8C22C-8420-44AF-B2BC-0A329F477F63}" type="slidenum">
              <a:rPr lang="en-US" altLang="zh-CN"/>
              <a:t>20</a:t>
            </a:fld>
            <a:endParaRPr lang="en-US" altLang="zh-CN"/>
          </a:p>
        </p:txBody>
      </p:sp>
      <p:sp>
        <p:nvSpPr>
          <p:cNvPr id="10486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685800"/>
            <a:ext cx="7772400" cy="541020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en-US" altLang="zh-CN" sz="2800" b="1">
                <a:latin typeface="宋体" pitchFamily="2" charset="-122"/>
              </a:rPr>
              <a:t>  5.</a:t>
            </a:r>
            <a:r>
              <a:rPr lang="zh-CN" altLang="en-US" sz="2800" b="1">
                <a:latin typeface="宋体" pitchFamily="2" charset="-122"/>
              </a:rPr>
              <a:t>查理</a:t>
            </a:r>
            <a:r>
              <a:rPr lang="en-US" altLang="zh-CN" sz="2800" b="1">
                <a:latin typeface="Times New Roman" panose="02020603050405020304"/>
              </a:rPr>
              <a:t>•</a:t>
            </a:r>
            <a:r>
              <a:rPr lang="zh-CN" altLang="en-US" sz="2800" b="1">
                <a:latin typeface="宋体" pitchFamily="2" charset="-122"/>
              </a:rPr>
              <a:t>巴贝奇（</a:t>
            </a:r>
            <a:r>
              <a:rPr lang="en-US" altLang="zh-CN" sz="2800" b="1">
                <a:latin typeface="宋体" pitchFamily="2" charset="-122"/>
              </a:rPr>
              <a:t>Charles </a:t>
            </a:r>
            <a:r>
              <a:rPr lang="en-US" altLang="zh-CN" sz="2800" b="1">
                <a:latin typeface="Times New Roman" panose="02020603050405020304"/>
              </a:rPr>
              <a:t>•</a:t>
            </a:r>
            <a:r>
              <a:rPr lang="en-US" altLang="zh-CN" sz="2800" b="1">
                <a:latin typeface="宋体" pitchFamily="2" charset="-122"/>
              </a:rPr>
              <a:t> Babbage</a:t>
            </a:r>
            <a:r>
              <a:rPr lang="zh-CN" altLang="en-US" sz="2800" b="1">
                <a:latin typeface="宋体" pitchFamily="2" charset="-122"/>
              </a:rPr>
              <a:t>）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英国数学家，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1832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年发表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《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论机器与制造业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经济学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》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，系统论述了劳动分工理论并强调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重视人的因素。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不仅提高效率，还可按劳支付工人工资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强调不能忽视人的因素，认为企业与工人有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共同的利益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主张实行一种分红制度，使提高了效率的工 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 人分享到工厂的一份利润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奖励合理化建议已收到成效的提出者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/>
        <p:cNvGrpSpPr/>
        <p:nvPr/>
      </p:nvGrpSpPr>
      <p:grpSpPr>
        <a:xfrm>
          <a:off x="0" y="0"/>
          <a:ext cx="0" cy="0"/>
        </a:xfrm>
      </p:grpSpPr>
      <p:sp>
        <p:nvSpPr>
          <p:cNvPr id="104866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E66E7-224C-48FB-8CE8-0889CABEE658}" type="slidenum">
              <a:rPr lang="en-US" altLang="zh-CN"/>
              <a:t>21</a:t>
            </a:fld>
            <a:endParaRPr lang="en-US" altLang="zh-CN"/>
          </a:p>
        </p:txBody>
      </p:sp>
      <p:sp>
        <p:nvSpPr>
          <p:cNvPr id="104866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685800"/>
            <a:ext cx="7772400" cy="5410200"/>
          </a:xfrm>
        </p:spPr>
        <p:txBody>
          <a:bodyPr>
            <a:normAutofit fontScale="96429" lnSpcReduction="10000"/>
          </a:bodyPr>
          <a:lstStyle/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US" altLang="zh-CN" sz="2800" b="1">
                <a:latin typeface="宋体" pitchFamily="2" charset="-122"/>
              </a:rPr>
              <a:t>  6.</a:t>
            </a:r>
            <a:r>
              <a:rPr lang="zh-CN" altLang="en-US" sz="2800" b="1">
                <a:latin typeface="宋体" pitchFamily="2" charset="-122"/>
              </a:rPr>
              <a:t>尤尔的工厂秩序和法典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英国的化学家和经济学家：解决工人由熟练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而产生的</a:t>
            </a:r>
            <a:r>
              <a:rPr lang="zh-CN" altLang="en-US" sz="2800" b="1">
                <a:latin typeface="Times New Roman" panose="02020603050405020304"/>
              </a:rPr>
              <a:t>“</a:t>
            </a:r>
            <a:r>
              <a:rPr lang="zh-CN" altLang="en-US" sz="2800" b="1">
                <a:latin typeface="宋体" pitchFamily="2" charset="-122"/>
              </a:rPr>
              <a:t>不驯服的脾气</a:t>
            </a:r>
            <a:r>
              <a:rPr lang="zh-CN" altLang="en-US" sz="2800" b="1">
                <a:latin typeface="Times New Roman" panose="02020603050405020304"/>
              </a:rPr>
              <a:t>”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</a:t>
            </a:r>
            <a:r>
              <a:rPr lang="en-US" altLang="zh-CN" sz="2800" b="1">
                <a:latin typeface="宋体" pitchFamily="2" charset="-122"/>
              </a:rPr>
              <a:t>7.</a:t>
            </a:r>
            <a:r>
              <a:rPr lang="zh-CN" altLang="en-US" sz="2800" b="1">
                <a:latin typeface="宋体" pitchFamily="2" charset="-122"/>
              </a:rPr>
              <a:t>汤尼的收益分配制度（</a:t>
            </a:r>
            <a:r>
              <a:rPr lang="en-US" altLang="zh-CN" sz="2800" b="1">
                <a:latin typeface="宋体" pitchFamily="2" charset="-122"/>
              </a:rPr>
              <a:t>1889</a:t>
            </a:r>
            <a:r>
              <a:rPr lang="zh-CN" altLang="en-US" sz="2800" b="1">
                <a:latin typeface="宋体" pitchFamily="2" charset="-122"/>
              </a:rPr>
              <a:t>年发表，时为美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国耶鲁</a:t>
            </a:r>
            <a:r>
              <a:rPr lang="en-US" altLang="zh-CN" sz="2800" b="1">
                <a:latin typeface="宋体" pitchFamily="2" charset="-122"/>
              </a:rPr>
              <a:t>-</a:t>
            </a:r>
            <a:r>
              <a:rPr lang="zh-CN" altLang="en-US" sz="2800" b="1">
                <a:latin typeface="宋体" pitchFamily="2" charset="-122"/>
              </a:rPr>
              <a:t>汤尼公司的总经理）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每个职工享有一种</a:t>
            </a:r>
            <a:r>
              <a:rPr lang="zh-CN" altLang="en-US" sz="2800" b="1">
                <a:latin typeface="Times New Roman" panose="02020603050405020304"/>
              </a:rPr>
              <a:t>“</a:t>
            </a:r>
            <a:r>
              <a:rPr lang="zh-CN" altLang="en-US" sz="2800" b="1">
                <a:latin typeface="宋体" pitchFamily="2" charset="-122"/>
              </a:rPr>
              <a:t>保证工资</a:t>
            </a:r>
            <a:r>
              <a:rPr lang="zh-CN" altLang="en-US" sz="2800" b="1">
                <a:latin typeface="Times New Roman" panose="02020603050405020304"/>
              </a:rPr>
              <a:t>”</a:t>
            </a:r>
            <a:r>
              <a:rPr lang="zh-CN" altLang="en-US" sz="2800" b="1">
                <a:latin typeface="宋体" pitchFamily="2" charset="-122"/>
              </a:rPr>
              <a:t>，然后各部门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按科学方法制订工作标准，并确定生产成本。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超过定额部分，部门员工和管理阶层各得一 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半。定额在</a:t>
            </a:r>
            <a:r>
              <a:rPr lang="en-US" altLang="zh-CN" sz="2800" b="1">
                <a:latin typeface="宋体" pitchFamily="2" charset="-122"/>
              </a:rPr>
              <a:t>3 </a:t>
            </a:r>
            <a:r>
              <a:rPr lang="en-US" altLang="zh-CN" sz="2800" b="1" baseline="-25000">
                <a:latin typeface="宋体" pitchFamily="2" charset="-122"/>
              </a:rPr>
              <a:t>~ </a:t>
            </a:r>
            <a:r>
              <a:rPr lang="en-US" altLang="zh-CN" sz="2800" b="1">
                <a:latin typeface="宋体" pitchFamily="2" charset="-122"/>
              </a:rPr>
              <a:t>5</a:t>
            </a:r>
            <a:r>
              <a:rPr lang="zh-CN" altLang="en-US" sz="2800" b="1">
                <a:latin typeface="宋体" pitchFamily="2" charset="-122"/>
              </a:rPr>
              <a:t>年内不变</a:t>
            </a:r>
            <a:endParaRPr lang="zh-CN" altLang="en-US" sz="2800" b="1">
              <a:latin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/>
        <p:cNvGrpSpPr/>
        <p:nvPr/>
      </p:nvGrpSpPr>
      <p:grpSpPr>
        <a:xfrm>
          <a:off x="0" y="0"/>
          <a:ext cx="0" cy="0"/>
        </a:xfrm>
      </p:grpSpPr>
      <p:sp>
        <p:nvSpPr>
          <p:cNvPr id="104866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5B053-B9F2-4FDF-8CD6-F7026CD6FF7F}" type="slidenum">
              <a:rPr lang="en-US" altLang="zh-CN"/>
              <a:t>22</a:t>
            </a:fld>
            <a:endParaRPr lang="en-US" altLang="zh-CN"/>
          </a:p>
        </p:txBody>
      </p:sp>
      <p:sp>
        <p:nvSpPr>
          <p:cNvPr id="10486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762000"/>
            <a:ext cx="7772400" cy="5334000"/>
          </a:xfrm>
        </p:spPr>
        <p:txBody>
          <a:bodyPr/>
          <a:lstStyle/>
          <a:p>
            <a:pPr>
              <a:lnSpc>
                <a:spcPct val="140000"/>
              </a:lnSpc>
            </a:pPr>
            <a:r>
              <a:rPr lang="en-US" altLang="zh-CN" sz="2800" b="1"/>
              <a:t> 8. </a:t>
            </a:r>
            <a:r>
              <a:rPr lang="zh-CN" altLang="en-US" sz="2800" b="1"/>
              <a:t>哈尔西的奖金方案</a:t>
            </a:r>
            <a:endParaRPr lang="zh-CN" altLang="en-US" sz="2800" b="1"/>
          </a:p>
          <a:p>
            <a:pPr>
              <a:lnSpc>
                <a:spcPct val="140000"/>
              </a:lnSpc>
            </a:pPr>
            <a:r>
              <a:rPr lang="zh-CN" altLang="en-US" sz="2800" b="1"/>
              <a:t>    给予每个工人每天的保证工资</a:t>
            </a:r>
            <a:endParaRPr lang="zh-CN" altLang="en-US" sz="2800" b="1"/>
          </a:p>
          <a:p>
            <a:pPr>
              <a:lnSpc>
                <a:spcPct val="140000"/>
              </a:lnSpc>
            </a:pPr>
            <a:r>
              <a:rPr lang="zh-CN" altLang="en-US" sz="2800" b="1"/>
              <a:t>    以该工人过去的业绩为基础，超额者发给约</a:t>
            </a:r>
            <a:endParaRPr lang="zh-CN" altLang="en-US" sz="2800" b="1"/>
          </a:p>
          <a:p>
            <a:pPr>
              <a:lnSpc>
                <a:spcPct val="140000"/>
              </a:lnSpc>
              <a:buFontTx/>
              <a:buNone/>
            </a:pPr>
            <a:r>
              <a:rPr lang="zh-CN" altLang="en-US" sz="2800" b="1"/>
              <a:t>        为正常工资率</a:t>
            </a:r>
            <a:r>
              <a:rPr lang="en-US" altLang="zh-CN" sz="2800" b="1"/>
              <a:t>1/3</a:t>
            </a:r>
            <a:r>
              <a:rPr lang="zh-CN" altLang="en-US" sz="2800" b="1"/>
              <a:t>的奖金</a:t>
            </a:r>
            <a:endParaRPr lang="zh-CN" altLang="en-US" sz="2800" b="1"/>
          </a:p>
          <a:p>
            <a:pPr>
              <a:lnSpc>
                <a:spcPct val="140000"/>
              </a:lnSpc>
            </a:pPr>
            <a:endParaRPr lang="en-US" altLang="zh-CN" sz="2800" b="1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866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F51AD-80E5-4661-969B-ABBE382AEDCF}" type="slidenum">
              <a:rPr lang="en-US" altLang="zh-CN"/>
              <a:t>23</a:t>
            </a:fld>
            <a:endParaRPr lang="en-US" altLang="zh-CN"/>
          </a:p>
        </p:txBody>
      </p:sp>
      <p:sp>
        <p:nvSpPr>
          <p:cNvPr id="104866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685800"/>
            <a:ext cx="7772400" cy="5410200"/>
          </a:xfrm>
        </p:spPr>
        <p:txBody>
          <a:bodyPr>
            <a:normAutofit fontScale="96429" lnSpcReduction="10000"/>
          </a:bodyPr>
          <a:lstStyle/>
          <a:p>
            <a:pPr>
              <a:lnSpc>
                <a:spcPct val="120000"/>
              </a:lnSpc>
              <a:buNone/>
            </a:pPr>
            <a:r>
              <a:rPr lang="zh-CN" altLang="en-US" sz="3600" b="1" smtClean="0">
                <a:latin typeface="宋体" pitchFamily="2" charset="-122"/>
              </a:rPr>
              <a:t>管</a:t>
            </a:r>
            <a:r>
              <a:rPr lang="zh-CN" altLang="en-US" sz="3600" b="1">
                <a:latin typeface="宋体" pitchFamily="2" charset="-122"/>
              </a:rPr>
              <a:t>理理论的形成与发展</a:t>
            </a:r>
            <a:endParaRPr lang="zh-CN" altLang="en-US" sz="3600" b="1">
              <a:latin typeface="宋体" pitchFamily="2" charset="-122"/>
            </a:endParaRPr>
          </a:p>
          <a:p>
            <a:pPr>
              <a:lnSpc>
                <a:spcPct val="120000"/>
              </a:lnSpc>
              <a:buNone/>
            </a:pPr>
            <a:r>
              <a:rPr lang="zh-CN" altLang="en-US" b="1" smtClean="0">
                <a:latin typeface="宋体" pitchFamily="2" charset="-122"/>
              </a:rPr>
              <a:t>管</a:t>
            </a:r>
            <a:r>
              <a:rPr lang="zh-CN" altLang="en-US" b="1">
                <a:latin typeface="宋体" pitchFamily="2" charset="-122"/>
              </a:rPr>
              <a:t>理理论概述</a:t>
            </a:r>
            <a:endParaRPr lang="zh-CN" altLang="en-US" b="1">
              <a:latin typeface="宋体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b="1">
                <a:latin typeface="宋体" pitchFamily="2" charset="-122"/>
              </a:rPr>
              <a:t>    社会的进步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b="1">
                <a:latin typeface="宋体" pitchFamily="2" charset="-122"/>
              </a:rPr>
              <a:t>    科技水平的提高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b="1">
                <a:latin typeface="宋体" pitchFamily="2" charset="-122"/>
              </a:rPr>
              <a:t>    落后的管理水平与工业的大规模发展极不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120000"/>
              </a:lnSpc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  相称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b="1">
                <a:latin typeface="宋体" pitchFamily="2" charset="-122"/>
              </a:rPr>
              <a:t>    利益的驱动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b="1">
                <a:latin typeface="宋体" pitchFamily="2" charset="-122"/>
              </a:rPr>
              <a:t>    管理实践亟待总结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b="1">
                <a:latin typeface="宋体" pitchFamily="2" charset="-122"/>
              </a:rPr>
              <a:t>    </a:t>
            </a:r>
            <a:r>
              <a:rPr lang="en-US" altLang="zh-CN" sz="2800" b="1">
                <a:latin typeface="Times New Roman" panose="02020603050405020304"/>
              </a:rPr>
              <a:t>——</a:t>
            </a:r>
            <a:r>
              <a:rPr lang="zh-CN" altLang="en-US" sz="2800" b="1">
                <a:latin typeface="宋体" pitchFamily="2" charset="-122"/>
              </a:rPr>
              <a:t>促进了管理理论产生与发展</a:t>
            </a:r>
            <a:endParaRPr lang="zh-CN" altLang="en-US" sz="2800" b="1">
              <a:latin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108-AB0C-4990-9BB1-AEA89F10F005}" type="slidenum">
              <a:rPr lang="zh-CN" altLang="en-US"/>
              <a:t>24</a:t>
            </a:fld>
            <a:endParaRPr lang="zh-CN" altLang="en-US"/>
          </a:p>
        </p:txBody>
      </p:sp>
      <p:sp>
        <p:nvSpPr>
          <p:cNvPr id="1048667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072313" cy="5143500"/>
          </a:xfrm>
        </p:spPr>
        <p:txBody>
          <a:bodyPr rtlCol="0">
            <a:normAutofit/>
          </a:bodyPr>
          <a:lstStyle/>
          <a:p>
            <a:pPr>
              <a:buFont typeface="Wingdings" panose="05000000000000000000" pitchFamily="2" charset="2"/>
              <a:buChar char="p"/>
            </a:pPr>
            <a:r>
              <a:rPr lang="en-US" altLang="zh-CN" sz="3200" smtClean="0">
                <a:latin typeface="+mn-ea"/>
              </a:rPr>
              <a:t>19</a:t>
            </a:r>
            <a:r>
              <a:rPr lang="zh-CN" altLang="en-US" sz="3200" smtClean="0">
                <a:latin typeface="+mn-ea"/>
              </a:rPr>
              <a:t>世纪末</a:t>
            </a:r>
            <a:r>
              <a:rPr lang="en-US" altLang="zh-CN" sz="3200" smtClean="0">
                <a:latin typeface="+mn-ea"/>
              </a:rPr>
              <a:t>20</a:t>
            </a:r>
            <a:r>
              <a:rPr lang="zh-CN" altLang="en-US" sz="3200" smtClean="0">
                <a:latin typeface="+mn-ea"/>
              </a:rPr>
              <a:t>世纪初，管理理论比较系统的建立，这个阶段所形成的管理理论被称为“古典管理理论”或“科学管理理论”</a:t>
            </a:r>
            <a:endParaRPr lang="en-US" altLang="zh-CN" sz="3200" smtClean="0">
              <a:latin typeface="+mn-ea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zh-CN" altLang="en-US" sz="2800" smtClean="0">
                <a:latin typeface="+mn-ea"/>
              </a:rPr>
              <a:t>泰罗的科学管理理论</a:t>
            </a:r>
            <a:endParaRPr lang="en-US" altLang="zh-CN" sz="2800" smtClean="0">
              <a:latin typeface="+mn-ea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zh-CN" altLang="en-US" sz="2800" smtClean="0">
                <a:latin typeface="+mn-ea"/>
              </a:rPr>
              <a:t>法约尔的组织管理理论</a:t>
            </a:r>
            <a:endParaRPr lang="en-US" altLang="zh-CN" sz="2800" smtClean="0">
              <a:latin typeface="+mn-ea"/>
            </a:endParaRPr>
          </a:p>
        </p:txBody>
      </p:sp>
      <p:sp>
        <p:nvSpPr>
          <p:cNvPr id="1048668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科学管理理论的产生与发展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866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BC801-ECD9-401F-8041-1E8D34DB2A5B}" type="slidenum">
              <a:rPr lang="en-US" altLang="zh-CN"/>
              <a:t>25</a:t>
            </a:fld>
            <a:endParaRPr lang="en-US" altLang="zh-CN"/>
          </a:p>
        </p:txBody>
      </p:sp>
      <p:sp>
        <p:nvSpPr>
          <p:cNvPr id="1048670" name="Text Box 4"/>
          <p:cNvSpPr txBox="1">
            <a:spLocks noGrp="1" noChangeArrowheads="1"/>
          </p:cNvSpPr>
          <p:nvPr>
            <p:ph type="body" idx="4294967295"/>
          </p:nvPr>
        </p:nvSpPr>
        <p:spPr>
          <a:xfrm>
            <a:off x="609600" y="685800"/>
            <a:ext cx="7772400" cy="5334000"/>
          </a:xfrm>
          <a:noFill/>
        </p:spPr>
        <p:txBody>
          <a:bodyPr>
            <a:normAutofit fontScale="91667" lnSpcReduction="10000"/>
          </a:bodyPr>
          <a:lstStyle/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 smtClean="0"/>
              <a:t>泰</a:t>
            </a:r>
            <a:r>
              <a:rPr lang="zh-CN" altLang="en-US" sz="2800" b="1"/>
              <a:t>勒的科学管理</a:t>
            </a:r>
            <a:endParaRPr lang="zh-CN" altLang="en-US" sz="2800" b="1"/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2400" b="1"/>
              <a:t>    泰罗生平</a:t>
            </a:r>
            <a:endParaRPr lang="zh-CN" altLang="en-US" sz="2400" b="1"/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2400" b="1"/>
              <a:t>    </a:t>
            </a:r>
            <a:r>
              <a:rPr lang="en-US" altLang="zh-CN" sz="2400" b="1"/>
              <a:t>1856</a:t>
            </a:r>
            <a:r>
              <a:rPr lang="zh-CN" altLang="en-US" sz="2400" b="1"/>
              <a:t>年  生于美国费城的一个律师家庭</a:t>
            </a:r>
            <a:endParaRPr lang="zh-CN" altLang="en-US" sz="2400" b="1"/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2400" b="1"/>
              <a:t>    </a:t>
            </a:r>
            <a:r>
              <a:rPr lang="en-US" altLang="zh-CN" sz="2400" b="1"/>
              <a:t>1875</a:t>
            </a:r>
            <a:r>
              <a:rPr lang="zh-CN" altLang="en-US" sz="2400" b="1"/>
              <a:t>年（</a:t>
            </a:r>
            <a:r>
              <a:rPr lang="en-US" altLang="zh-CN" sz="2400" b="1"/>
              <a:t>19</a:t>
            </a:r>
            <a:r>
              <a:rPr lang="zh-CN" altLang="en-US" sz="2400" b="1"/>
              <a:t>岁）恩特普利斯水力机械厂  车工</a:t>
            </a:r>
            <a:endParaRPr lang="zh-CN" altLang="en-US" sz="2400" b="1"/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2400" b="1"/>
              <a:t>    </a:t>
            </a:r>
            <a:r>
              <a:rPr lang="en-US" altLang="zh-CN" sz="2400" b="1"/>
              <a:t>1878</a:t>
            </a:r>
            <a:r>
              <a:rPr lang="zh-CN" altLang="en-US" sz="2400" b="1"/>
              <a:t>年（</a:t>
            </a:r>
            <a:r>
              <a:rPr lang="en-US" altLang="zh-CN" sz="2400" b="1"/>
              <a:t>22</a:t>
            </a:r>
            <a:r>
              <a:rPr lang="zh-CN" altLang="en-US" sz="2400" b="1"/>
              <a:t>岁）米特维尔钢铁公司  技工</a:t>
            </a:r>
            <a:endParaRPr lang="zh-CN" altLang="en-US" sz="2400" b="1"/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400" b="1"/>
              <a:t>                      后提拔为工长、机修车间主任 、总机械师</a:t>
            </a:r>
            <a:endParaRPr lang="zh-CN" altLang="en-US" sz="2400" b="1"/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2400" b="1"/>
              <a:t>    </a:t>
            </a:r>
            <a:r>
              <a:rPr lang="en-US" altLang="zh-CN" sz="2400" b="1"/>
              <a:t>1884</a:t>
            </a:r>
            <a:r>
              <a:rPr lang="zh-CN" altLang="en-US" sz="2400" b="1"/>
              <a:t>年（ </a:t>
            </a:r>
            <a:r>
              <a:rPr lang="en-US" altLang="zh-CN" sz="2400" b="1"/>
              <a:t>28</a:t>
            </a:r>
            <a:r>
              <a:rPr lang="zh-CN" altLang="en-US" sz="2400" b="1"/>
              <a:t>岁）总工程师</a:t>
            </a:r>
            <a:endParaRPr lang="zh-CN" altLang="en-US" sz="2400" b="1"/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2400" b="1"/>
              <a:t>    </a:t>
            </a:r>
            <a:r>
              <a:rPr lang="en-US" altLang="zh-CN" sz="2400" b="1"/>
              <a:t>1891</a:t>
            </a:r>
            <a:r>
              <a:rPr lang="zh-CN" altLang="en-US" sz="2400" b="1"/>
              <a:t>年（ </a:t>
            </a:r>
            <a:r>
              <a:rPr lang="en-US" altLang="zh-CN" sz="2400" b="1"/>
              <a:t>35</a:t>
            </a:r>
            <a:r>
              <a:rPr lang="zh-CN" altLang="en-US" sz="2400" b="1"/>
              <a:t>岁）独立从事工厂管理咨询活动</a:t>
            </a:r>
            <a:endParaRPr lang="zh-CN" altLang="en-US" sz="2400" b="1"/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2400" b="1"/>
              <a:t>    </a:t>
            </a:r>
            <a:r>
              <a:rPr lang="en-US" altLang="zh-CN" sz="2400" b="1"/>
              <a:t>1906</a:t>
            </a:r>
            <a:r>
              <a:rPr lang="zh-CN" altLang="en-US" sz="2400" b="1"/>
              <a:t>年（ </a:t>
            </a:r>
            <a:r>
              <a:rPr lang="en-US" altLang="zh-CN" sz="2400" b="1"/>
              <a:t>50</a:t>
            </a:r>
            <a:r>
              <a:rPr lang="zh-CN" altLang="en-US" sz="2400" b="1"/>
              <a:t>岁）当选为美国机械工程师学会主席</a:t>
            </a:r>
            <a:endParaRPr lang="zh-CN" altLang="en-US" sz="2400" b="1"/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2400" b="1"/>
              <a:t>    </a:t>
            </a:r>
            <a:r>
              <a:rPr lang="en-US" altLang="zh-CN" sz="2400" b="1"/>
              <a:t>1911</a:t>
            </a:r>
            <a:r>
              <a:rPr lang="zh-CN" altLang="en-US" sz="2400" b="1"/>
              <a:t>年 （</a:t>
            </a:r>
            <a:r>
              <a:rPr lang="en-US" altLang="zh-CN" sz="2400" b="1"/>
              <a:t>55</a:t>
            </a:r>
            <a:r>
              <a:rPr lang="zh-CN" altLang="en-US" sz="2400" b="1"/>
              <a:t>岁）发表著作</a:t>
            </a:r>
            <a:r>
              <a:rPr lang="en-US" altLang="zh-CN" sz="2400" b="1"/>
              <a:t>《</a:t>
            </a:r>
            <a:r>
              <a:rPr lang="zh-CN" altLang="en-US" sz="2400" b="1"/>
              <a:t>科学管理原理</a:t>
            </a:r>
            <a:r>
              <a:rPr lang="en-US" altLang="zh-CN" sz="2400" b="1"/>
              <a:t>》</a:t>
            </a:r>
            <a:endParaRPr lang="en-US" altLang="zh-CN" sz="2400" b="1"/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400" b="1"/>
              <a:t>    1915</a:t>
            </a:r>
            <a:r>
              <a:rPr lang="zh-CN" altLang="en-US" sz="2400" b="1"/>
              <a:t>年 （</a:t>
            </a:r>
            <a:r>
              <a:rPr lang="en-US" altLang="zh-CN" sz="2400" b="1"/>
              <a:t>59</a:t>
            </a:r>
            <a:r>
              <a:rPr lang="zh-CN" altLang="en-US" sz="2400" b="1"/>
              <a:t>岁）去世。墓碑刻上“科学管理之父”</a:t>
            </a:r>
            <a:endParaRPr lang="zh-CN" altLang="en-US" sz="2400" b="1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/>
        <p:cNvGrpSpPr/>
        <p:nvPr/>
      </p:nvGrpSpPr>
      <p:grpSpPr>
        <a:xfrm>
          <a:off x="0" y="0"/>
          <a:ext cx="0" cy="0"/>
        </a:xfrm>
      </p:grpSpPr>
      <p:sp>
        <p:nvSpPr>
          <p:cNvPr id="104867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7453B-5FE3-4E0D-A653-E8ECDF40AA91}" type="slidenum">
              <a:rPr lang="en-US" altLang="zh-CN"/>
              <a:t>26</a:t>
            </a:fld>
            <a:endParaRPr lang="en-US" altLang="zh-CN"/>
          </a:p>
        </p:txBody>
      </p:sp>
      <p:sp>
        <p:nvSpPr>
          <p:cNvPr id="1048672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609600" y="685800"/>
            <a:ext cx="7924800" cy="541020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主要内容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a.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工作定额：</a:t>
            </a:r>
            <a:r>
              <a:rPr lang="zh-CN" altLang="en-US" sz="2800" b="1">
                <a:latin typeface="宋体" pitchFamily="2" charset="-122"/>
              </a:rPr>
              <a:t>时间研究和动作研究（搬铁块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 实验，</a:t>
            </a:r>
            <a:r>
              <a:rPr lang="en-US" altLang="zh-CN" sz="2800" b="1">
                <a:latin typeface="宋体" pitchFamily="2" charset="-122"/>
              </a:rPr>
              <a:t>12.5T→47</a:t>
            </a:r>
            <a:r>
              <a:rPr lang="zh-CN" altLang="en-US" sz="2800" b="1">
                <a:latin typeface="宋体" pitchFamily="2" charset="-122"/>
              </a:rPr>
              <a:t>～</a:t>
            </a:r>
            <a:r>
              <a:rPr lang="en-US" altLang="zh-CN" sz="2800" b="1">
                <a:latin typeface="宋体" pitchFamily="2" charset="-122"/>
              </a:rPr>
              <a:t>48T/40kg</a:t>
            </a:r>
            <a:r>
              <a:rPr lang="zh-CN" altLang="en-US" sz="2800" b="1">
                <a:latin typeface="宋体" pitchFamily="2" charset="-122"/>
              </a:rPr>
              <a:t>，</a:t>
            </a:r>
            <a:r>
              <a:rPr lang="en-US" altLang="zh-CN" sz="2800" b="1">
                <a:latin typeface="宋体" pitchFamily="2" charset="-122"/>
              </a:rPr>
              <a:t>30m</a:t>
            </a:r>
            <a:r>
              <a:rPr lang="zh-CN" altLang="en-US" sz="2800" b="1">
                <a:latin typeface="宋体" pitchFamily="2" charset="-122"/>
              </a:rPr>
              <a:t>）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b.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标准化：</a:t>
            </a:r>
            <a:r>
              <a:rPr lang="zh-CN" altLang="en-US" sz="2800" b="1">
                <a:latin typeface="宋体" pitchFamily="2" charset="-122"/>
              </a:rPr>
              <a:t>铁锹实验（</a:t>
            </a:r>
            <a:r>
              <a:rPr lang="en-US" altLang="zh-CN" sz="2800" b="1">
                <a:latin typeface="宋体" pitchFamily="2" charset="-122"/>
              </a:rPr>
              <a:t>21.5</a:t>
            </a:r>
            <a:r>
              <a:rPr lang="zh-CN" altLang="en-US" sz="2800" b="1">
                <a:latin typeface="宋体" pitchFamily="2" charset="-122"/>
              </a:rPr>
              <a:t>磅，</a:t>
            </a:r>
            <a:r>
              <a:rPr lang="en-US" altLang="zh-CN" sz="2800" b="1">
                <a:latin typeface="宋体" pitchFamily="2" charset="-122"/>
              </a:rPr>
              <a:t>8</a:t>
            </a:r>
            <a:r>
              <a:rPr lang="zh-CN" altLang="en-US" sz="2800" b="1">
                <a:latin typeface="宋体" pitchFamily="2" charset="-122"/>
              </a:rPr>
              <a:t>～</a:t>
            </a:r>
            <a:r>
              <a:rPr lang="en-US" altLang="zh-CN" sz="2800" b="1">
                <a:latin typeface="宋体" pitchFamily="2" charset="-122"/>
              </a:rPr>
              <a:t>10</a:t>
            </a:r>
            <a:r>
              <a:rPr lang="zh-CN" altLang="en-US" sz="2800" b="1">
                <a:latin typeface="宋体" pitchFamily="2" charset="-122"/>
              </a:rPr>
              <a:t>种规格）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c.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能力与工作相适应：</a:t>
            </a:r>
            <a:r>
              <a:rPr lang="zh-CN" altLang="en-US" sz="2800" b="1">
                <a:latin typeface="宋体" pitchFamily="2" charset="-122"/>
              </a:rPr>
              <a:t>根据需要挑选和培训工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宋体" pitchFamily="2" charset="-122"/>
              </a:rPr>
              <a:t>     人</a:t>
            </a:r>
            <a:endParaRPr lang="zh-CN" altLang="en-US" sz="2800" b="1"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d.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差别计件工资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(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付酬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)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制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  </a:t>
            </a:r>
            <a:r>
              <a:rPr lang="en-US" altLang="zh-CN" sz="2800" b="1">
                <a:solidFill>
                  <a:schemeClr val="tx2"/>
                </a:solidFill>
                <a:latin typeface="宋体" pitchFamily="2" charset="-122"/>
              </a:rPr>
              <a:t>e.</a:t>
            </a: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计划与执行相分离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2800" b="1">
                <a:latin typeface="宋体" pitchFamily="2" charset="-122"/>
              </a:rPr>
              <a:t> 三项主要试验：搬生铁、铲生铁、切削加工</a:t>
            </a:r>
            <a:endParaRPr lang="zh-CN" altLang="en-US" sz="2800" b="1">
              <a:latin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108-AB0C-4990-9BB1-AEA89F10F005}" type="slidenum">
              <a:rPr lang="zh-CN" altLang="en-US"/>
              <a:t>27</a:t>
            </a:fld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215218" cy="5143500"/>
          </a:xfrm>
        </p:spPr>
        <p:txBody>
          <a:bodyPr rtlCol="0">
            <a:normAutofit/>
          </a:bodyPr>
          <a:lstStyle/>
          <a:p>
            <a:pPr>
              <a:buFont typeface="Wingdings" panose="05000000000000000000" pitchFamily="2" charset="2"/>
              <a:buChar char="p"/>
            </a:pPr>
            <a:r>
              <a:rPr lang="zh-CN" altLang="en-US" sz="3200" smtClean="0">
                <a:latin typeface="+mn-ea"/>
              </a:rPr>
              <a:t>泰罗管理理论的要点：</a:t>
            </a:r>
            <a:endParaRPr lang="en-US" altLang="zh-CN" sz="3200" smtClean="0">
              <a:latin typeface="+mn-ea"/>
            </a:endParaRPr>
          </a:p>
          <a:p>
            <a:pPr lvl="1"/>
            <a:r>
              <a:rPr lang="zh-CN" altLang="en-US" sz="2800" smtClean="0">
                <a:latin typeface="华文楷体" pitchFamily="2" charset="-122"/>
                <a:ea typeface="华文楷体" pitchFamily="2" charset="-122"/>
              </a:rPr>
              <a:t>科学管理的根本目的是谋求最高工作效率</a:t>
            </a:r>
            <a:endParaRPr lang="en-US" altLang="zh-CN" sz="2800" smtClean="0">
              <a:latin typeface="华文楷体" pitchFamily="2" charset="-122"/>
              <a:ea typeface="华文楷体" pitchFamily="2" charset="-122"/>
            </a:endParaRPr>
          </a:p>
          <a:p>
            <a:pPr lvl="1"/>
            <a:r>
              <a:rPr lang="zh-CN" altLang="en-US" sz="2800" smtClean="0">
                <a:latin typeface="华文楷体" pitchFamily="2" charset="-122"/>
                <a:ea typeface="华文楷体" pitchFamily="2" charset="-122"/>
              </a:rPr>
              <a:t>达到最高工作效率的重要手段，是用科学的管理方法代替旧的经验管理</a:t>
            </a:r>
            <a:endParaRPr lang="en-US" altLang="zh-CN" sz="2800" smtClean="0">
              <a:latin typeface="华文楷体" pitchFamily="2" charset="-122"/>
              <a:ea typeface="华文楷体" pitchFamily="2" charset="-122"/>
            </a:endParaRPr>
          </a:p>
          <a:p>
            <a:pPr lvl="1"/>
            <a:r>
              <a:rPr lang="zh-CN" altLang="en-US" sz="2800" smtClean="0">
                <a:latin typeface="华文楷体" pitchFamily="2" charset="-122"/>
                <a:ea typeface="华文楷体" pitchFamily="2" charset="-122"/>
              </a:rPr>
              <a:t>实施科学管理的核心问题，是要求管理人员和工人双方在精神上和思想上来一个彻底变革</a:t>
            </a:r>
            <a:endParaRPr lang="en-US" altLang="zh-CN" sz="280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48675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泰罗的科学管理理论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108-AB0C-4990-9BB1-AEA89F10F005}" type="slidenum">
              <a:rPr lang="zh-CN" altLang="en-US"/>
              <a:t>28</a:t>
            </a:fld>
            <a:endParaRPr lang="zh-CN" altLang="en-US"/>
          </a:p>
        </p:txBody>
      </p:sp>
      <p:sp>
        <p:nvSpPr>
          <p:cNvPr id="1048677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072313" cy="5143500"/>
          </a:xfrm>
        </p:spPr>
        <p:txBody>
          <a:bodyPr rtlCol="0">
            <a:normAutofit/>
          </a:bodyPr>
          <a:lstStyle/>
          <a:p>
            <a:pPr>
              <a:buFont typeface="Wingdings" panose="05000000000000000000" pitchFamily="2" charset="2"/>
              <a:buChar char="p"/>
            </a:pPr>
            <a:r>
              <a:rPr lang="zh-CN" altLang="en-US" smtClean="0">
                <a:latin typeface="+mn-ea"/>
              </a:rPr>
              <a:t>根据以上观点，泰罗提出以下管理制度：</a:t>
            </a:r>
            <a:endParaRPr lang="en-US" altLang="zh-CN" smtClean="0">
              <a:latin typeface="+mn-ea"/>
            </a:endParaRPr>
          </a:p>
          <a:p>
            <a:pPr lvl="1"/>
            <a:r>
              <a:rPr lang="zh-CN" altLang="en-US" smtClean="0"/>
              <a:t>对工人提出科学的操作方法，以便合理利用工时，提高工效</a:t>
            </a:r>
            <a:endParaRPr lang="en-US" altLang="zh-CN" smtClean="0"/>
          </a:p>
          <a:p>
            <a:pPr lvl="1"/>
            <a:r>
              <a:rPr lang="zh-CN" altLang="en-US" smtClean="0"/>
              <a:t>在工资制度上实行差别计件制</a:t>
            </a:r>
            <a:endParaRPr lang="en-US" altLang="zh-CN" smtClean="0"/>
          </a:p>
          <a:p>
            <a:pPr lvl="1"/>
            <a:r>
              <a:rPr lang="zh-CN" altLang="en-US" smtClean="0"/>
              <a:t>对工人进行科学的选择、培训和提高</a:t>
            </a:r>
            <a:endParaRPr lang="en-US" altLang="zh-CN" smtClean="0"/>
          </a:p>
          <a:p>
            <a:pPr lvl="1"/>
            <a:r>
              <a:rPr lang="zh-CN" altLang="en-US" smtClean="0"/>
              <a:t>制定科学的工艺规程，并用文件形式固定下来以利推广</a:t>
            </a:r>
            <a:endParaRPr lang="en-US" altLang="zh-CN" smtClean="0"/>
          </a:p>
          <a:p>
            <a:pPr lvl="1"/>
            <a:r>
              <a:rPr lang="zh-CN" altLang="en-US" smtClean="0"/>
              <a:t>使管理和劳动分离，把管理工作称为计划职能，工人的劳动称为执行职能</a:t>
            </a:r>
            <a:endParaRPr lang="en-US" altLang="zh-CN" smtClean="0">
              <a:latin typeface="+mn-ea"/>
            </a:endParaRPr>
          </a:p>
        </p:txBody>
      </p:sp>
      <p:sp>
        <p:nvSpPr>
          <p:cNvPr id="1048678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泰罗的科学管理理论（续）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/>
        <p:cNvGrpSpPr/>
        <p:nvPr/>
      </p:nvGrpSpPr>
      <p:grpSpPr>
        <a:xfrm>
          <a:off x="0" y="0"/>
          <a:ext cx="0" cy="0"/>
        </a:xfrm>
      </p:grpSpPr>
      <p:sp>
        <p:nvSpPr>
          <p:cNvPr id="1048679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108-AB0C-4990-9BB1-AEA89F10F005}" type="slidenum">
              <a:rPr lang="zh-CN" altLang="en-US"/>
              <a:t>29</a:t>
            </a:fld>
            <a:endParaRPr lang="zh-CN" altLang="en-US"/>
          </a:p>
        </p:txBody>
      </p:sp>
      <p:sp>
        <p:nvSpPr>
          <p:cNvPr id="1048680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072313" cy="5143500"/>
          </a:xfrm>
        </p:spPr>
        <p:txBody>
          <a:bodyPr rtlCol="0">
            <a:normAutofit/>
          </a:bodyPr>
          <a:lstStyle/>
          <a:p>
            <a:pPr>
              <a:buFont typeface="Wingdings" panose="05000000000000000000" pitchFamily="2" charset="2"/>
              <a:buChar char="p"/>
            </a:pPr>
            <a:r>
              <a:rPr lang="zh-CN" altLang="en-US" sz="3200" smtClean="0">
                <a:latin typeface="+mn-ea"/>
              </a:rPr>
              <a:t>与泰罗同期的其他人的贡献</a:t>
            </a:r>
            <a:endParaRPr lang="en-US" altLang="zh-CN" sz="3200" smtClean="0">
              <a:latin typeface="+mn-ea"/>
            </a:endParaRPr>
          </a:p>
          <a:p>
            <a:pPr lvl="1"/>
            <a:r>
              <a:rPr lang="zh-CN" altLang="en-US" sz="2800" smtClean="0">
                <a:latin typeface="+mn-ea"/>
              </a:rPr>
              <a:t>亨利</a:t>
            </a:r>
            <a:r>
              <a:rPr lang="en-US" altLang="zh-CN" sz="2800" smtClean="0"/>
              <a:t>·</a:t>
            </a:r>
            <a:r>
              <a:rPr lang="zh-CN" altLang="en-US" sz="2800" smtClean="0">
                <a:latin typeface="+mn-ea"/>
              </a:rPr>
              <a:t>甘特：甘特图</a:t>
            </a:r>
            <a:endParaRPr lang="en-US" altLang="zh-CN" sz="2800" smtClean="0">
              <a:latin typeface="+mn-ea"/>
            </a:endParaRPr>
          </a:p>
          <a:p>
            <a:pPr lvl="1"/>
            <a:r>
              <a:rPr lang="zh-CN" altLang="en-US" sz="2800" smtClean="0"/>
              <a:t>弗兰克</a:t>
            </a:r>
            <a:r>
              <a:rPr lang="en-US" altLang="zh-CN" sz="2800" smtClean="0"/>
              <a:t>·</a:t>
            </a:r>
            <a:r>
              <a:rPr lang="zh-CN" altLang="en-US" sz="2800" smtClean="0"/>
              <a:t>杰布蕾斯夫妇：动作研究</a:t>
            </a:r>
            <a:endParaRPr lang="en-US" altLang="zh-CN" sz="2800" smtClean="0"/>
          </a:p>
          <a:p>
            <a:pPr lvl="1"/>
            <a:r>
              <a:rPr lang="zh-CN" altLang="en-US" sz="2800" smtClean="0"/>
              <a:t>亨利</a:t>
            </a:r>
            <a:r>
              <a:rPr lang="en-US" altLang="zh-CN" sz="2800" smtClean="0"/>
              <a:t>·</a:t>
            </a:r>
            <a:r>
              <a:rPr lang="zh-CN" altLang="en-US" sz="2800" smtClean="0"/>
              <a:t>福特：生产流水线</a:t>
            </a:r>
            <a:endParaRPr lang="en-US" altLang="zh-CN" sz="2800" smtClean="0"/>
          </a:p>
          <a:p>
            <a:pPr lvl="1"/>
            <a:r>
              <a:rPr lang="zh-CN" altLang="en-US" sz="2800" smtClean="0"/>
              <a:t>亨利</a:t>
            </a:r>
            <a:r>
              <a:rPr lang="en-US" altLang="zh-CN" sz="2800" smtClean="0"/>
              <a:t>·</a:t>
            </a:r>
            <a:r>
              <a:rPr lang="zh-CN" altLang="en-US" sz="2800" smtClean="0"/>
              <a:t>法约尔：组织管理</a:t>
            </a:r>
            <a:endParaRPr lang="en-US" altLang="zh-CN" sz="2800" smtClean="0">
              <a:latin typeface="+mn-ea"/>
            </a:endParaRPr>
          </a:p>
        </p:txBody>
      </p:sp>
      <p:sp>
        <p:nvSpPr>
          <p:cNvPr id="1048681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泰罗的科学管理理论（续）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https://d.book118.com/625243123341011124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FFFFFF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242</Paragraphs>
  <Slides>30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42">
      <vt:lpstr>Arial</vt:lpstr>
      <vt:lpstr>Calibri</vt:lpstr>
      <vt:lpstr>Wingdings</vt:lpstr>
      <vt:lpstr>华文楷体</vt:lpstr>
      <vt:lpstr>隶书</vt:lpstr>
      <vt:lpstr>Wingdings 3</vt:lpstr>
      <vt:lpstr>宋体</vt:lpstr>
      <vt:lpstr>黑体</vt:lpstr>
      <vt:lpstr>Times New Roman</vt:lpstr>
      <vt:lpstr>Calibri Light</vt:lpstr>
      <vt:lpstr>楷体_GB2312</vt:lpstr>
      <vt:lpstr>Office Theme</vt:lpstr>
      <vt:lpstr>第二章  管理思想的发展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2024-09-29T10:06:16.742</cp:lastPrinted>
  <dcterms:created xsi:type="dcterms:W3CDTF">2024-09-29T02:06:16Z</dcterms:created>
  <dcterms:modified xsi:type="dcterms:W3CDTF">2024-09-29T02:06:19Z</dcterms:modified>
</cp:coreProperties>
</file>