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2B5BE04-4ED4-4FCF-952E-955146137B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61E2E1B-CEE9-4E16-AE96-F867D3251D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BDCCD45-F631-401A-A56A-74EEB4B50D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5D14445-2CB1-4B25-A4F7-3EABB4CC0EE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D42CC6A-86FA-4081-B6AC-156C379E56F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D6193F4-65BE-4E72-929E-0BC32848C28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CFFB7C3-D8A3-410B-8A7E-99ECDE69468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C752EDA-0401-451C-A195-C14BA8D486D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01ACAA9-7B47-492F-B79E-7263E11C585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FEAB70D-A7AD-46F4-AD6E-68667FE6A5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AB4DA2A-5CA4-4371-AB15-E92883C518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png" /><Relationship Id="rId3" Type="http://schemas.openxmlformats.org/officeDocument/2006/relationships/image" Target="../media/image7.jpe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png" /><Relationship Id="rId3" Type="http://schemas.openxmlformats.org/officeDocument/2006/relationships/image" Target="../media/image9.png" /><Relationship Id="rId4"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253042213010111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脑出血护理说课</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课程介绍</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脑出血概述</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脑出血护理的重要性</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脑出血护理实践</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脑出血护理的挑战与对策</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案例分享与讨论</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课程介绍</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6688" b="6688"/>
          <a:stretch>
            <a:fillRect/>
          </a:stretch>
        </p:blipFill>
        <p:spPr>
          <a:xfrm>
            <a:off x="6230112" y="1739062"/>
            <a:ext cx="5058969" cy="2163308"/>
          </a:xfrm>
          <a:prstGeom prst="rect">
            <a:avLst/>
          </a:prstGeom>
          <a:ln w="19050">
            <a:solidFill>
              <a:schemeClr val="dk1"/>
            </a:solidFill>
          </a:ln>
        </p:spPr>
      </p:pic>
      <p:pic>
        <p:nvPicPr>
          <p:cNvPr id="3" name="Picture 3"/>
          <p:cNvPicPr>
            <a:picLocks noChangeAspect="1"/>
          </p:cNvPicPr>
          <p:nvPr/>
        </p:nvPicPr>
        <p:blipFill>
          <a:blip r:embed="rId3"/>
          <a:srcRect t="16343" b="16343"/>
          <a:stretch>
            <a:fillRect/>
          </a:stretch>
        </p:blipFill>
        <p:spPr>
          <a:xfrm>
            <a:off x="6233164" y="3914561"/>
            <a:ext cx="5058969" cy="2163307"/>
          </a:xfrm>
          <a:prstGeom prst="rect">
            <a:avLst/>
          </a:prstGeom>
          <a:ln w="19050">
            <a:solidFill>
              <a:schemeClr val="dk1"/>
            </a:solidFill>
          </a:ln>
        </p:spPr>
      </p:pic>
      <p:sp>
        <p:nvSpPr>
          <p:cNvPr id="4" name="AutoShape 4"/>
          <p:cNvSpPr/>
          <p:nvPr/>
        </p:nvSpPr>
        <p:spPr>
          <a:xfrm>
            <a:off x="763829" y="1852480"/>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89066" y="1938594"/>
            <a:ext cx="391119"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467193"/>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脑出血是一种常见的脑血管疾病，具有较高的致残率和死亡率。</a:t>
            </a:r>
            <a:endParaRPr lang="en-US" sz="1100"/>
          </a:p>
        </p:txBody>
      </p:sp>
      <p:sp>
        <p:nvSpPr>
          <p:cNvPr id="7" name="AutoShape 7"/>
          <p:cNvSpPr/>
          <p:nvPr/>
        </p:nvSpPr>
        <p:spPr>
          <a:xfrm>
            <a:off x="763829" y="3650029"/>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74314" y="3736142"/>
            <a:ext cx="416357"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425">
                <a:solidFill>
                  <a:srgbClr val="FFFFFF">
                    <a:alpha val="100000"/>
                  </a:srgbClr>
                </a:solidFill>
                <a:latin typeface="Microsoft Yahei"/>
                <a:ea typeface="Microsoft Yahei"/>
                <a:cs typeface="Microsoft Yahei"/>
              </a:rPr>
              <a:t>02</a:t>
            </a:r>
          </a:p>
        </p:txBody>
      </p:sp>
      <p:sp>
        <p:nvSpPr>
          <p:cNvPr id="9" name="AutoShape 9"/>
          <p:cNvSpPr/>
          <p:nvPr/>
        </p:nvSpPr>
        <p:spPr>
          <a:xfrm>
            <a:off x="1306341" y="3264741"/>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随着人口老龄化和生活方式的改变，脑出血的发病率呈上升趋势。</a:t>
            </a:r>
            <a:endParaRPr lang="en-US" sz="1100"/>
          </a:p>
        </p:txBody>
      </p:sp>
      <p:sp>
        <p:nvSpPr>
          <p:cNvPr id="10" name="AutoShape 10"/>
          <p:cNvSpPr/>
          <p:nvPr/>
        </p:nvSpPr>
        <p:spPr>
          <a:xfrm>
            <a:off x="763829" y="544148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773583" y="5527602"/>
            <a:ext cx="441594"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425">
                <a:solidFill>
                  <a:srgbClr val="FFFFFF">
                    <a:alpha val="100000"/>
                  </a:srgbClr>
                </a:solidFill>
                <a:latin typeface="Microsoft Yahei"/>
                <a:ea typeface="Microsoft Yahei"/>
                <a:cs typeface="Microsoft Yahei"/>
              </a:rPr>
              <a:t>03</a:t>
            </a:r>
          </a:p>
        </p:txBody>
      </p:sp>
      <p:sp>
        <p:nvSpPr>
          <p:cNvPr id="12" name="AutoShape 12"/>
          <p:cNvSpPr/>
          <p:nvPr/>
        </p:nvSpPr>
        <p:spPr>
          <a:xfrm>
            <a:off x="1306341" y="5062289"/>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掌握脑出血的护理知识和技能对于提高患者的生活质量和降低死亡率具有重要意义。</a:t>
            </a:r>
            <a:endParaRPr lang="en-US" sz="1100"/>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sp>
        <p:nvSpPr>
          <p:cNvPr id="2" name="AutoShape 2"/>
          <p:cNvSpPr/>
          <p:nvPr/>
        </p:nvSpPr>
        <p:spPr>
          <a:xfrm>
            <a:off x="1267054" y="172053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268776" y="1788932"/>
            <a:ext cx="43815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4" name="AutoShape 4"/>
          <p:cNvSpPr/>
          <p:nvPr/>
        </p:nvSpPr>
        <p:spPr>
          <a:xfrm>
            <a:off x="1804696" y="1549847"/>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使学生了解脑出血的病因、病理和临床表现。</a:t>
            </a:r>
            <a:endParaRPr lang="en-US" sz="1100"/>
          </a:p>
        </p:txBody>
      </p:sp>
      <p:sp>
        <p:nvSpPr>
          <p:cNvPr id="5" name="AutoShape 5"/>
          <p:cNvSpPr/>
          <p:nvPr/>
        </p:nvSpPr>
        <p:spPr>
          <a:xfrm>
            <a:off x="1267054" y="3329627"/>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78301" y="3398024"/>
            <a:ext cx="41910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02</a:t>
            </a:r>
          </a:p>
        </p:txBody>
      </p:sp>
      <p:sp>
        <p:nvSpPr>
          <p:cNvPr id="7" name="AutoShape 7"/>
          <p:cNvSpPr/>
          <p:nvPr/>
        </p:nvSpPr>
        <p:spPr>
          <a:xfrm>
            <a:off x="1804696" y="3158939"/>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掌握脑出血的护理评估、护理措施和康复指导。</a:t>
            </a:r>
            <a:endParaRPr lang="en-US" sz="1100"/>
          </a:p>
        </p:txBody>
      </p:sp>
      <p:pic>
        <p:nvPicPr>
          <p:cNvPr id="8" name="Picture 8"/>
          <p:cNvPicPr>
            <a:picLocks noChangeAspect="1"/>
          </p:cNvPicPr>
          <p:nvPr/>
        </p:nvPicPr>
        <p:blipFill>
          <a:blip r:embed="rId2"/>
          <a:stretch>
            <a:fillRect/>
          </a:stretch>
        </p:blipFill>
        <p:spPr>
          <a:xfrm>
            <a:off x="6907441" y="1806607"/>
            <a:ext cx="4502196" cy="4061765"/>
          </a:xfrm>
          <a:prstGeom prst="rect">
            <a:avLst/>
          </a:prstGeom>
        </p:spPr>
      </p:pic>
      <p:pic>
        <p:nvPicPr>
          <p:cNvPr id="9" name="Picture 9"/>
          <p:cNvPicPr>
            <a:picLocks noChangeAspect="1"/>
          </p:cNvPicPr>
          <p:nvPr/>
        </p:nvPicPr>
        <p:blipFill>
          <a:blip r:embed="rId3"/>
          <a:srcRect t="19652" b="19652"/>
          <a:stretch>
            <a:fillRect/>
          </a:stretch>
        </p:blipFill>
        <p:spPr>
          <a:xfrm>
            <a:off x="6907441" y="1792193"/>
            <a:ext cx="4502196" cy="2732629"/>
          </a:xfrm>
          <a:prstGeom prst="rect">
            <a:avLst/>
          </a:prstGeom>
        </p:spPr>
      </p:pic>
      <p:grpSp>
        <p:nvGrpSpPr>
          <p:cNvPr id="10" name="Group 10"/>
          <p:cNvGrpSpPr/>
          <p:nvPr/>
        </p:nvGrpSpPr>
        <p:grpSpPr>
          <a:xfrm>
            <a:off x="-2693471" y="4060468"/>
            <a:ext cx="5386942" cy="5386942"/>
            <a:chOff x="-2693471" y="4060468"/>
            <a:chExt cx="5386942" cy="5386942"/>
          </a:xfrm>
        </p:grpSpPr>
        <p:sp>
          <p:nvSpPr>
            <p:cNvPr id="11" name="AutoShape 11"/>
            <p:cNvSpPr/>
            <p:nvPr/>
          </p:nvSpPr>
          <p:spPr>
            <a:xfrm>
              <a:off x="-472539" y="6281401"/>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4632" y="605930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16725" y="5837215"/>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38818" y="561512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360912" y="5393028"/>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583005" y="5170935"/>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805098" y="4948842"/>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2027191" y="472674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249285" y="4504655"/>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2471378" y="4282562"/>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2693471" y="406046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2" name="AutoShape 22"/>
          <p:cNvSpPr/>
          <p:nvPr/>
        </p:nvSpPr>
        <p:spPr>
          <a:xfrm>
            <a:off x="1804696" y="4750369"/>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培养学生的临床思维和实际操作能力，提高综合素质。</a:t>
            </a:r>
            <a:endParaRPr lang="en-US" sz="1100"/>
          </a:p>
        </p:txBody>
      </p:sp>
      <p:sp>
        <p:nvSpPr>
          <p:cNvPr id="23" name="AutoShape 23"/>
          <p:cNvSpPr/>
          <p:nvPr/>
        </p:nvSpPr>
        <p:spPr>
          <a:xfrm>
            <a:off x="1262116" y="4828813"/>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课程目标</a:t>
              </a:r>
            </a:p>
          </p:txBody>
        </p:sp>
      </p:grpSp>
      <p:sp>
        <p:nvSpPr>
          <p:cNvPr id="46" name="TextBox 46"/>
          <p:cNvSpPr txBox="1"/>
          <p:nvPr/>
        </p:nvSpPr>
        <p:spPr>
          <a:xfrm>
            <a:off x="1273363" y="4897210"/>
            <a:ext cx="41910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sp>
        <p:nvSpPr>
          <p:cNvPr id="2" name="AutoShape 2"/>
          <p:cNvSpPr/>
          <p:nvPr/>
        </p:nvSpPr>
        <p:spPr>
          <a:xfrm>
            <a:off x="6325453" y="2201509"/>
            <a:ext cx="1295400" cy="12954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71268" y="3917777"/>
            <a:ext cx="1295400" cy="12954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325453" y="3917777"/>
            <a:ext cx="1295400" cy="129540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921227" y="2201509"/>
            <a:ext cx="3650041" cy="1295400"/>
          </a:xfrm>
          <a:prstGeom prst="rect">
            <a:avLst/>
          </a:prstGeom>
          <a:solidFill>
            <a:schemeClr val="accent1">
              <a:alpha val="1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1227" y="3917777"/>
            <a:ext cx="3650041" cy="1295400"/>
          </a:xfrm>
          <a:prstGeom prst="rect">
            <a:avLst/>
          </a:prstGeom>
          <a:solidFill>
            <a:schemeClr val="accent1">
              <a:alpha val="1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620731" y="2201509"/>
            <a:ext cx="3650041" cy="1295400"/>
          </a:xfrm>
          <a:prstGeom prst="rect">
            <a:avLst/>
          </a:prstGeom>
          <a:solidFill>
            <a:schemeClr val="accent1">
              <a:alpha val="1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620731" y="3917777"/>
            <a:ext cx="3650041" cy="1295400"/>
          </a:xfrm>
          <a:prstGeom prst="rect">
            <a:avLst/>
          </a:prstGeom>
          <a:solidFill>
            <a:schemeClr val="accent1">
              <a:alpha val="1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51871" y="2201468"/>
            <a:ext cx="3619398"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脑出血概述</a:t>
            </a:r>
            <a:endParaRPr lang="en-US" sz="1100"/>
          </a:p>
        </p:txBody>
      </p:sp>
      <p:sp>
        <p:nvSpPr>
          <p:cNvPr id="10" name="AutoShape 10"/>
          <p:cNvSpPr/>
          <p:nvPr/>
        </p:nvSpPr>
        <p:spPr>
          <a:xfrm>
            <a:off x="951871" y="2556134"/>
            <a:ext cx="3619398" cy="96864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病因、病理和临床表现。</a:t>
            </a:r>
            <a:endParaRPr lang="en-US" sz="1100"/>
          </a:p>
        </p:txBody>
      </p:sp>
      <p:sp>
        <p:nvSpPr>
          <p:cNvPr id="11" name="AutoShape 11"/>
          <p:cNvSpPr/>
          <p:nvPr/>
        </p:nvSpPr>
        <p:spPr>
          <a:xfrm>
            <a:off x="951871" y="3917737"/>
            <a:ext cx="3619398"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脑出血的护理措施</a:t>
            </a:r>
            <a:endParaRPr lang="en-US" sz="1100"/>
          </a:p>
        </p:txBody>
      </p:sp>
      <p:sp>
        <p:nvSpPr>
          <p:cNvPr id="12" name="AutoShape 12"/>
          <p:cNvSpPr/>
          <p:nvPr/>
        </p:nvSpPr>
        <p:spPr>
          <a:xfrm>
            <a:off x="951871" y="4293372"/>
            <a:ext cx="3619398" cy="96864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日常护理、病情观察、并发症预防和应对。</a:t>
            </a:r>
            <a:endParaRPr lang="en-US" sz="1100"/>
          </a:p>
        </p:txBody>
      </p:sp>
      <p:sp>
        <p:nvSpPr>
          <p:cNvPr id="13" name="AutoShape 13"/>
          <p:cNvSpPr/>
          <p:nvPr/>
        </p:nvSpPr>
        <p:spPr>
          <a:xfrm>
            <a:off x="7675726" y="2201468"/>
            <a:ext cx="359504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脑出血的护理评估</a:t>
            </a:r>
            <a:endParaRPr lang="en-US" sz="1100"/>
          </a:p>
        </p:txBody>
      </p:sp>
      <p:sp>
        <p:nvSpPr>
          <p:cNvPr id="14" name="AutoShape 14"/>
          <p:cNvSpPr/>
          <p:nvPr/>
        </p:nvSpPr>
        <p:spPr>
          <a:xfrm>
            <a:off x="7675726" y="2556134"/>
            <a:ext cx="3595046" cy="96864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评估患者的病情、认知和心理状况。</a:t>
            </a:r>
            <a:endParaRPr lang="en-US" sz="1100"/>
          </a:p>
        </p:txBody>
      </p:sp>
      <p:sp>
        <p:nvSpPr>
          <p:cNvPr id="15" name="AutoShape 15"/>
          <p:cNvSpPr/>
          <p:nvPr/>
        </p:nvSpPr>
        <p:spPr>
          <a:xfrm>
            <a:off x="7620854" y="3917737"/>
            <a:ext cx="359504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脑出血的康复指导</a:t>
            </a:r>
            <a:endParaRPr lang="en-US" sz="1100"/>
          </a:p>
        </p:txBody>
      </p:sp>
      <p:sp>
        <p:nvSpPr>
          <p:cNvPr id="16" name="AutoShape 16"/>
          <p:cNvSpPr/>
          <p:nvPr/>
        </p:nvSpPr>
        <p:spPr>
          <a:xfrm>
            <a:off x="7620854" y="4293372"/>
            <a:ext cx="3595046" cy="96864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康复锻炼、饮食调整和生活方式改变。</a:t>
            </a:r>
            <a:endParaRPr lang="en-US" sz="1100"/>
          </a:p>
        </p:txBody>
      </p:sp>
      <p:sp>
        <p:nvSpPr>
          <p:cNvPr id="17" name="Freeform 17"/>
          <p:cNvSpPr/>
          <p:nvPr/>
        </p:nvSpPr>
        <p:spPr>
          <a:xfrm>
            <a:off x="6867022" y="2819156"/>
            <a:ext cx="211409" cy="225430"/>
          </a:xfrm>
          <a:custGeom>
            <a:rect l="l" t="t" r="r" b="b"/>
            <a:pathLst>
              <a:path w="265" h="281">
                <a:moveTo>
                  <a:pt x="0" y="131"/>
                </a:moveTo>
                <a:lnTo>
                  <a:pt x="38" y="169"/>
                </a:lnTo>
                <a:lnTo>
                  <a:pt x="107" y="102"/>
                </a:lnTo>
                <a:lnTo>
                  <a:pt x="105" y="281"/>
                </a:lnTo>
                <a:lnTo>
                  <a:pt x="159" y="281"/>
                </a:lnTo>
                <a:lnTo>
                  <a:pt x="159" y="102"/>
                </a:lnTo>
                <a:lnTo>
                  <a:pt x="227" y="169"/>
                </a:lnTo>
                <a:lnTo>
                  <a:pt x="265" y="131"/>
                </a:lnTo>
                <a:lnTo>
                  <a:pt x="132" y="0"/>
                </a:lnTo>
                <a:lnTo>
                  <a:pt x="0" y="13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915761" y="4291457"/>
            <a:ext cx="606417" cy="547958"/>
          </a:xfrm>
          <a:custGeom>
            <a:rect l="l" t="t" r="r" b="b"/>
            <a:pathLst>
              <a:path w="746" h="638">
                <a:moveTo>
                  <a:pt x="689" y="125"/>
                </a:moveTo>
                <a:cubicBezTo>
                  <a:pt x="552" y="125"/>
                  <a:pt x="552" y="125"/>
                  <a:pt x="552" y="125"/>
                </a:cubicBezTo>
                <a:cubicBezTo>
                  <a:pt x="552" y="57"/>
                  <a:pt x="552" y="57"/>
                  <a:pt x="552" y="57"/>
                </a:cubicBezTo>
                <a:cubicBezTo>
                  <a:pt x="552" y="26"/>
                  <a:pt x="526" y="0"/>
                  <a:pt x="495" y="0"/>
                </a:cubicBezTo>
                <a:cubicBezTo>
                  <a:pt x="253" y="0"/>
                  <a:pt x="253" y="0"/>
                  <a:pt x="253" y="0"/>
                </a:cubicBezTo>
                <a:cubicBezTo>
                  <a:pt x="221" y="0"/>
                  <a:pt x="196" y="26"/>
                  <a:pt x="196" y="57"/>
                </a:cubicBezTo>
                <a:cubicBezTo>
                  <a:pt x="196" y="125"/>
                  <a:pt x="196" y="125"/>
                  <a:pt x="196" y="125"/>
                </a:cubicBezTo>
                <a:cubicBezTo>
                  <a:pt x="57" y="125"/>
                  <a:pt x="57" y="125"/>
                  <a:pt x="57" y="125"/>
                </a:cubicBezTo>
                <a:cubicBezTo>
                  <a:pt x="25" y="125"/>
                  <a:pt x="0" y="151"/>
                  <a:pt x="0" y="182"/>
                </a:cubicBezTo>
                <a:cubicBezTo>
                  <a:pt x="0" y="581"/>
                  <a:pt x="0" y="581"/>
                  <a:pt x="0" y="581"/>
                </a:cubicBezTo>
                <a:cubicBezTo>
                  <a:pt x="0" y="612"/>
                  <a:pt x="25" y="638"/>
                  <a:pt x="57" y="638"/>
                </a:cubicBezTo>
                <a:cubicBezTo>
                  <a:pt x="689" y="638"/>
                  <a:pt x="689" y="638"/>
                  <a:pt x="689" y="638"/>
                </a:cubicBezTo>
                <a:cubicBezTo>
                  <a:pt x="721" y="638"/>
                  <a:pt x="746" y="612"/>
                  <a:pt x="746" y="581"/>
                </a:cubicBezTo>
                <a:cubicBezTo>
                  <a:pt x="746" y="182"/>
                  <a:pt x="746" y="182"/>
                  <a:pt x="746" y="182"/>
                </a:cubicBezTo>
                <a:cubicBezTo>
                  <a:pt x="746" y="151"/>
                  <a:pt x="721" y="125"/>
                  <a:pt x="689" y="125"/>
                </a:cubicBezTo>
                <a:close/>
                <a:moveTo>
                  <a:pt x="239" y="57"/>
                </a:moveTo>
                <a:cubicBezTo>
                  <a:pt x="239" y="50"/>
                  <a:pt x="245" y="44"/>
                  <a:pt x="253" y="44"/>
                </a:cubicBezTo>
                <a:cubicBezTo>
                  <a:pt x="495" y="44"/>
                  <a:pt x="495" y="44"/>
                  <a:pt x="495" y="44"/>
                </a:cubicBezTo>
                <a:cubicBezTo>
                  <a:pt x="502" y="44"/>
                  <a:pt x="508" y="50"/>
                  <a:pt x="508" y="57"/>
                </a:cubicBezTo>
                <a:cubicBezTo>
                  <a:pt x="508" y="125"/>
                  <a:pt x="508" y="125"/>
                  <a:pt x="508" y="125"/>
                </a:cubicBezTo>
                <a:cubicBezTo>
                  <a:pt x="239" y="125"/>
                  <a:pt x="239" y="125"/>
                  <a:pt x="239" y="125"/>
                </a:cubicBezTo>
                <a:lnTo>
                  <a:pt x="239" y="57"/>
                </a:lnTo>
                <a:close/>
                <a:moveTo>
                  <a:pt x="57" y="169"/>
                </a:moveTo>
                <a:cubicBezTo>
                  <a:pt x="689" y="169"/>
                  <a:pt x="689" y="169"/>
                  <a:pt x="689" y="169"/>
                </a:cubicBezTo>
                <a:cubicBezTo>
                  <a:pt x="697" y="169"/>
                  <a:pt x="703" y="175"/>
                  <a:pt x="703" y="182"/>
                </a:cubicBezTo>
                <a:cubicBezTo>
                  <a:pt x="703" y="295"/>
                  <a:pt x="703" y="295"/>
                  <a:pt x="703" y="295"/>
                </a:cubicBezTo>
                <a:cubicBezTo>
                  <a:pt x="545" y="295"/>
                  <a:pt x="545" y="295"/>
                  <a:pt x="545" y="295"/>
                </a:cubicBezTo>
                <a:cubicBezTo>
                  <a:pt x="545" y="267"/>
                  <a:pt x="545" y="267"/>
                  <a:pt x="545" y="267"/>
                </a:cubicBezTo>
                <a:cubicBezTo>
                  <a:pt x="501" y="267"/>
                  <a:pt x="501" y="267"/>
                  <a:pt x="501" y="267"/>
                </a:cubicBezTo>
                <a:cubicBezTo>
                  <a:pt x="501" y="295"/>
                  <a:pt x="501" y="295"/>
                  <a:pt x="501" y="295"/>
                </a:cubicBezTo>
                <a:cubicBezTo>
                  <a:pt x="245" y="295"/>
                  <a:pt x="245" y="295"/>
                  <a:pt x="245" y="295"/>
                </a:cubicBezTo>
                <a:cubicBezTo>
                  <a:pt x="245" y="266"/>
                  <a:pt x="245" y="266"/>
                  <a:pt x="245" y="266"/>
                </a:cubicBezTo>
                <a:cubicBezTo>
                  <a:pt x="201" y="266"/>
                  <a:pt x="201" y="266"/>
                  <a:pt x="201" y="266"/>
                </a:cubicBezTo>
                <a:cubicBezTo>
                  <a:pt x="201" y="295"/>
                  <a:pt x="201" y="295"/>
                  <a:pt x="201" y="295"/>
                </a:cubicBezTo>
                <a:cubicBezTo>
                  <a:pt x="43" y="295"/>
                  <a:pt x="43" y="295"/>
                  <a:pt x="43" y="295"/>
                </a:cubicBezTo>
                <a:cubicBezTo>
                  <a:pt x="43" y="182"/>
                  <a:pt x="43" y="182"/>
                  <a:pt x="43" y="182"/>
                </a:cubicBezTo>
                <a:cubicBezTo>
                  <a:pt x="43" y="175"/>
                  <a:pt x="49" y="169"/>
                  <a:pt x="57" y="169"/>
                </a:cubicBezTo>
                <a:close/>
                <a:moveTo>
                  <a:pt x="689" y="594"/>
                </a:moveTo>
                <a:cubicBezTo>
                  <a:pt x="57" y="594"/>
                  <a:pt x="57" y="594"/>
                  <a:pt x="57" y="594"/>
                </a:cubicBezTo>
                <a:cubicBezTo>
                  <a:pt x="49" y="594"/>
                  <a:pt x="43" y="588"/>
                  <a:pt x="43" y="581"/>
                </a:cubicBezTo>
                <a:cubicBezTo>
                  <a:pt x="43" y="338"/>
                  <a:pt x="43" y="338"/>
                  <a:pt x="43" y="338"/>
                </a:cubicBezTo>
                <a:cubicBezTo>
                  <a:pt x="201" y="338"/>
                  <a:pt x="201" y="338"/>
                  <a:pt x="201" y="338"/>
                </a:cubicBezTo>
                <a:cubicBezTo>
                  <a:pt x="201" y="368"/>
                  <a:pt x="201" y="368"/>
                  <a:pt x="201" y="368"/>
                </a:cubicBezTo>
                <a:cubicBezTo>
                  <a:pt x="245" y="368"/>
                  <a:pt x="245" y="368"/>
                  <a:pt x="245" y="368"/>
                </a:cubicBezTo>
                <a:cubicBezTo>
                  <a:pt x="245" y="338"/>
                  <a:pt x="245" y="338"/>
                  <a:pt x="245" y="338"/>
                </a:cubicBezTo>
                <a:cubicBezTo>
                  <a:pt x="501" y="338"/>
                  <a:pt x="501" y="338"/>
                  <a:pt x="501" y="338"/>
                </a:cubicBezTo>
                <a:cubicBezTo>
                  <a:pt x="501" y="369"/>
                  <a:pt x="501" y="369"/>
                  <a:pt x="501" y="369"/>
                </a:cubicBezTo>
                <a:cubicBezTo>
                  <a:pt x="545" y="369"/>
                  <a:pt x="545" y="369"/>
                  <a:pt x="545" y="369"/>
                </a:cubicBezTo>
                <a:cubicBezTo>
                  <a:pt x="545" y="338"/>
                  <a:pt x="545" y="338"/>
                  <a:pt x="545" y="338"/>
                </a:cubicBezTo>
                <a:cubicBezTo>
                  <a:pt x="703" y="338"/>
                  <a:pt x="703" y="338"/>
                  <a:pt x="703" y="338"/>
                </a:cubicBezTo>
                <a:cubicBezTo>
                  <a:pt x="703" y="581"/>
                  <a:pt x="703" y="581"/>
                  <a:pt x="703" y="581"/>
                </a:cubicBezTo>
                <a:cubicBezTo>
                  <a:pt x="703" y="588"/>
                  <a:pt x="697" y="594"/>
                  <a:pt x="689" y="59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609466" y="2608738"/>
            <a:ext cx="727375" cy="547787"/>
          </a:xfrm>
          <a:custGeom>
            <a:rect l="l" t="t" r="r" b="b"/>
            <a:pathLst>
              <a:path w="747" h="562">
                <a:moveTo>
                  <a:pt x="692" y="240"/>
                </a:moveTo>
                <a:cubicBezTo>
                  <a:pt x="661" y="210"/>
                  <a:pt x="622" y="191"/>
                  <a:pt x="579" y="186"/>
                </a:cubicBezTo>
                <a:cubicBezTo>
                  <a:pt x="574" y="139"/>
                  <a:pt x="554" y="95"/>
                  <a:pt x="520" y="61"/>
                </a:cubicBezTo>
                <a:cubicBezTo>
                  <a:pt x="481" y="22"/>
                  <a:pt x="429" y="0"/>
                  <a:pt x="374" y="0"/>
                </a:cubicBezTo>
                <a:cubicBezTo>
                  <a:pt x="318" y="0"/>
                  <a:pt x="267" y="22"/>
                  <a:pt x="228" y="61"/>
                </a:cubicBezTo>
                <a:cubicBezTo>
                  <a:pt x="193" y="95"/>
                  <a:pt x="173" y="139"/>
                  <a:pt x="168" y="186"/>
                </a:cubicBezTo>
                <a:cubicBezTo>
                  <a:pt x="125" y="191"/>
                  <a:pt x="86" y="210"/>
                  <a:pt x="55" y="240"/>
                </a:cubicBezTo>
                <a:cubicBezTo>
                  <a:pt x="20" y="276"/>
                  <a:pt x="0" y="323"/>
                  <a:pt x="0" y="374"/>
                </a:cubicBezTo>
                <a:cubicBezTo>
                  <a:pt x="0" y="424"/>
                  <a:pt x="20" y="471"/>
                  <a:pt x="55" y="507"/>
                </a:cubicBezTo>
                <a:cubicBezTo>
                  <a:pt x="91" y="542"/>
                  <a:pt x="138" y="562"/>
                  <a:pt x="189" y="562"/>
                </a:cubicBezTo>
                <a:cubicBezTo>
                  <a:pt x="559" y="562"/>
                  <a:pt x="559" y="562"/>
                  <a:pt x="559" y="562"/>
                </a:cubicBezTo>
                <a:cubicBezTo>
                  <a:pt x="609" y="562"/>
                  <a:pt x="657" y="542"/>
                  <a:pt x="692" y="507"/>
                </a:cubicBezTo>
                <a:cubicBezTo>
                  <a:pt x="728" y="471"/>
                  <a:pt x="747" y="424"/>
                  <a:pt x="747" y="374"/>
                </a:cubicBezTo>
                <a:cubicBezTo>
                  <a:pt x="747" y="323"/>
                  <a:pt x="728" y="276"/>
                  <a:pt x="692" y="240"/>
                </a:cubicBezTo>
                <a:close/>
                <a:moveTo>
                  <a:pt x="559" y="518"/>
                </a:moveTo>
                <a:cubicBezTo>
                  <a:pt x="189" y="518"/>
                  <a:pt x="189" y="518"/>
                  <a:pt x="189" y="518"/>
                </a:cubicBezTo>
                <a:cubicBezTo>
                  <a:pt x="109" y="518"/>
                  <a:pt x="44" y="453"/>
                  <a:pt x="44" y="374"/>
                </a:cubicBezTo>
                <a:cubicBezTo>
                  <a:pt x="44" y="294"/>
                  <a:pt x="109" y="229"/>
                  <a:pt x="188" y="229"/>
                </a:cubicBezTo>
                <a:cubicBezTo>
                  <a:pt x="211" y="229"/>
                  <a:pt x="211" y="229"/>
                  <a:pt x="211" y="229"/>
                </a:cubicBezTo>
                <a:cubicBezTo>
                  <a:pt x="211" y="207"/>
                  <a:pt x="211" y="207"/>
                  <a:pt x="211" y="207"/>
                </a:cubicBezTo>
                <a:cubicBezTo>
                  <a:pt x="211" y="207"/>
                  <a:pt x="211" y="207"/>
                  <a:pt x="211" y="207"/>
                </a:cubicBezTo>
                <a:cubicBezTo>
                  <a:pt x="211" y="117"/>
                  <a:pt x="284" y="44"/>
                  <a:pt x="374" y="44"/>
                </a:cubicBezTo>
                <a:cubicBezTo>
                  <a:pt x="463" y="44"/>
                  <a:pt x="536" y="117"/>
                  <a:pt x="536" y="206"/>
                </a:cubicBezTo>
                <a:cubicBezTo>
                  <a:pt x="536" y="207"/>
                  <a:pt x="536" y="207"/>
                  <a:pt x="536" y="207"/>
                </a:cubicBezTo>
                <a:cubicBezTo>
                  <a:pt x="536" y="229"/>
                  <a:pt x="536" y="229"/>
                  <a:pt x="536" y="229"/>
                </a:cubicBezTo>
                <a:cubicBezTo>
                  <a:pt x="558" y="229"/>
                  <a:pt x="558" y="229"/>
                  <a:pt x="558" y="229"/>
                </a:cubicBezTo>
                <a:cubicBezTo>
                  <a:pt x="559" y="229"/>
                  <a:pt x="559" y="229"/>
                  <a:pt x="559" y="229"/>
                </a:cubicBezTo>
                <a:cubicBezTo>
                  <a:pt x="639" y="229"/>
                  <a:pt x="704" y="294"/>
                  <a:pt x="704" y="374"/>
                </a:cubicBezTo>
                <a:cubicBezTo>
                  <a:pt x="704" y="453"/>
                  <a:pt x="639" y="518"/>
                  <a:pt x="559" y="51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71268" y="2201509"/>
            <a:ext cx="1295400" cy="129540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1" name="Picture 21"/>
          <p:cNvPicPr>
            <a:picLocks noChangeAspect="1"/>
          </p:cNvPicPr>
          <p:nvPr/>
        </p:nvPicPr>
        <p:blipFill>
          <a:blip r:embed="rId2"/>
          <a:stretch>
            <a:fillRect/>
          </a:stretch>
        </p:blipFill>
        <p:spPr>
          <a:xfrm>
            <a:off x="4901854" y="2602017"/>
            <a:ext cx="634228" cy="494386"/>
          </a:xfrm>
          <a:prstGeom prst="rect">
            <a:avLst/>
          </a:prstGeom>
        </p:spPr>
      </p:pic>
      <p:pic>
        <p:nvPicPr>
          <p:cNvPr id="22" name="Picture 22"/>
          <p:cNvPicPr>
            <a:picLocks noChangeAspect="1"/>
          </p:cNvPicPr>
          <p:nvPr/>
        </p:nvPicPr>
        <p:blipFill>
          <a:blip r:embed="rId3"/>
          <a:stretch>
            <a:fillRect/>
          </a:stretch>
        </p:blipFill>
        <p:spPr>
          <a:xfrm>
            <a:off x="6722669" y="4270675"/>
            <a:ext cx="500969" cy="589605"/>
          </a:xfrm>
          <a:prstGeom prst="rect">
            <a:avLst/>
          </a:prstGeom>
        </p:spPr>
      </p:pic>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课程大纲</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脑出血概述</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8619" b="28619"/>
          <a:stretch>
            <a:fillRect/>
          </a:stretch>
        </p:blipFill>
        <p:spPr>
          <a:xfrm>
            <a:off x="1040081" y="1665908"/>
            <a:ext cx="5058967" cy="2163307"/>
          </a:xfrm>
          <a:prstGeom prst="rect">
            <a:avLst/>
          </a:prstGeom>
        </p:spPr>
      </p:pic>
      <p:pic>
        <p:nvPicPr>
          <p:cNvPr id="3" name="Picture 3"/>
          <p:cNvPicPr>
            <a:picLocks noChangeAspect="1"/>
          </p:cNvPicPr>
          <p:nvPr/>
        </p:nvPicPr>
        <p:blipFill>
          <a:blip r:embed="rId3"/>
          <a:srcRect t="28619" b="28619"/>
          <a:stretch>
            <a:fillRect/>
          </a:stretch>
        </p:blipFill>
        <p:spPr>
          <a:xfrm>
            <a:off x="6099049" y="3829217"/>
            <a:ext cx="5058967" cy="2163307"/>
          </a:xfrm>
          <a:prstGeom prst="rect">
            <a:avLst/>
          </a:prstGeom>
        </p:spPr>
      </p:pic>
      <p:grpSp>
        <p:nvGrpSpPr>
          <p:cNvPr id="4" name="Group 4"/>
          <p:cNvGrpSpPr/>
          <p:nvPr/>
        </p:nvGrpSpPr>
        <p:grpSpPr>
          <a:xfrm>
            <a:off x="6099048" y="1666037"/>
            <a:ext cx="5058949" cy="2163348"/>
            <a:chOff x="6099048" y="1666037"/>
            <a:chExt cx="5058949" cy="2163348"/>
          </a:xfrm>
        </p:grpSpPr>
        <p:sp>
          <p:nvSpPr>
            <p:cNvPr id="5" name="AutoShape 5"/>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40100" y="3829263"/>
            <a:ext cx="5058949" cy="2163348"/>
            <a:chOff x="1040100" y="3829263"/>
            <a:chExt cx="5058949" cy="2163348"/>
          </a:xfrm>
        </p:grpSpPr>
        <p:sp>
          <p:nvSpPr>
            <p:cNvPr id="7" name="AutoShape 7"/>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199338" y="3902273"/>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分类</a:t>
            </a:r>
            <a:endParaRPr lang="en-US" sz="1100"/>
          </a:p>
        </p:txBody>
      </p:sp>
      <p:sp>
        <p:nvSpPr>
          <p:cNvPr id="9" name="AutoShape 9"/>
          <p:cNvSpPr/>
          <p:nvPr/>
        </p:nvSpPr>
        <p:spPr>
          <a:xfrm>
            <a:off x="1199338" y="4309545"/>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根据出血部位的不同，可分为基底节区出血、脑叶出血、脑干出血、小脑出血等。</a:t>
            </a:r>
            <a:endParaRPr lang="en-US" sz="1100"/>
          </a:p>
        </p:txBody>
      </p:sp>
      <p:sp>
        <p:nvSpPr>
          <p:cNvPr id="10" name="AutoShape 10"/>
          <p:cNvSpPr/>
          <p:nvPr/>
        </p:nvSpPr>
        <p:spPr>
          <a:xfrm>
            <a:off x="6258305" y="1738966"/>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定义</a:t>
            </a:r>
            <a:endParaRPr lang="en-US" sz="1100"/>
          </a:p>
        </p:txBody>
      </p:sp>
      <p:sp>
        <p:nvSpPr>
          <p:cNvPr id="11" name="AutoShape 11"/>
          <p:cNvSpPr/>
          <p:nvPr/>
        </p:nvSpPr>
        <p:spPr>
          <a:xfrm>
            <a:off x="6258305" y="2146237"/>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2">
                    <a:alpha val="100000"/>
                  </a:schemeClr>
                </a:solidFill>
                <a:latin typeface="Microsoft Yahei"/>
                <a:ea typeface="Microsoft Yahei"/>
                <a:cs typeface="Microsoft Yahei"/>
              </a:rPr>
              <a:t>脑出血是指非外伤性脑实质内血管破裂引起的出血，占全部脑卒中的20%-30%，发生的原因主要与脑血管的病变有关，即与高血脂、糖尿病、高血压、血管的老化、吸烟等密切相关。</a:t>
            </a:r>
            <a:endParaRPr lang="en-US" sz="1100"/>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1167764" y="1600641"/>
            <a:ext cx="9862567" cy="409766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127391" y="2241399"/>
            <a:ext cx="8135183" cy="1244966"/>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500">
                <a:solidFill>
                  <a:srgbClr val="FFFFFF">
                    <a:alpha val="100000"/>
                  </a:srgbClr>
                </a:solidFill>
                <a:latin typeface="Microsoft Yahei"/>
                <a:ea typeface="Microsoft Yahei"/>
                <a:cs typeface="Microsoft Yahei"/>
              </a:rPr>
              <a:t>高血压、动脉粥样硬化、脑血管畸形、颅内动脉瘤等是导致脑出血的主要原因。此外，情绪激动、用力过猛、气候变化等也是诱发因素。</a:t>
            </a:r>
            <a:endParaRPr lang="en-US" sz="1100"/>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4" name="AutoShape 4"/>
          <p:cNvSpPr/>
          <p:nvPr/>
        </p:nvSpPr>
        <p:spPr>
          <a:xfrm>
            <a:off x="1552790" y="1859908"/>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27391" y="4182260"/>
            <a:ext cx="8135183" cy="113329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450"/>
              </a:spcBef>
              <a:defRPr/>
            </a:pPr>
            <a:r>
              <a:rPr lang="en-US" sz="1500">
                <a:solidFill>
                  <a:srgbClr val="FFFFFF">
                    <a:alpha val="100000"/>
                  </a:srgbClr>
                </a:solidFill>
                <a:latin typeface="Microsoft Yahei"/>
                <a:ea typeface="Microsoft Yahei"/>
                <a:cs typeface="Microsoft Yahei"/>
              </a:rPr>
              <a:t>脑出血时，血液直接压迫脑组织，导致颅内压升高，严重时会引起脑疝，危及生命。同时，出血引起的局部脑组织损伤会导致神经功能缺损，如偏瘫、失语等。</a:t>
            </a:r>
            <a:endParaRPr lang="en-US" sz="1100"/>
          </a:p>
          <a:p>
            <a:endParaRPr lang="en-US" sz="1500">
              <a:solidFill>
                <a:srgbClr val="FFFFFF">
                  <a:alpha val="100000"/>
                </a:srgbClr>
              </a:solidFill>
              <a:latin typeface="Microsoft Yahei"/>
              <a:ea typeface="Microsoft Yahei"/>
              <a:cs typeface="Microsoft Yahei"/>
            </a:endParaRPr>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6" name="AutoShape 6"/>
          <p:cNvSpPr/>
          <p:nvPr/>
        </p:nvSpPr>
        <p:spPr>
          <a:xfrm>
            <a:off x="2127391" y="1747914"/>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病因</a:t>
            </a:r>
            <a:endParaRPr lang="en-US" sz="1100"/>
          </a:p>
        </p:txBody>
      </p:sp>
      <p:sp>
        <p:nvSpPr>
          <p:cNvPr id="7" name="AutoShape 7"/>
          <p:cNvSpPr/>
          <p:nvPr/>
        </p:nvSpPr>
        <p:spPr>
          <a:xfrm>
            <a:off x="2127391" y="3718013"/>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病理</a:t>
            </a:r>
            <a:endParaRPr lang="en-US" sz="1100"/>
          </a:p>
        </p:txBody>
      </p:sp>
      <p:sp>
        <p:nvSpPr>
          <p:cNvPr id="8" name="AutoShape 8"/>
          <p:cNvSpPr/>
          <p:nvPr/>
        </p:nvSpPr>
        <p:spPr>
          <a:xfrm>
            <a:off x="1552790" y="3813832"/>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8927447" y="1235878"/>
            <a:ext cx="5386942" cy="5386942"/>
            <a:chOff x="8927447" y="1235878"/>
            <a:chExt cx="5386942" cy="5386942"/>
          </a:xfrm>
        </p:grpSpPr>
        <p:sp>
          <p:nvSpPr>
            <p:cNvPr id="10" name="AutoShape 10"/>
            <p:cNvSpPr/>
            <p:nvPr/>
          </p:nvSpPr>
          <p:spPr>
            <a:xfrm>
              <a:off x="11148379" y="3456810"/>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926285" y="323471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704193" y="3012624"/>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482100" y="279053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260006" y="2568437"/>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037913" y="2346344"/>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815819" y="2124251"/>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593727" y="190215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371633" y="1680064"/>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149540" y="1457971"/>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927447" y="123587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病因与病理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临床表现</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头痛、呕吐、偏瘫、失语、意识障碍等。根据出血部位和出血量的不同，临床表现也有所不同。</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诊断</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通过头颅CT或MRI检查可确诊脑出血。CT检查可发现高密度影，而MRI检查可发现脑实质内异常信号。同时，医生会结合患者的病史、症状和体征进行综合判断。</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t="500" b="500"/>
          <a:stretch>
            <a:fillRect/>
          </a:stretch>
        </p:blipFill>
        <p:spPr>
          <a:xfrm>
            <a:off x="7803289" y="1299241"/>
            <a:ext cx="3679824" cy="4906432"/>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临床表现与诊断</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脑出血护理的重要性</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脑出血患者常常面临心理压力和焦虑，护理过程中应关注患者的情绪状态，提供心理支持和安慰，帮助患者保持积极乐观的心态，从而提高生活质量。</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保持良好心态</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通过康复训练和日常生活能力训练，帮助患者恢复自主活动能力，提高自理能力，使患者能够更好地融入社会和家庭生活。</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促进日常活动能力</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根据患者的病情和营养需求，制定科学合理的饮食计划，保证营养摄入的均衡和充足，有助于提高患者的身体素质和生活质量。</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合理饮食与营养</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提高患者生活质量</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9719" r="19719"/>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预防感染</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脑出血患者容易发生肺部感染、尿路感染等并发症，护理过程中应注意患者的口腔、呼吸道、泌尿道的清洁卫生，定期进行相关检查和预防性治疗。</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控制血压和血糖</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高血压和高血糖是脑出血的重要危险因素，也是并发症发生的原因之一。护理过程中应密切监测患者的血压和血糖情况，遵医嘱给予相应的药物治疗和生活方式干预。</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定期复查与随访</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定期对患者进行复查和随访，及时发现和处理并发症的迹象和症状，有助于降低并发症的发生率。</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降低并发症发生率</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https://d.book118.com/625304221301011124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2024-09-29T02:38:27.744</cp:lastPrinted>
  <dcterms:created xsi:type="dcterms:W3CDTF">2024-09-28T18:38:27Z</dcterms:created>
  <dcterms:modified xsi:type="dcterms:W3CDTF">2024-09-28T18:38:29Z</dcterms:modified>
</cp:coreProperties>
</file>