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EEE915-B613-44D8-A3AA-9480788C8F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8BD108-9DA5-4A2E-AABA-F53E4D2769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CF8A8D-8056-49B4-8FF0-7F2E0C525F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A863C1-B49A-4D81-9891-267513E319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85514F-293A-459A-BD52-A786F538C3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C0D9A0-FCC9-4CC6-80B9-E8E45D1AE4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828809-1324-4B26-96F3-0C3C832542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ABBB23-3105-43B2-A8D3-8B803E401F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2A444F-0448-4335-B9CF-009DFA52BA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0612F9-40D7-4DE9-A00F-E0E60F2976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4993F1-1E68-46F2-8606-2CDA313585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 Id="rId4" Type="http://schemas.openxmlformats.org/officeDocument/2006/relationships/image" Target="../media/image10.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531014332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无纸化办公行业分析</a:t>
            </a:r>
          </a:p>
        </p:txBody>
      </p:sp>
      <p:sp>
        <p:nvSpPr>
          <p:cNvPr id="10" name="AutoShape 10"/>
          <p:cNvSpPr/>
          <p:nvPr/>
        </p:nvSpPr>
        <p:spPr>
          <a:xfrm>
            <a:off x="1355726" y="3832004"/>
            <a:ext cx="3032483" cy="2438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日期: </a:t>
            </a:r>
          </a:p>
        </p:txBody>
      </p:sp>
      <p:sp>
        <p:nvSpPr>
          <p:cNvPr id="16" name="AutoShape 16"/>
          <p:cNvSpPr/>
          <p:nvPr/>
        </p:nvSpPr>
        <p:spPr>
          <a:xfrm>
            <a:off x="9137413" y="4300567"/>
            <a:ext cx="4507652" cy="4507652"/>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无纸化办公概述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无纸化办公行业现状</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无纸化办公技术发展</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无纸化办公的未来趋势</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无纸化办公面临的挑战与解决方案</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无纸化办公案例研究</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无纸化办公概述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无纸化办公是一种利用电子设备和数字化技术，实现文件、信息、数据的存储、传输、处理和共享的办公模式，完全或部分取代传统的纸质文件处理方式。</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特点</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高效、便捷、环保、节能，提高办公效率和信息处理能力，降低办公成本和资源消耗。</a:t>
            </a:r>
          </a:p>
        </p:txBody>
      </p:sp>
      <p:sp>
        <p:nvSpPr>
          <p:cNvPr id="8" name="AutoShape 8"/>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12500" r="12500"/>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4" name="Picture 4"/>
          <p:cNvPicPr>
            <a:picLocks noChangeAspect="1"/>
          </p:cNvPicPr>
          <p:nvPr/>
        </p:nvPicPr>
        <p:blipFill>
          <a:blip r:embed="rId3"/>
          <a:srcRect l="32551" r="32551"/>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9357" r="9357"/>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29056" r="29056"/>
          <a:stretch>
            <a:fillRect/>
          </a:stretch>
        </p:blipFill>
        <p:spPr>
          <a:xfrm>
            <a:off x="3391027" y="1869245"/>
            <a:ext cx="2050689" cy="3916435"/>
          </a:xfrm>
          <a:prstGeom prst="rect">
            <a:avLst/>
          </a:prstGeom>
        </p:spPr>
      </p:pic>
      <p:sp>
        <p:nvSpPr>
          <p:cNvPr id="7" name="Freeform 7"/>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Freeform 8"/>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提高办公效率、降低成本、方便信息共享与传递、减少纸张浪费和碳排放、提升信息安全性。</a:t>
            </a:r>
            <a:endParaRPr lang="en-US" sz="1100"/>
          </a:p>
        </p:txBody>
      </p:sp>
      <p:sp>
        <p:nvSpPr>
          <p:cNvPr id="10" name="AutoShape 10"/>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优点</a:t>
            </a:r>
            <a:endParaRPr lang="en-US" sz="1100"/>
          </a:p>
        </p:txBody>
      </p:sp>
      <p:sp>
        <p:nvSpPr>
          <p:cNvPr id="11" name="AutoShape 1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对电子设备依赖度高、数据安全风险、网络稳定性要求高、部分老年人或不熟悉电子设备的人群使用困难。</a:t>
            </a:r>
            <a:endParaRPr lang="en-US" sz="1100"/>
          </a:p>
        </p:txBody>
      </p:sp>
      <p:sp>
        <p:nvSpPr>
          <p:cNvPr id="12" name="AutoShape 12"/>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缺点</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无纸化办公的优缺点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4" name="Picture 4"/>
          <p:cNvPicPr>
            <a:picLocks noChangeAspect="1"/>
          </p:cNvPicPr>
          <p:nvPr/>
        </p:nvPicPr>
        <p:blipFill>
          <a:blip r:embed="rId3">
            <a:alphaModFix/>
          </a:blip>
          <a:srcRect l="7333" r="7333"/>
          <a:stretch>
            <a:fillRect/>
          </a:stretch>
        </p:blipFill>
        <p:spPr>
          <a:xfrm>
            <a:off x="-276408" y="1784333"/>
            <a:ext cx="3774096" cy="3774096"/>
          </a:xfrm>
          <a:prstGeom prst="ellipse">
            <a:avLst/>
          </a:prstGeom>
        </p:spPr>
      </p:pic>
      <p:sp>
        <p:nvSpPr>
          <p:cNvPr id="5" name="AutoShape 5"/>
          <p:cNvSpPr/>
          <p:nvPr/>
        </p:nvSpPr>
        <p:spPr>
          <a:xfrm>
            <a:off x="3853566" y="1681685"/>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3853566"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TextBox 7"/>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文件审批、会议管理、人力资源管理、财务管理等。</a:t>
            </a:r>
          </a:p>
        </p:txBody>
      </p:sp>
      <p:sp>
        <p:nvSpPr>
          <p:cNvPr id="8" name="TextBox 8"/>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企业内部管理</a:t>
            </a:r>
          </a:p>
        </p:txBody>
      </p:sp>
      <p:sp>
        <p:nvSpPr>
          <p:cNvPr id="9" name="AutoShape 9"/>
          <p:cNvSpPr/>
          <p:nvPr/>
        </p:nvSpPr>
        <p:spPr>
          <a:xfrm>
            <a:off x="7873179" y="1681685"/>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7873179"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TextBox 11"/>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政府办公</a:t>
            </a:r>
          </a:p>
        </p:txBody>
      </p:sp>
      <p:sp>
        <p:nvSpPr>
          <p:cNvPr id="12" name="AutoShape 12"/>
          <p:cNvSpPr/>
          <p:nvPr/>
        </p:nvSpPr>
        <p:spPr>
          <a:xfrm>
            <a:off x="3853566" y="4213236"/>
            <a:ext cx="3657600" cy="1989696"/>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3853566"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教育领域</a:t>
            </a:r>
          </a:p>
        </p:txBody>
      </p:sp>
      <p:sp>
        <p:nvSpPr>
          <p:cNvPr id="15" name="AutoShape 15"/>
          <p:cNvSpPr/>
          <p:nvPr/>
        </p:nvSpPr>
        <p:spPr>
          <a:xfrm>
            <a:off x="7873179" y="4213236"/>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7873179"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TextBox 17"/>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其他领域</a:t>
            </a:r>
          </a:p>
        </p:txBody>
      </p:sp>
      <p:sp>
        <p:nvSpPr>
          <p:cNvPr id="18" name="TextBox 18"/>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公文传递、行政审批、公共服务等。</a:t>
            </a:r>
          </a:p>
        </p:txBody>
      </p:sp>
      <p:sp>
        <p:nvSpPr>
          <p:cNvPr id="19" name="TextBox 19"/>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课件制作、学生信息管理、在线考试等。</a:t>
            </a:r>
          </a:p>
        </p:txBody>
      </p:sp>
      <p:sp>
        <p:nvSpPr>
          <p:cNvPr id="20" name="TextBox 20"/>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医疗保健、物流运输、金融证券等。</a:t>
            </a: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无纸化办公的应用场景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无纸化办公行业现状</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4" name="Picture 4"/>
          <p:cNvPicPr>
            <a:picLocks noChangeAspect="1"/>
          </p:cNvPicPr>
          <p:nvPr/>
        </p:nvPicPr>
        <p:blipFill>
          <a:blip r:embed="rId3">
            <a:alphaModFix amt="70000"/>
          </a:blip>
          <a:stretch>
            <a:fillRect/>
          </a:stretch>
        </p:blipFill>
        <p:spPr>
          <a:xfrm>
            <a:off x="939482" y="1415327"/>
            <a:ext cx="4843295" cy="4843295"/>
          </a:xfrm>
          <a:prstGeom prst="roundRect">
            <a:avLst/>
          </a:prstGeom>
        </p:spPr>
      </p:pic>
      <p:sp>
        <p:nvSpPr>
          <p:cNvPr id="5" name="TextBox 5"/>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随着数字化转型的加速和环保意识的提高，无纸化办公市场规模不断扩大。根据市场研究报告，全球无纸化办公市场规模预计在未来几年内将以年均复合增长率增长。</a:t>
            </a:r>
          </a:p>
        </p:txBody>
      </p:sp>
      <p:sp>
        <p:nvSpPr>
          <p:cNvPr id="6" name="TextBox 6"/>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市场规模</a:t>
            </a:r>
          </a:p>
        </p:txBody>
      </p:sp>
      <p:sp>
        <p:nvSpPr>
          <p:cNvPr id="7" name="TextBox 7"/>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无纸化办公的增长趋势与数字化转型密切相关，企业越来越倾向于采用无纸化办公方式以降低成本、提高效率。同时，政府对环保政策的推动也为无纸化办公市场提供了更大的发展空间。</a:t>
            </a:r>
          </a:p>
        </p:txBody>
      </p:sp>
      <p:sp>
        <p:nvSpPr>
          <p:cNvPr id="8" name="TextBox 8"/>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增长趋势</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市场规模与增长趋势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6" name="Picture 6"/>
          <p:cNvPicPr>
            <a:picLocks noChangeAspect="1"/>
          </p:cNvPicPr>
          <p:nvPr/>
        </p:nvPicPr>
        <p:blipFill>
          <a:blip r:embed="rId3"/>
          <a:srcRect t="116" b="116"/>
          <a:stretch>
            <a:fillRect/>
          </a:stretch>
        </p:blipFill>
        <p:spPr>
          <a:xfrm>
            <a:off x="3352886" y="2107432"/>
            <a:ext cx="2465519" cy="2459823"/>
          </a:xfrm>
          <a:prstGeom prst="rect">
            <a:avLst/>
          </a:prstGeom>
        </p:spPr>
      </p:pic>
      <p:pic>
        <p:nvPicPr>
          <p:cNvPr id="7" name="Picture 7"/>
          <p:cNvPicPr>
            <a:picLocks noChangeAspect="1"/>
          </p:cNvPicPr>
          <p:nvPr/>
        </p:nvPicPr>
        <p:blipFill>
          <a:blip r:embed="rId4"/>
          <a:srcRect l="1267" r="1267"/>
          <a:stretch>
            <a:fillRect/>
          </a:stretch>
        </p:blipFill>
        <p:spPr>
          <a:xfrm>
            <a:off x="6374798" y="2037636"/>
            <a:ext cx="2465519" cy="2529619"/>
          </a:xfrm>
          <a:prstGeom prst="rect">
            <a:avLst/>
          </a:prstGeom>
        </p:spPr>
      </p:pic>
      <p:sp>
        <p:nvSpPr>
          <p:cNvPr id="8" name="AutoShape 8"/>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提供无纸化办公所需的软件解决方案，如文档管理、电子签名、电子档案等。</a:t>
            </a:r>
            <a:endParaRPr lang="en-US" sz="1100"/>
          </a:p>
        </p:txBody>
      </p:sp>
      <p:sp>
        <p:nvSpPr>
          <p:cNvPr id="17" name="AutoShape 17"/>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软件供应商</a:t>
            </a:r>
            <a:endParaRPr lang="en-US" sz="1100"/>
          </a:p>
        </p:txBody>
      </p:sp>
      <p:sp>
        <p:nvSpPr>
          <p:cNvPr id="18" name="AutoShape 18"/>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生产支持无纸化办公所需的硬件设备，如打印机、扫描仪、复印机等。</a:t>
            </a:r>
            <a:endParaRPr lang="en-US" sz="1100"/>
          </a:p>
        </p:txBody>
      </p:sp>
      <p:sp>
        <p:nvSpPr>
          <p:cNvPr id="19" name="AutoShape 19"/>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硬件制造商</a:t>
            </a:r>
            <a:endParaRPr lang="en-US" sz="1100"/>
          </a:p>
        </p:txBody>
      </p:sp>
      <p:sp>
        <p:nvSpPr>
          <p:cNvPr id="20" name="AutoShape 20"/>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为企业提供无纸化办公系统的集成服务，帮助企业实现数字化转型。</a:t>
            </a:r>
            <a:endParaRPr lang="en-US" sz="1100"/>
          </a:p>
        </p:txBody>
      </p:sp>
      <p:sp>
        <p:nvSpPr>
          <p:cNvPr id="21" name="AutoShape 21"/>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系统集成商</a:t>
            </a:r>
            <a:endParaRPr lang="en-US" sz="1100"/>
          </a:p>
        </p:txBody>
      </p:sp>
      <p:sp>
        <p:nvSpPr>
          <p:cNvPr id="22" name="AutoShape 22"/>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提供无纸化办公相关的咨询、培训、维护等服务。</a:t>
            </a:r>
            <a:endParaRPr lang="en-US" sz="1100"/>
          </a:p>
        </p:txBody>
      </p:sp>
      <p:sp>
        <p:nvSpPr>
          <p:cNvPr id="23" name="AutoShape 23"/>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服务提供商</a:t>
            </a:r>
            <a:endParaRPr lang="en-US" sz="1100"/>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行业主要参与者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4" name="Picture 4"/>
          <p:cNvPicPr>
            <a:picLocks noChangeAspect="1"/>
          </p:cNvPicPr>
          <p:nvPr/>
        </p:nvPicPr>
        <p:blipFill>
          <a:blip r:embed="rId3">
            <a:alphaModFix/>
          </a:blip>
          <a:srcRect l="13306" r="13306"/>
          <a:stretch>
            <a:fillRect/>
          </a:stretch>
        </p:blipFill>
        <p:spPr>
          <a:xfrm>
            <a:off x="7092556" y="1559288"/>
            <a:ext cx="4492828" cy="4492828"/>
          </a:xfrm>
          <a:prstGeom prst="roundRect">
            <a:avLst/>
          </a:prstGeom>
        </p:spPr>
      </p:pic>
      <p:sp>
        <p:nvSpPr>
          <p:cNvPr id="5" name="Freeform 5"/>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7" name="Freeform 7"/>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TextBox 8"/>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9" name="Freeform 9"/>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TextBox 10"/>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11" name="TextBox 11"/>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政府对无纸化办公行业的支持力度不断加大，出台了一系列鼓励政策，推动企业加快数字化转型。</a:t>
            </a:r>
          </a:p>
        </p:txBody>
      </p:sp>
      <p:sp>
        <p:nvSpPr>
          <p:cNvPr id="12" name="TextBox 12"/>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政策支持</a:t>
            </a:r>
          </a:p>
        </p:txBody>
      </p:sp>
      <p:sp>
        <p:nvSpPr>
          <p:cNvPr id="13" name="TextBox 13"/>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随着环保意识的提高，各国政府对无纸化办公的法规要求也越来越严格，要求企业降低纸张使用量，推广电子文档。</a:t>
            </a:r>
          </a:p>
        </p:txBody>
      </p:sp>
      <p:sp>
        <p:nvSpPr>
          <p:cNvPr id="14" name="TextBox 14"/>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法规要求</a:t>
            </a:r>
          </a:p>
        </p:txBody>
      </p:sp>
      <p:sp>
        <p:nvSpPr>
          <p:cNvPr id="15" name="TextBox 15"/>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国际标准化组织（ISO）和相关行业协会也在制定无纸化办公的相关标准，以规范市场发展。</a:t>
            </a:r>
          </a:p>
        </p:txBody>
      </p:sp>
      <p:sp>
        <p:nvSpPr>
          <p:cNvPr id="16" name="TextBox 16"/>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标准制定</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行业政策与法规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无纸化办公技术发展</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Freeform 4"/>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Freeform 5"/>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8" name="Group 8"/>
          <p:cNvGrpSpPr/>
          <p:nvPr/>
        </p:nvGrpSpPr>
        <p:grpSpPr>
          <a:xfrm>
            <a:off x="6184200" y="2878170"/>
            <a:ext cx="461677" cy="550831"/>
            <a:chOff x="6184200" y="2878170"/>
            <a:chExt cx="461677" cy="550831"/>
          </a:xfrm>
        </p:grpSpPr>
        <p:sp>
          <p:nvSpPr>
            <p:cNvPr id="9" name="Freeform 9"/>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Freeform 10"/>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11" name="Group 11"/>
          <p:cNvGrpSpPr/>
          <p:nvPr/>
        </p:nvGrpSpPr>
        <p:grpSpPr>
          <a:xfrm>
            <a:off x="1996032" y="4065529"/>
            <a:ext cx="664560" cy="579786"/>
            <a:chOff x="1996032" y="4065529"/>
            <a:chExt cx="664560" cy="579786"/>
          </a:xfrm>
        </p:grpSpPr>
        <p:sp>
          <p:nvSpPr>
            <p:cNvPr id="12" name="Freeform 12"/>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14" name="Group 14"/>
          <p:cNvGrpSpPr/>
          <p:nvPr/>
        </p:nvGrpSpPr>
        <p:grpSpPr>
          <a:xfrm>
            <a:off x="4836987" y="4210981"/>
            <a:ext cx="577691" cy="614457"/>
            <a:chOff x="4836987" y="4210981"/>
            <a:chExt cx="577691" cy="614457"/>
          </a:xfrm>
        </p:grpSpPr>
        <p:sp>
          <p:nvSpPr>
            <p:cNvPr id="15" name="Freeform 15"/>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Freeform 16"/>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Freeform 17"/>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Freeform 18"/>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19" name="Group 19"/>
          <p:cNvGrpSpPr/>
          <p:nvPr/>
        </p:nvGrpSpPr>
        <p:grpSpPr>
          <a:xfrm>
            <a:off x="3390861" y="2655299"/>
            <a:ext cx="559445" cy="701973"/>
            <a:chOff x="3390861" y="2655299"/>
            <a:chExt cx="559445" cy="701973"/>
          </a:xfrm>
        </p:grpSpPr>
        <p:sp>
          <p:nvSpPr>
            <p:cNvPr id="20" name="Freeform 20"/>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Freeform 21"/>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Freeform 22"/>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电子签名与认证技术</a:t>
              </a:r>
            </a:p>
          </p:txBody>
        </p:sp>
      </p:grpSp>
      <p:grpSp>
        <p:nvGrpSpPr>
          <p:cNvPr id="45" name="Group 45"/>
          <p:cNvGrpSpPr/>
          <p:nvPr/>
        </p:nvGrpSpPr>
        <p:grpSpPr>
          <a:xfrm>
            <a:off x="7809821" y="1388973"/>
            <a:ext cx="2987778" cy="490334"/>
            <a:chOff x="7809821" y="1388973"/>
            <a:chExt cx="2987778" cy="490334"/>
          </a:xfrm>
        </p:grpSpPr>
        <p:sp>
          <p:nvSpPr>
            <p:cNvPr id="46" name="TextBox 46"/>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电子签名</a:t>
              </a:r>
            </a:p>
          </p:txBody>
        </p:sp>
      </p:grpSp>
      <p:grpSp>
        <p:nvGrpSpPr>
          <p:cNvPr id="47" name="Group 47"/>
          <p:cNvGrpSpPr/>
          <p:nvPr/>
        </p:nvGrpSpPr>
        <p:grpSpPr>
          <a:xfrm>
            <a:off x="7809821" y="1823726"/>
            <a:ext cx="3286271" cy="1875094"/>
            <a:chOff x="7809821" y="1823726"/>
            <a:chExt cx="3286271" cy="1875094"/>
          </a:xfrm>
        </p:grpSpPr>
        <p:sp>
          <p:nvSpPr>
            <p:cNvPr id="48" name="TextBox 48"/>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提供安全可靠的电子签名服务，确保文档的真实性和完整性，提高工作效率。</a:t>
              </a:r>
            </a:p>
          </p:txBody>
        </p:sp>
      </p:grpSp>
      <p:grpSp>
        <p:nvGrpSpPr>
          <p:cNvPr id="49" name="Group 49"/>
          <p:cNvGrpSpPr/>
          <p:nvPr/>
        </p:nvGrpSpPr>
        <p:grpSpPr>
          <a:xfrm>
            <a:off x="7809821" y="3814445"/>
            <a:ext cx="2987778" cy="490334"/>
            <a:chOff x="7809821" y="3814445"/>
            <a:chExt cx="2987778" cy="490334"/>
          </a:xfrm>
        </p:grpSpPr>
        <p:sp>
          <p:nvSpPr>
            <p:cNvPr id="50" name="TextBox 5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认证技术</a:t>
              </a:r>
            </a:p>
          </p:txBody>
        </p:sp>
      </p:grpSp>
      <p:grpSp>
        <p:nvGrpSpPr>
          <p:cNvPr id="51" name="Group 51"/>
          <p:cNvGrpSpPr/>
          <p:nvPr/>
        </p:nvGrpSpPr>
        <p:grpSpPr>
          <a:xfrm>
            <a:off x="7809821" y="4249198"/>
            <a:ext cx="3286271" cy="1875094"/>
            <a:chOff x="7809821" y="4249198"/>
            <a:chExt cx="3286271" cy="1875094"/>
          </a:xfrm>
        </p:grpSpPr>
        <p:sp>
          <p:nvSpPr>
            <p:cNvPr id="52" name="TextBox 52"/>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通过数字证书、生物识别等技术手段，实现用户身份的准确识别和权限管理。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4" name="Picture 4"/>
          <p:cNvPicPr>
            <a:picLocks noChangeAspect="1"/>
          </p:cNvPicPr>
          <p:nvPr/>
        </p:nvPicPr>
        <p:blipFill>
          <a:blip r:embed="rId3"/>
          <a:srcRect t="5421" b="5421"/>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采用先进的加密算法对电子文档进行加密，确保数据的安全性。</a:t>
            </a:r>
            <a:endParaRPr lang="en-US" sz="1100"/>
          </a:p>
        </p:txBody>
      </p:sp>
      <p:sp>
        <p:nvSpPr>
          <p:cNvPr id="7" name="AutoShape 7"/>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通过SSL/TLS等协议，保障数据在传输过程中的安全性和机密性。</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文档加密与安全传输技术</a:t>
              </a:r>
            </a:p>
          </p:txBody>
        </p:sp>
      </p:grpSp>
      <p:sp>
        <p:nvSpPr>
          <p:cNvPr id="30" name="AutoShape 30"/>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安全传输</a:t>
            </a:r>
            <a:endParaRPr lang="en-US" sz="1100"/>
          </a:p>
        </p:txBody>
      </p:sp>
      <p:sp>
        <p:nvSpPr>
          <p:cNvPr id="31" name="AutoShape 31"/>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文档加密</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https://d.book118.com/625310143322011111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2024-09-17T21:57:46.299</cp:lastPrinted>
  <dcterms:created xsi:type="dcterms:W3CDTF">2024-09-17T13:57:46Z</dcterms:created>
  <dcterms:modified xsi:type="dcterms:W3CDTF">2024-09-17T13:57:48Z</dcterms:modified>
</cp:coreProperties>
</file>