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gif" ContentType="image/gi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5CAD6-6FB3-4EC4-8810-E1CD7FD5D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70EF3-F30B-472B-8DDB-CF2CB5234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57641-C135-480C-B03D-6F1F922A9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F3AD7-A524-49AC-8AD6-BF56B0DE8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77DD5-BA75-462C-8429-0E0216A42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7B9F5D-C27B-467C-BF6D-0E5B4796C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1C216D-B6E9-42A0-8E8C-418A076CB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6CD79-E505-458C-9F22-EBC3F39A4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AF87C-A9BD-4AF7-9214-B5D57073D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6745A-0AC5-4053-ACF7-DB6921361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CE294-660D-4379-8AC5-F771075C9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Rectangle 3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-342900"/>
            <a:r>
              <a:rPr lang="zh-CN" altLang="en-US"/>
              <a:t>单击此处编辑母版文本样式</a:t>
            </a:r>
          </a:p>
          <a:p>
            <a:pPr lvl="1" indent="-285750"/>
            <a:r>
              <a:rPr lang="zh-CN" altLang="en-US"/>
              <a:t>第二级</a:t>
            </a:r>
          </a:p>
          <a:p>
            <a:pPr lvl="2" indent="-228600"/>
            <a:r>
              <a:rPr lang="zh-CN" altLang="en-US"/>
              <a:t>第三级</a:t>
            </a:r>
          </a:p>
          <a:p>
            <a:pPr lvl="3" indent="-228600"/>
            <a:r>
              <a:rPr lang="zh-CN" altLang="en-US"/>
              <a:t>第四级</a:t>
            </a:r>
          </a:p>
          <a:p>
            <a:pPr lvl="4" indent="-228600"/>
            <a:r>
              <a:rPr lang="zh-CN" altLang="en-US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en-US" altLang="zh-CN" strike="noStrike" noProof="1">
              <a:latin typeface="Arial" pitchFamily="34" charset="0"/>
            </a:endParaRPr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audio11111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gif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6.gif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gif" /><Relationship Id="rId3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gif" /><Relationship Id="rId4" Type="http://schemas.openxmlformats.org/officeDocument/2006/relationships/image" Target="../media/image1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18.emf" /><Relationship Id="rId5" Type="http://schemas.openxmlformats.org/officeDocument/2006/relationships/vmlDrawing" Target="../drawings/vmlDrawing1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gi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1133232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标题 3073" title=""/>
          <p:cNvSpPr>
            <a:spLocks noGrp="1"/>
          </p:cNvSpPr>
          <p:nvPr>
            <p:ph type="ctrTitle"/>
          </p:nvPr>
        </p:nvSpPr>
        <p:spPr>
          <a:xfrm>
            <a:off x="965200" y="715963"/>
            <a:ext cx="7729538" cy="887412"/>
          </a:xfrm>
        </p:spPr>
        <p:txBody>
          <a:bodyPr wrap="square" lIns="91440" tIns="45720" rIns="91440" bIns="45720" anchor="ctr" anchorCtr="0"/>
          <a:lstStyle/>
          <a:p>
            <a:pPr>
              <a:buClrTx/>
              <a:buSzTx/>
              <a:buFontTx/>
            </a:pPr>
            <a:r>
              <a:rPr lang="zh-CN" altLang="zh-CN"/>
              <a:t>温故互查</a:t>
            </a:r>
            <a:br>
              <a:rPr lang="zh-CN" altLang="zh-CN"/>
            </a:br>
            <a:endParaRPr lang="zh-CN" altLang="en-US"/>
          </a:p>
        </p:txBody>
      </p:sp>
      <p:sp>
        <p:nvSpPr>
          <p:cNvPr id="4098" name="副标题 3074" title=""/>
          <p:cNvSpPr>
            <a:spLocks noGrp="1"/>
          </p:cNvSpPr>
          <p:nvPr>
            <p:ph type="subTitle" idx="1"/>
          </p:nvPr>
        </p:nvSpPr>
        <p:spPr>
          <a:xfrm>
            <a:off x="1446213" y="1952625"/>
            <a:ext cx="6530975" cy="4125913"/>
          </a:xfrm>
        </p:spPr>
        <p:txBody>
          <a:bodyPr wrap="square" lIns="91440" tIns="45720" rIns="91440" bIns="45720" anchor="t" anchorCtr="0"/>
          <a:lstStyle/>
          <a:p>
            <a:pPr algn="l">
              <a:buClrTx/>
              <a:buSzPct val="70000"/>
              <a:buFontTx/>
            </a:pPr>
            <a:r>
              <a:rPr lang="zh-CN" altLang="zh-CN">
                <a:latin typeface="+mn-lt"/>
                <a:ea typeface="+mn-ea"/>
                <a:cs typeface="+mn-cs"/>
              </a:rPr>
              <a:t>两人一组完成问题（对学）</a:t>
            </a:r>
          </a:p>
          <a:p>
            <a:pPr algn="l">
              <a:buClrTx/>
              <a:buSzPct val="70000"/>
              <a:buFontTx/>
            </a:pPr>
            <a:r>
              <a:rPr lang="en-US" altLang="zh-CN">
                <a:latin typeface="+mn-lt"/>
                <a:ea typeface="+mn-ea"/>
                <a:cs typeface="+mn-cs"/>
              </a:rPr>
              <a:t>1.</a:t>
            </a:r>
            <a:r>
              <a:rPr lang="zh-CN" altLang="zh-CN">
                <a:latin typeface="+mn-lt"/>
                <a:ea typeface="+mn-ea"/>
                <a:cs typeface="+mn-cs"/>
              </a:rPr>
              <a:t>消化系统的组成？</a:t>
            </a:r>
            <a:endParaRPr lang="zh-CN" altLang="zh-CN">
              <a:latin typeface="+mn-lt"/>
              <a:ea typeface="+mn-ea"/>
              <a:cs typeface="+mn-cs"/>
              <a:sym typeface="宋体" panose="02010600030101010101" pitchFamily="2" charset="-122"/>
            </a:endParaRPr>
          </a:p>
          <a:p>
            <a:pPr algn="l">
              <a:buClrTx/>
              <a:buSzPct val="70000"/>
              <a:buFontTx/>
            </a:pPr>
            <a:r>
              <a:rPr lang="en-US" altLang="zh-CN">
                <a:latin typeface="+mn-lt"/>
                <a:ea typeface="+mn-ea"/>
                <a:cs typeface="+mn-cs"/>
              </a:rPr>
              <a:t>2.</a:t>
            </a:r>
            <a:r>
              <a:rPr lang="zh-CN" altLang="en-US">
                <a:latin typeface="+mn-lt"/>
                <a:ea typeface="+mn-ea"/>
                <a:cs typeface="+mn-cs"/>
              </a:rPr>
              <a:t>消化腺包括哪些器官？</a:t>
            </a:r>
          </a:p>
          <a:p>
            <a:pPr algn="l">
              <a:buClrTx/>
              <a:buSzPct val="70000"/>
              <a:buFontTx/>
            </a:pPr>
            <a:r>
              <a:rPr lang="en-US" altLang="zh-CN">
                <a:latin typeface="+mn-lt"/>
                <a:ea typeface="+mn-ea"/>
                <a:cs typeface="+mn-cs"/>
              </a:rPr>
              <a:t>3.</a:t>
            </a:r>
            <a:r>
              <a:rPr lang="zh-CN" altLang="en-US">
                <a:latin typeface="+mn-lt"/>
                <a:ea typeface="+mn-ea"/>
                <a:cs typeface="+mn-cs"/>
              </a:rPr>
              <a:t>消化道包括哪些？</a:t>
            </a:r>
          </a:p>
          <a:p>
            <a:pPr algn="l">
              <a:buClrTx/>
              <a:buSzPct val="70000"/>
              <a:buFontTx/>
            </a:pPr>
            <a:r>
              <a:rPr lang="en-US" altLang="zh-CN">
                <a:latin typeface="+mn-lt"/>
                <a:ea typeface="+mn-ea"/>
                <a:cs typeface="+mn-cs"/>
              </a:rPr>
              <a:t>4.</a:t>
            </a:r>
            <a:r>
              <a:rPr lang="zh-CN" altLang="en-US">
                <a:latin typeface="+mn-lt"/>
                <a:ea typeface="+mn-ea"/>
                <a:cs typeface="+mn-cs"/>
              </a:rPr>
              <a:t>人体吸收营养物质的器官是？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1" name="Picture 2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550" y="1628775"/>
            <a:ext cx="2573338" cy="28797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47" name="Text Box 4" title=""/>
          <p:cNvSpPr txBox="1"/>
          <p:nvPr/>
        </p:nvSpPr>
        <p:spPr>
          <a:xfrm>
            <a:off x="0" y="368300"/>
            <a:ext cx="7620000" cy="6826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方便面能经常代替正餐吗？为什么？</a:t>
            </a:r>
          </a:p>
        </p:txBody>
      </p:sp>
      <p:sp>
        <p:nvSpPr>
          <p:cNvPr id="5" name="矩形 4" title=""/>
          <p:cNvSpPr/>
          <p:nvPr/>
        </p:nvSpPr>
        <p:spPr>
          <a:xfrm>
            <a:off x="1150938" y="4689475"/>
            <a:ext cx="7561262" cy="1347788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tIns="0" bIns="0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5000"/>
              </a:lnSpc>
              <a:spcBef>
                <a:spcPct val="20000"/>
              </a:spcBef>
            </a:pPr>
            <a:r>
              <a:rPr lang="zh-CN" altLang="en-US" sz="2400">
                <a:latin typeface="Arial" pitchFamily="34" charset="0"/>
                <a:ea typeface="玉米-琉疏体" pitchFamily="2" charset="-122"/>
              </a:rPr>
              <a:t>       </a:t>
            </a:r>
            <a:r>
              <a:rPr lang="zh-CN" altLang="en-US" sz="2400" b="1">
                <a:latin typeface="Arial" pitchFamily="34" charset="0"/>
                <a:ea typeface="玉米-琉疏体" pitchFamily="2" charset="-122"/>
              </a:rPr>
              <a:t>方便面，即泡即食，确实方便。旅行中便于携带，救灾中便于运输，可以解燃眉之急。</a:t>
            </a:r>
          </a:p>
          <a:p>
            <a:pPr>
              <a:lnSpc>
                <a:spcPct val="115000"/>
              </a:lnSpc>
              <a:spcBef>
                <a:spcPct val="20000"/>
              </a:spcBef>
            </a:pPr>
            <a:r>
              <a:rPr lang="zh-CN" altLang="en-US" sz="2400" b="1">
                <a:latin typeface="Arial" pitchFamily="34" charset="0"/>
                <a:ea typeface="玉米-琉疏体" pitchFamily="2" charset="-122"/>
              </a:rPr>
              <a:t>       </a:t>
            </a:r>
            <a:endParaRPr lang="zh-CN" altLang="en-US" sz="2400" b="1">
              <a:latin typeface="Arial" pitchFamily="34" charset="0"/>
              <a:ea typeface="长城特圆体" pitchFamily="49" charset="-122"/>
            </a:endParaRPr>
          </a:p>
        </p:txBody>
      </p:sp>
      <p:pic>
        <p:nvPicPr>
          <p:cNvPr id="5124" name="Picture 27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500" y="1089025"/>
            <a:ext cx="4949825" cy="35972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 title=""/>
          <p:cNvSpPr>
            <a:spLocks noGrp="1"/>
          </p:cNvSpPr>
          <p:nvPr>
            <p:ph type="title" idx="4294967295"/>
          </p:nvPr>
        </p:nvSpPr>
        <p:spPr>
          <a:xfrm>
            <a:off x="0" y="1447800"/>
            <a:ext cx="8610600" cy="1462088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 sz="5400">
                <a:solidFill>
                  <a:srgbClr val="FF3300"/>
                </a:solidFill>
                <a:ea typeface="华文行楷" pitchFamily="2" charset="-122"/>
              </a:rPr>
              <a:t>第三节 合理营养与食品安全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194" name="文本框 136193" title=""/>
          <p:cNvSpPr txBox="1"/>
          <p:nvPr/>
        </p:nvSpPr>
        <p:spPr>
          <a:xfrm>
            <a:off x="2743200" y="3017838"/>
            <a:ext cx="4852610" cy="769441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>
                <a:schemeClr val="bg1"/>
              </a:buClr>
              <a:buSzTx/>
              <a:buFont typeface="Arial" pitchFamily="34" charset="0"/>
              <a:buNone/>
              <a:defRPr/>
            </a:pPr>
            <a:r>
              <a:rPr kumimoji="0" lang="zh-CN" altLang="en-US" sz="4400" b="1" kern="1200" cap="none" spc="0" normalizeH="0" baseline="0" noProof="1">
                <a:solidFill>
                  <a:srgbClr val="00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楷体_GB2312" pitchFamily="49" charset="-122"/>
                <a:cs typeface="+mn-cs"/>
              </a:rPr>
              <a:t>什么叫合理营养</a:t>
            </a:r>
            <a:r>
              <a:rPr kumimoji="0" lang="zh-CN" altLang="en-US" sz="4400" b="1" kern="1200" cap="none" spc="0" normalizeH="0" baseline="0" noProof="1" smtClean="0">
                <a:solidFill>
                  <a:srgbClr val="00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楷体_GB2312" pitchFamily="49" charset="-122"/>
                <a:cs typeface="+mn-cs"/>
              </a:rPr>
              <a:t>？ </a:t>
            </a:r>
            <a:endParaRPr kumimoji="0" lang="zh-CN" altLang="en-US" sz="4400" b="1" kern="1200" cap="none" spc="0" normalizeH="0" baseline="0" noProof="1">
              <a:solidFill>
                <a:srgbClr val="0000FF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楷体_GB2312" pitchFamily="49" charset="-122"/>
              <a:cs typeface="+mn-cs"/>
            </a:endParaRPr>
          </a:p>
        </p:txBody>
      </p:sp>
      <p:sp>
        <p:nvSpPr>
          <p:cNvPr id="136195" name="文本框 136194" title=""/>
          <p:cNvSpPr txBox="1"/>
          <p:nvPr/>
        </p:nvSpPr>
        <p:spPr>
          <a:xfrm>
            <a:off x="838200" y="4160838"/>
            <a:ext cx="7162800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>
                <a:schemeClr val="bg1"/>
              </a:buClr>
              <a:buSzTx/>
              <a:buFont typeface="Arial" pitchFamily="34" charset="0"/>
              <a:buNone/>
              <a:defRPr/>
            </a:pPr>
            <a:r>
              <a:rPr kumimoji="0" lang="zh-CN" altLang="en-US" sz="4000" b="1" kern="1200" cap="none" spc="0" normalizeH="0" baseline="0" noProof="1">
                <a:solidFill>
                  <a:srgbClr val="FF6600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　合理营养是指</a:t>
            </a:r>
            <a:r>
              <a:rPr kumimoji="0" lang="zh-CN" altLang="en-US" sz="4000" b="1" kern="1200" cap="none" spc="0" normalizeH="0" baseline="0" noProof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全面而平衡</a:t>
            </a:r>
            <a:r>
              <a:rPr kumimoji="0" lang="zh-CN" altLang="en-US" sz="4000" b="1" kern="1200" cap="none" spc="0" normalizeH="0" baseline="0" noProof="1">
                <a:solidFill>
                  <a:srgbClr val="FF6600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的营养。</a:t>
            </a:r>
            <a:endParaRPr kumimoji="0" lang="zh-CN" altLang="en-US" sz="4000" b="1" kern="1200" cap="none" spc="0" normalizeH="0" baseline="0" noProof="1">
              <a:solidFill>
                <a:srgbClr val="FF6600"/>
              </a:solidFill>
              <a:effectLst>
                <a:outerShdw blurRad="38100" dist="38100" dir="2700000">
                  <a:srgbClr val="C0C0C0"/>
                </a:outerShdw>
              </a:effectLst>
              <a:latin typeface="楷体_GB2312" pitchFamily="49" charset="-122"/>
              <a:ea typeface="楷体_GB2312" pitchFamily="49" charset="-122"/>
              <a:cs typeface="+mn-cs"/>
            </a:endParaRPr>
          </a:p>
        </p:txBody>
      </p:sp>
      <p:sp>
        <p:nvSpPr>
          <p:cNvPr id="136196" name="云形标注 136195" title=""/>
          <p:cNvSpPr/>
          <p:nvPr/>
        </p:nvSpPr>
        <p:spPr>
          <a:xfrm>
            <a:off x="685800" y="1973263"/>
            <a:ext cx="3135313" cy="1066800"/>
          </a:xfrm>
          <a:prstGeom prst="cloudCallout">
            <a:avLst>
              <a:gd name="adj1" fmla="val 24264"/>
              <a:gd name="adj2" fmla="val 87796"/>
            </a:avLst>
          </a:prstGeom>
          <a:solidFill>
            <a:srgbClr val="FFFFCC"/>
          </a:solidFill>
          <a:ln w="12700" cap="sq" cmpd="sng">
            <a:solidFill>
              <a:schemeClr val="tx1"/>
            </a:solidFill>
            <a:prstDash val="solid"/>
            <a:headEnd type="none" w="sm" len="sm"/>
            <a:tailEnd type="none" w="sm" len="sm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  <a:buSzTx/>
              <a:buFont typeface="Arial" pitchFamily="34" charset="0"/>
              <a:buNone/>
              <a:defRPr/>
            </a:pPr>
            <a:r>
              <a:rPr kumimoji="0" lang="zh-CN" altLang="en-US" sz="40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uLnTx/>
                <a:uFillTx/>
                <a:latin typeface="Times New Roman" panose="02020603050405020304" pitchFamily="18" charset="0"/>
                <a:ea typeface="华文新魏" pitchFamily="2" charset="-122"/>
                <a:cs typeface="+mn-cs"/>
              </a:rPr>
              <a:t>想一想</a:t>
            </a:r>
          </a:p>
        </p:txBody>
      </p:sp>
      <p:sp>
        <p:nvSpPr>
          <p:cNvPr id="136197" name="文本框 136196" title=""/>
          <p:cNvSpPr txBox="1"/>
          <p:nvPr/>
        </p:nvSpPr>
        <p:spPr>
          <a:xfrm>
            <a:off x="19050" y="884238"/>
            <a:ext cx="5543550" cy="8302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800" b="1" kern="1200" cap="none" spc="0" normalizeH="0" baseline="0" noProof="1">
                <a:solidFill>
                  <a:srgbClr val="0099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  <a:cs typeface="+mn-cs"/>
              </a:rPr>
              <a:t>一、合理营</a:t>
            </a:r>
            <a:r>
              <a:rPr kumimoji="0" lang="zh-CN" altLang="en-US" sz="4800" b="1" kern="1200" cap="none" spc="0" normalizeH="0" baseline="0" noProof="1" smtClean="0">
                <a:solidFill>
                  <a:srgbClr val="0099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  <a:cs typeface="+mn-cs"/>
              </a:rPr>
              <a:t>养</a:t>
            </a:r>
            <a:r>
              <a:rPr kumimoji="0" lang="en-US" altLang="zh-CN" sz="4800" b="1" kern="1200" cap="none" spc="0" normalizeH="0" baseline="0" noProof="1" smtClean="0"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  <a:cs typeface="+mn-cs"/>
              </a:rPr>
              <a:t>(</a:t>
            </a:r>
            <a:r>
              <a:rPr kumimoji="0" lang="zh-CN" altLang="en-US" sz="4800" b="1" kern="1200" cap="none" spc="0" normalizeH="0" baseline="0" noProof="1" smtClean="0"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  <a:cs typeface="+mn-cs"/>
              </a:rPr>
              <a:t>自学</a:t>
            </a:r>
            <a:r>
              <a:rPr kumimoji="0" lang="en-US" altLang="zh-CN" sz="4800" b="1" kern="1200" cap="none" spc="0" normalizeH="0" baseline="0" noProof="1" smtClean="0"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  <a:cs typeface="+mn-cs"/>
              </a:rPr>
              <a:t>)</a:t>
            </a:r>
            <a:endParaRPr kumimoji="0" lang="zh-CN" altLang="en-US" sz="4800" b="1" kern="1200" cap="none" spc="0" normalizeH="0" baseline="0" noProof="1">
              <a:effectLst>
                <a:outerShdw blurRad="38100" dist="38100" dir="2700000">
                  <a:srgbClr val="C0C0C0"/>
                </a:outerShdw>
              </a:effectLst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6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6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6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6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6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52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6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6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6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6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6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6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1361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1361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1361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4" grpId="0"/>
      <p:bldP spid="136195" grpId="0"/>
      <p:bldP spid="136196" grpId="0"/>
      <p:bldP spid="1361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 title=""/>
          <p:cNvSpPr/>
          <p:nvPr/>
        </p:nvSpPr>
        <p:spPr>
          <a:xfrm>
            <a:off x="1084263" y="2720975"/>
            <a:ext cx="1271588" cy="1722438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全面</a:t>
            </a:r>
          </a:p>
        </p:txBody>
      </p:sp>
      <p:sp>
        <p:nvSpPr>
          <p:cNvPr id="3" name="椭圆 2" title=""/>
          <p:cNvSpPr/>
          <p:nvPr/>
        </p:nvSpPr>
        <p:spPr>
          <a:xfrm>
            <a:off x="3479800" y="2720975"/>
            <a:ext cx="1271588" cy="1722438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  <a:sym typeface="+mn-ea"/>
              </a:rPr>
              <a:t>平衡</a:t>
            </a:r>
          </a:p>
        </p:txBody>
      </p:sp>
      <p:pic>
        <p:nvPicPr>
          <p:cNvPr id="17411" name="图片 4" title=""/>
          <p:cNvPicPr>
            <a:picLocks noChangeAspect="1"/>
          </p:cNvPicPr>
          <p:nvPr/>
        </p:nvPicPr>
        <p:blipFill>
          <a:blip r:embed="rId2"/>
          <a:srcRect l="37036" t="51147" r="52217" b="25345"/>
          <a:stretch>
            <a:fillRect/>
          </a:stretch>
        </p:blipFill>
        <p:spPr>
          <a:xfrm>
            <a:off x="2551113" y="2928938"/>
            <a:ext cx="658812" cy="1308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412" name="图片 5" title=""/>
          <p:cNvPicPr>
            <a:picLocks noChangeAspect="1"/>
          </p:cNvPicPr>
          <p:nvPr/>
        </p:nvPicPr>
        <p:blipFill>
          <a:blip r:embed="rId2"/>
          <a:srcRect l="65793" t="52083" r="23779" b="27206"/>
          <a:stretch>
            <a:fillRect/>
          </a:stretch>
        </p:blipFill>
        <p:spPr>
          <a:xfrm>
            <a:off x="5089525" y="3006725"/>
            <a:ext cx="641350" cy="11525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椭圆 6" title=""/>
          <p:cNvSpPr/>
          <p:nvPr/>
        </p:nvSpPr>
        <p:spPr>
          <a:xfrm>
            <a:off x="5903913" y="2722563"/>
            <a:ext cx="1271588" cy="1722438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  <a:sym typeface="+mn-ea"/>
              </a:rPr>
              <a:t>合理营养</a:t>
            </a:r>
          </a:p>
        </p:txBody>
      </p:sp>
      <p:sp>
        <p:nvSpPr>
          <p:cNvPr id="8" name="圆角矩形 7" title=""/>
          <p:cNvSpPr/>
          <p:nvPr/>
        </p:nvSpPr>
        <p:spPr>
          <a:xfrm>
            <a:off x="1084263" y="4549775"/>
            <a:ext cx="2855913" cy="187642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指摄取的营养素（六类营养物质和膳食纤维）</a:t>
            </a:r>
            <a:r>
              <a:rPr kumimoji="0" lang="zh-CN" altLang="en-US" sz="2400" b="1" i="0" u="sng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种类齐全</a:t>
            </a:r>
          </a:p>
        </p:txBody>
      </p:sp>
      <p:sp>
        <p:nvSpPr>
          <p:cNvPr id="17416" name="标题 1" title=""/>
          <p:cNvSpPr>
            <a:spLocks noGrp="1"/>
          </p:cNvSpPr>
          <p:nvPr/>
        </p:nvSpPr>
        <p:spPr>
          <a:xfrm>
            <a:off x="1403350" y="168275"/>
            <a:ext cx="3765550" cy="1109663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C2E0C"/>
              </a:solidFill>
              <a:effectLst/>
              <a:uLnTx/>
              <a:uFillTx/>
              <a:latin typeface="+mn-ea"/>
              <a:ea typeface="宋体" panose="02010600030101010101" pitchFamily="2" charset="-122"/>
              <a:cs typeface="+mn-cs"/>
            </a:endParaRPr>
          </a:p>
        </p:txBody>
      </p:sp>
      <p:cxnSp>
        <p:nvCxnSpPr>
          <p:cNvPr id="10" name="直接连接符 9" title=""/>
          <p:cNvCxnSpPr/>
          <p:nvPr/>
        </p:nvCxnSpPr>
        <p:spPr>
          <a:xfrm flipH="1">
            <a:off x="1708150" y="4445000"/>
            <a:ext cx="12700" cy="501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圆角矩形 3" title=""/>
          <p:cNvSpPr/>
          <p:nvPr/>
        </p:nvSpPr>
        <p:spPr>
          <a:xfrm>
            <a:off x="4256088" y="1008063"/>
            <a:ext cx="2849563" cy="1376363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指摄取的各种营养素的</a:t>
            </a:r>
            <a:r>
              <a:rPr kumimoji="0" lang="zh-CN" altLang="en-US" sz="2400" b="1" i="0" u="sng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量合适</a:t>
            </a: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，与身体的需要保持平衡</a:t>
            </a:r>
          </a:p>
        </p:txBody>
      </p:sp>
      <p:cxnSp>
        <p:nvCxnSpPr>
          <p:cNvPr id="5" name="直接连接符 4" title=""/>
          <p:cNvCxnSpPr/>
          <p:nvPr/>
        </p:nvCxnSpPr>
        <p:spPr>
          <a:xfrm flipH="1">
            <a:off x="4364038" y="2139950"/>
            <a:ext cx="0" cy="6540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Text Box 4" title=""/>
          <p:cNvSpPr txBox="1"/>
          <p:nvPr/>
        </p:nvSpPr>
        <p:spPr>
          <a:xfrm>
            <a:off x="457200" y="1828800"/>
            <a:ext cx="8686800" cy="14795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en-US" sz="32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课本上的一组图片这些做法是否正确，并说出科学的道理。</a:t>
            </a:r>
          </a:p>
          <a:p>
            <a:pPr>
              <a:spcBef>
                <a:spcPct val="50000"/>
              </a:spcBef>
            </a:pPr>
            <a:endParaRPr lang="en-US" altLang="zh-CN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7" name="Text Box 3" title=""/>
          <p:cNvSpPr txBox="1"/>
          <p:nvPr/>
        </p:nvSpPr>
        <p:spPr>
          <a:xfrm>
            <a:off x="179388" y="3505200"/>
            <a:ext cx="8964612" cy="9540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6600CC"/>
                </a:solidFill>
                <a:latin typeface="Arial" pitchFamily="34" charset="0"/>
                <a:ea typeface="华文行楷" pitchFamily="2" charset="-122"/>
              </a:rPr>
              <a:t>      如果不吃早饭就会造成血糖供应不足，引起头晕、心慌，无法认真听课。</a:t>
            </a:r>
          </a:p>
        </p:txBody>
      </p:sp>
      <p:pic>
        <p:nvPicPr>
          <p:cNvPr id="10242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4175"/>
            <a:ext cx="9144000" cy="142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3" name="Picture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80975" y="5013325"/>
            <a:ext cx="9144000" cy="142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0" name="Picture 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0313" y="0"/>
            <a:ext cx="4103687" cy="2955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1" name="Picture 7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3887788" cy="29575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Text Box 2" title=""/>
          <p:cNvSpPr txBox="1"/>
          <p:nvPr/>
        </p:nvSpPr>
        <p:spPr>
          <a:xfrm>
            <a:off x="468313" y="404813"/>
            <a:ext cx="8280400" cy="3667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292" name="Text Box 4" title=""/>
          <p:cNvSpPr txBox="1"/>
          <p:nvPr/>
        </p:nvSpPr>
        <p:spPr>
          <a:xfrm>
            <a:off x="0" y="4365625"/>
            <a:ext cx="8964613" cy="18161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rgbClr val="FF3300"/>
                </a:solidFill>
                <a:latin typeface="Arial" pitchFamily="34" charset="0"/>
                <a:ea typeface="华文行楷" pitchFamily="2" charset="-122"/>
              </a:rPr>
              <a:t>       </a:t>
            </a:r>
            <a:r>
              <a:rPr lang="zh-CN" altLang="en-US" sz="2800">
                <a:solidFill>
                  <a:srgbClr val="6600CC"/>
                </a:solidFill>
                <a:latin typeface="Arial" pitchFamily="34" charset="0"/>
                <a:ea typeface="华文行楷" pitchFamily="2" charset="-122"/>
              </a:rPr>
              <a:t>不对，蔬菜中不仅含有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维生素</a:t>
            </a:r>
            <a:r>
              <a:rPr lang="zh-CN" altLang="en-US" sz="2800">
                <a:solidFill>
                  <a:srgbClr val="6600CC"/>
                </a:solidFill>
                <a:latin typeface="Arial" pitchFamily="34" charset="0"/>
                <a:ea typeface="华文行楷" pitchFamily="2" charset="-122"/>
              </a:rPr>
              <a:t>，而且还有水果中所没有的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纤维素</a:t>
            </a:r>
            <a:r>
              <a:rPr lang="zh-CN" altLang="en-US" sz="2800">
                <a:solidFill>
                  <a:srgbClr val="6600CC"/>
                </a:solidFill>
                <a:latin typeface="Arial" pitchFamily="34" charset="0"/>
                <a:ea typeface="华文行楷" pitchFamily="2" charset="-122"/>
              </a:rPr>
              <a:t>。只吃水果，不吃蔬菜，虽然可以得到维生素，但没有纤维素，不利于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排便通畅</a:t>
            </a:r>
            <a:r>
              <a:rPr lang="zh-CN" altLang="en-US" sz="2800">
                <a:solidFill>
                  <a:srgbClr val="6600CC"/>
                </a:solidFill>
                <a:latin typeface="Arial" pitchFamily="34" charset="0"/>
                <a:ea typeface="华文行楷" pitchFamily="2" charset="-122"/>
              </a:rPr>
              <a:t>，久而久之会影响身体的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健康</a:t>
            </a:r>
            <a:r>
              <a:rPr lang="zh-CN" altLang="en-US" sz="2800">
                <a:solidFill>
                  <a:srgbClr val="6600CC"/>
                </a:solidFill>
                <a:latin typeface="Arial" pitchFamily="34" charset="0"/>
                <a:ea typeface="华文行楷" pitchFamily="2" charset="-122"/>
              </a:rPr>
              <a:t>。</a:t>
            </a:r>
          </a:p>
        </p:txBody>
      </p:sp>
      <p:pic>
        <p:nvPicPr>
          <p:cNvPr id="12293" name="Picture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0"/>
            <a:ext cx="3960813" cy="2625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8" name="Picture 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657600"/>
            <a:ext cx="9144000" cy="142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" name="Picture 5" title=""/>
          <p:cNvPicPr>
            <a:picLocks noChangeAspect="1"/>
          </p:cNvPicPr>
          <p:nvPr/>
        </p:nvPicPr>
        <p:blipFill>
          <a:blip r:embed="rId4"/>
          <a:srcRect t="5667"/>
          <a:stretch>
            <a:fillRect/>
          </a:stretch>
        </p:blipFill>
        <p:spPr>
          <a:xfrm>
            <a:off x="5638800" y="152400"/>
            <a:ext cx="2590800" cy="2590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3" title=""/>
          <p:cNvPicPr>
            <a:picLocks noGrp="1" noChangeAspect="1"/>
          </p:cNvPicPr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5943600" cy="4572000"/>
          </a:xfrm>
        </p:spPr>
      </p:pic>
      <p:sp>
        <p:nvSpPr>
          <p:cNvPr id="13315" name="Rectangle 3" title=""/>
          <p:cNvSpPr/>
          <p:nvPr/>
        </p:nvSpPr>
        <p:spPr>
          <a:xfrm>
            <a:off x="0" y="4581525"/>
            <a:ext cx="9312275" cy="18907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en-US" altLang="zh-CN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eaLnBrk="0" hangingPunct="0"/>
            <a:endParaRPr lang="en-US" altLang="zh-CN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eaLnBrk="0" hangingPunct="0"/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       </a:t>
            </a:r>
            <a:r>
              <a:rPr lang="zh-CN" altLang="en-US" sz="32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为预防高血压，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成人每人每日食盐食用量不超过</a:t>
            </a:r>
            <a:r>
              <a:rPr lang="en-US" altLang="zh-CN" sz="3200" b="1">
                <a:latin typeface="Arial" pitchFamily="34" charset="0"/>
                <a:ea typeface="宋体" panose="02010600030101010101" pitchFamily="2" charset="-122"/>
              </a:rPr>
              <a:t>10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克为宜，</a:t>
            </a:r>
            <a:r>
              <a:rPr lang="zh-CN" altLang="en-US" sz="3200" b="1">
                <a:solidFill>
                  <a:srgbClr val="CC3300"/>
                </a:solidFill>
                <a:latin typeface="Arial" pitchFamily="34" charset="0"/>
                <a:ea typeface="宋体" panose="02010600030101010101" pitchFamily="2" charset="-122"/>
              </a:rPr>
              <a:t>儿童青少年应限制在</a:t>
            </a:r>
            <a:r>
              <a:rPr lang="en-US" altLang="zh-CN" sz="3200" b="1">
                <a:solidFill>
                  <a:srgbClr val="CC3300"/>
                </a:solidFill>
                <a:latin typeface="Arial" pitchFamily="34" charset="0"/>
                <a:ea typeface="宋体" panose="02010600030101010101" pitchFamily="2" charset="-122"/>
              </a:rPr>
              <a:t>6</a:t>
            </a:r>
            <a:r>
              <a:rPr lang="zh-CN" altLang="en-US" sz="3200" b="1">
                <a:solidFill>
                  <a:srgbClr val="CC3300"/>
                </a:solidFill>
                <a:latin typeface="Arial" pitchFamily="34" charset="0"/>
                <a:ea typeface="宋体" panose="02010600030101010101" pitchFamily="2" charset="-122"/>
              </a:rPr>
              <a:t>克左右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。</a:t>
            </a:r>
            <a:endParaRPr lang="zh-CN" altLang="en-US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eaLnBrk="0" hangingPunct="0"/>
            <a:endParaRPr lang="en-US" altLang="zh-CN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Text Box 3" title=""/>
          <p:cNvSpPr txBox="1"/>
          <p:nvPr/>
        </p:nvSpPr>
        <p:spPr>
          <a:xfrm>
            <a:off x="0" y="5029200"/>
            <a:ext cx="9144000" cy="9461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Char char="•"/>
            </a:pPr>
            <a:r>
              <a:rPr lang="zh-CN" altLang="en-US" sz="2800">
                <a:solidFill>
                  <a:srgbClr val="7030A0"/>
                </a:solidFill>
                <a:latin typeface="Arial" pitchFamily="34" charset="0"/>
                <a:ea typeface="华文行楷" pitchFamily="2" charset="-122"/>
              </a:rPr>
              <a:t>这些食物含热量高，长期如此，很容易导致肥胖，进而引发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糖尿病</a:t>
            </a:r>
            <a:r>
              <a:rPr lang="zh-CN" altLang="en-US" sz="2800">
                <a:solidFill>
                  <a:srgbClr val="7030A0"/>
                </a:solidFill>
                <a:latin typeface="Arial" pitchFamily="34" charset="0"/>
                <a:ea typeface="华文行楷" pitchFamily="2" charset="-122"/>
              </a:rPr>
              <a:t>，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高血压</a:t>
            </a:r>
            <a:r>
              <a:rPr lang="zh-CN" altLang="en-US" sz="2800">
                <a:solidFill>
                  <a:srgbClr val="7030A0"/>
                </a:solidFill>
                <a:latin typeface="Arial" pitchFamily="34" charset="0"/>
                <a:ea typeface="华文行楷" pitchFamily="2" charset="-122"/>
              </a:rPr>
              <a:t>等。</a:t>
            </a:r>
          </a:p>
        </p:txBody>
      </p:sp>
      <p:sp>
        <p:nvSpPr>
          <p:cNvPr id="13314" name="Text Box 4" title=""/>
          <p:cNvSpPr txBox="1"/>
          <p:nvPr/>
        </p:nvSpPr>
        <p:spPr>
          <a:xfrm>
            <a:off x="755650" y="3789363"/>
            <a:ext cx="7345363" cy="3667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3315" name="Picture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6200" y="4191000"/>
            <a:ext cx="9220200" cy="4873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16" name="Picture 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228600"/>
            <a:ext cx="8583613" cy="39624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6675"/>
            <a:ext cx="9144000" cy="54197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87" name="Text Box 3" title=""/>
          <p:cNvSpPr txBox="1"/>
          <p:nvPr/>
        </p:nvSpPr>
        <p:spPr>
          <a:xfrm>
            <a:off x="304800" y="5334000"/>
            <a:ext cx="8229600" cy="116046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2400">
                <a:latin typeface="Times New Roman" panose="02020603050405020304" pitchFamily="18" charset="0"/>
                <a:ea typeface="宋体" panose="02010600030101010101" pitchFamily="2" charset="-122"/>
              </a:rPr>
              <a:t>      </a:t>
            </a:r>
            <a:r>
              <a: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rPr>
              <a:t>中 国 居 民  “平 衡 膳 食 宝 塔”</a:t>
            </a:r>
          </a:p>
          <a:p>
            <a:pPr algn="ctr"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rPr>
              <a:t>（从“塔基”到“塔顶”表示五类食物的大致比例</a:t>
            </a:r>
            <a:r>
              <a:rPr lang="en-US" altLang="zh-CN" sz="2800" b="1">
                <a:latin typeface="Times New Roman" panose="02020603050405020304" pitchFamily="18" charset="0"/>
                <a:ea typeface="宋体" panose="02010600030101010101" pitchFamily="2" charset="-122"/>
              </a:rPr>
              <a:t>)</a:t>
            </a:r>
            <a:r>
              <a: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rPr>
              <a:t>）</a:t>
            </a:r>
          </a:p>
        </p:txBody>
      </p:sp>
      <p:pic>
        <p:nvPicPr>
          <p:cNvPr id="14339" name="Picture 4" title="">
            <a:hlinkClick action="ppaction://noaction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0" y="5943600"/>
            <a:ext cx="914400" cy="914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89" name="Text Box 5" title=""/>
          <p:cNvSpPr txBox="1"/>
          <p:nvPr/>
        </p:nvSpPr>
        <p:spPr>
          <a:xfrm>
            <a:off x="0" y="0"/>
            <a:ext cx="7467600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solidFill>
                  <a:srgbClr val="000000"/>
                </a:solidFill>
                <a:latin typeface="隶书" pitchFamily="49" charset="-122"/>
                <a:ea typeface="隶书" pitchFamily="49" charset="-122"/>
              </a:rPr>
              <a:t>3. </a:t>
            </a:r>
            <a:r>
              <a:rPr lang="zh-CN" altLang="en-US" sz="3200">
                <a:solidFill>
                  <a:srgbClr val="000000"/>
                </a:solidFill>
                <a:latin typeface="隶书" pitchFamily="49" charset="-122"/>
                <a:ea typeface="隶书" pitchFamily="49" charset="-122"/>
              </a:rPr>
              <a:t>营养学家将食物分成哪几类？</a:t>
            </a: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1988800" y="12433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  <p:bldP spid="1638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1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477000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19459" name="Object 3" title=""/>
          <p:cNvGraphicFramePr>
            <a:graphicFrameLocks noChangeAspect="1"/>
          </p:cNvGraphicFramePr>
          <p:nvPr/>
        </p:nvGraphicFramePr>
        <p:xfrm>
          <a:off x="611188" y="1557338"/>
          <a:ext cx="4176712" cy="33464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imgW="4673600" imgH="3747770" progId="MSGraph.Chart.8">
                  <p:embed/>
                </p:oleObj>
              </mc:Choice>
              <mc:Fallback>
                <p:oleObj r:id="rId3" imgW="4673600" imgH="374777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11188" y="1557338"/>
                        <a:ext cx="4176712" cy="33464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60" name="Rectangle 4" title=""/>
          <p:cNvSpPr/>
          <p:nvPr/>
        </p:nvSpPr>
        <p:spPr>
          <a:xfrm>
            <a:off x="4951413" y="1609725"/>
            <a:ext cx="4114800" cy="45815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endParaRPr lang="en-US" altLang="zh-CN" sz="2800" b="1">
              <a:solidFill>
                <a:schemeClr val="tx2"/>
              </a:solidFill>
              <a:latin typeface="隶书" pitchFamily="49" charset="-122"/>
              <a:ea typeface="隶书" pitchFamily="49" charset="-122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endParaRPr lang="zh-CN" altLang="en-US" sz="2800">
              <a:latin typeface="隶书" pitchFamily="49" charset="-122"/>
              <a:ea typeface="隶书" pitchFamily="49" charset="-122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zh-CN" altLang="en-US" sz="2800">
                <a:latin typeface="Arial" pitchFamily="34" charset="0"/>
                <a:ea typeface="隶书" pitchFamily="49" charset="-122"/>
              </a:rPr>
              <a:t>“</a:t>
            </a:r>
            <a:r>
              <a:rPr lang="zh-CN" altLang="en-US" sz="2800" b="1">
                <a:solidFill>
                  <a:schemeClr val="tx2"/>
                </a:solidFill>
                <a:latin typeface="隶书" pitchFamily="49" charset="-122"/>
                <a:ea typeface="隶书" pitchFamily="49" charset="-122"/>
              </a:rPr>
              <a:t>早吃好，午吃饱，晚吃少</a:t>
            </a:r>
            <a:r>
              <a:rPr lang="zh-CN" altLang="en-US" sz="2800">
                <a:latin typeface="Arial" pitchFamily="34" charset="0"/>
                <a:ea typeface="隶书" pitchFamily="49" charset="-122"/>
              </a:rPr>
              <a:t>”</a:t>
            </a:r>
            <a:endParaRPr lang="zh-CN" altLang="en-US" sz="2800">
              <a:latin typeface="隶书" pitchFamily="49" charset="-122"/>
              <a:ea typeface="隶书" pitchFamily="49" charset="-122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endParaRPr lang="en-US" altLang="zh-CN" sz="2800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19462" name="Text Box 6" title=""/>
          <p:cNvSpPr txBox="1"/>
          <p:nvPr/>
        </p:nvSpPr>
        <p:spPr>
          <a:xfrm>
            <a:off x="304800" y="457200"/>
            <a:ext cx="8610600" cy="10541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4</a:t>
            </a:r>
            <a:r>
              <a:rPr lang="zh-CN" altLang="en-US" sz="36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、一日三餐的合理能量比例是多少？</a:t>
            </a:r>
          </a:p>
          <a:p>
            <a:pPr>
              <a:spcBef>
                <a:spcPct val="50000"/>
              </a:spcBef>
            </a:pPr>
            <a:endParaRPr lang="en-US" altLang="zh-CN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/>
      <p:bldP spid="19462" grpId="0"/>
      <p:bldOleChart spid="1945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文本框 106497" title=""/>
          <p:cNvSpPr txBox="1"/>
          <p:nvPr/>
        </p:nvSpPr>
        <p:spPr>
          <a:xfrm>
            <a:off x="3505200" y="762000"/>
            <a:ext cx="4419600" cy="15017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0" hangingPunct="0">
              <a:lnSpc>
                <a:spcPct val="110000"/>
              </a:lnSpc>
              <a:buClr>
                <a:schemeClr val="bg1"/>
              </a:buClr>
            </a:pP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中国营养学会于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2007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年公布了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《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中国的膳食指南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》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其要点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:</a:t>
            </a:r>
            <a:endParaRPr lang="en-US" altLang="zh-CN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6386" name="文本框 106498" title=""/>
          <p:cNvSpPr txBox="1"/>
          <p:nvPr/>
        </p:nvSpPr>
        <p:spPr>
          <a:xfrm>
            <a:off x="609600" y="3048000"/>
            <a:ext cx="6629400" cy="1749425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rgbClr val="0066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buClr>
                <a:schemeClr val="bg1"/>
              </a:buClr>
            </a:pPr>
            <a:r>
              <a:rPr lang="zh-CN" altLang="en-US" sz="36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食物多样  油脂适量  甜食少吃食盐限量  粗细兼搭  饥饱适当</a:t>
            </a:r>
            <a:endParaRPr lang="zh-CN" altLang="en-US" sz="24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eaLnBrk="0" hangingPunct="0">
              <a:buClr>
                <a:schemeClr val="bg1"/>
              </a:buClr>
            </a:pPr>
            <a:r>
              <a:rPr lang="zh-CN" altLang="en-US" sz="36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不偏不挑  定时定量  酒要少喝</a:t>
            </a:r>
          </a:p>
        </p:txBody>
      </p:sp>
      <p:sp>
        <p:nvSpPr>
          <p:cNvPr id="16387" name="文本框 106499" title=""/>
          <p:cNvSpPr txBox="1"/>
          <p:nvPr/>
        </p:nvSpPr>
        <p:spPr>
          <a:xfrm>
            <a:off x="1295400" y="5486400"/>
            <a:ext cx="7543800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endParaRPr lang="zh-CN" altLang="zh-CN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16388" name="图片 10650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505200" cy="26130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https://d.book118.com/625311332321011112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9">
      <vt:lpstr>Arial</vt:lpstr>
      <vt:lpstr>Calibri</vt:lpstr>
      <vt:lpstr>宋体</vt:lpstr>
      <vt:lpstr>仿宋</vt:lpstr>
      <vt:lpstr>玉米-琉疏体</vt:lpstr>
      <vt:lpstr>长城特圆体</vt:lpstr>
      <vt:lpstr>华文行楷</vt:lpstr>
      <vt:lpstr>Times New Roman</vt:lpstr>
      <vt:lpstr>楷体_GB2312</vt:lpstr>
      <vt:lpstr>华文新魏</vt:lpstr>
      <vt:lpstr>黑体</vt:lpstr>
      <vt:lpstr>微软雅黑</vt:lpstr>
      <vt:lpstr>楷体</vt:lpstr>
      <vt:lpstr>隶书</vt:lpstr>
      <vt:lpstr>Office Theme</vt:lpstr>
      <vt:lpstr>温故互查</vt:lpstr>
      <vt:lpstr>PowerPoint Presentation</vt:lpstr>
      <vt:lpstr>第三节 合理营养与食品安全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2024-09-19T10:00:02.708</cp:lastPrinted>
  <dcterms:created xsi:type="dcterms:W3CDTF">2024-09-19T02:00:02Z</dcterms:created>
  <dcterms:modified xsi:type="dcterms:W3CDTF">2024-09-19T02:00:04Z</dcterms:modified>
</cp:coreProperties>
</file>