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FACSFO+RSKEFG+MicrosoftYaHei-Bold"/>
      <p:regular r:id="rId20"/>
    </p:embeddedFont>
    <p:embeddedFont>
      <p:font typeface="VVVSNQ+MS-UIGothic"/>
      <p:regular r:id="rId21"/>
    </p:embeddedFont>
    <p:embeddedFont>
      <p:font typeface="STJMUG+EOTQHS+ArialMT"/>
      <p:regular r:id="rId22"/>
    </p:embeddedFont>
    <p:embeddedFont>
      <p:font typeface="VCFCWE+LDVKKO+MicrosoftYaHei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7931E-0A12-4BC8-BA9D-876B0A6BF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29E58-DFAD-4D11-B206-EDFFA8FB1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788CD-8FEA-4AD3-A8D1-E0054BC53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8DBD97-A1E3-4F81-97F1-63F818FA0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4D594D-A302-44B3-9407-282045182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602495-0C09-4DC9-94FF-44BB94727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24E611-187A-4C61-8994-94DCD566E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5D49EC-3888-4DD8-852D-066C80400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D1BCD-5B57-4521-B467-7DEDE6D6A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99231-EF71-4689-B3AF-0EA6447AA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BC2E0-A07C-42C8-A4C9-27E85CDB2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34002423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2239" y="360273"/>
            <a:ext cx="854684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FACSFO+RSKEFG+MicrosoftYaHei-Bold"/>
                <a:cs typeface="FACSFO+RSKEFG+MicrosoftYaHei-Bold"/>
              </a:rPr>
              <a:t>ONE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72369" y="360908"/>
            <a:ext cx="1597953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FACSFO+RSKEFG+MicrosoftYaHei-Bold"/>
                <a:cs typeface="FACSFO+RSKEFG+MicrosoftYaHei-Bold"/>
              </a:rPr>
              <a:t>KEEP</a:t>
            </a:r>
            <a:r>
              <a:rPr sz="1800" spc="88">
                <a:solidFill>
                  <a:srgbClr val="006B73"/>
                </a:solidFill>
                <a:latin typeface="FACSFO+RSKEFG+MicrosoftYaHei-Bold"/>
                <a:cs typeface="FACSFO+RSKEFG+MicrosoftYaHei-Bold"/>
              </a:rPr>
              <a:t> </a:t>
            </a:r>
            <a:r>
              <a:rPr sz="1800">
                <a:solidFill>
                  <a:srgbClr val="006B73"/>
                </a:solidFill>
                <a:latin typeface="FACSFO+RSKEFG+MicrosoftYaHei-Bold"/>
                <a:cs typeface="FACSFO+RSKEFG+MicrosoftYaHei-Bold"/>
              </a:rPr>
              <a:t>VIEW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361690" y="2169045"/>
            <a:ext cx="6600825" cy="2326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VVVSNQ+MS-UIGothic"/>
                <a:cs typeface="VVVSNQ+MS-UIGothic"/>
              </a:rPr>
              <a:t>管理的基本原理和方</a:t>
            </a:r>
          </a:p>
          <a:p>
            <a:pPr marL="1885950" marR="0">
              <a:lnSpc>
                <a:spcPts val="4950"/>
              </a:lnSpc>
              <a:spcBef>
                <a:spcPts val="99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VVVSNQ+MS-UIGothic"/>
                <a:cs typeface="VVVSNQ+MS-UIGothic"/>
              </a:rPr>
              <a:t>法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1B1B1B"/>
                </a:solidFill>
                <a:latin typeface="VVVSNQ+MS-UIGothic"/>
                <a:cs typeface="VVVSNQ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47209" y="142068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TJMUG+EOTQHS+ArialMT"/>
                <a:cs typeface="STJMUG+EOTQHS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VVVSNQ+MS-UIGothic"/>
                <a:cs typeface="VVVSNQ+MS-UIGothic"/>
              </a:rPr>
              <a:t>管理概述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47209" y="1859470"/>
            <a:ext cx="3404644" cy="25414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TJMUG+EOTQHS+ArialMT"/>
                <a:cs typeface="STJMUG+EOTQHS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VVVSNQ+MS-UIGothic"/>
                <a:cs typeface="VVVSNQ+MS-UIGothic"/>
              </a:rPr>
              <a:t>管理理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000000"/>
                </a:solidFill>
                <a:latin typeface="VVVSNQ+MS-UIGothic"/>
                <a:cs typeface="VVVSNQ+MS-UIGothic"/>
              </a:rPr>
              <a:t>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0000"/>
                </a:solidFill>
                <a:latin typeface="VVVSNQ+MS-UIGothic"/>
                <a:cs typeface="VVVSNQ+MS-UIGothic"/>
              </a:rPr>
              <a:t>展</a:t>
            </a:r>
          </a:p>
          <a:p>
            <a:pPr marL="0" marR="0">
              <a:lnSpc>
                <a:spcPts val="2552"/>
              </a:lnSpc>
              <a:spcBef>
                <a:spcPts val="85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TJMUG+EOTQHS+ArialMT"/>
                <a:cs typeface="STJMUG+EOTQHS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VVVSNQ+MS-UIGothic"/>
                <a:cs typeface="VVVSNQ+MS-UIGothic"/>
              </a:rPr>
              <a:t>管理方法与工具</a:t>
            </a:r>
          </a:p>
          <a:p>
            <a:pPr marL="0" marR="0">
              <a:lnSpc>
                <a:spcPts val="2552"/>
              </a:lnSpc>
              <a:spcBef>
                <a:spcPts val="9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TJMUG+EOTQHS+ArialMT"/>
                <a:cs typeface="STJMUG+EOTQHS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VVVSNQ+MS-UIGothic"/>
                <a:cs typeface="VVVSNQ+MS-UIGothic"/>
              </a:rPr>
              <a:t>管理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0000"/>
                </a:solidFill>
                <a:latin typeface="VVVSNQ+MS-UIGothic"/>
                <a:cs typeface="VVVSNQ+MS-UIGothic"/>
              </a:rPr>
              <a:t>践与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0000"/>
                </a:solidFill>
                <a:latin typeface="VVVSNQ+MS-UIGothic"/>
                <a:cs typeface="VVVSNQ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85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TJMUG+EOTQHS+ArialMT"/>
                <a:cs typeface="STJMUG+EOTQHS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VVVSNQ+MS-UIGothic"/>
                <a:cs typeface="VVVSNQ+MS-UIGothic"/>
              </a:rPr>
              <a:t>管理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伦</a:t>
            </a:r>
            <a:r>
              <a:rPr sz="2400">
                <a:solidFill>
                  <a:srgbClr val="000000"/>
                </a:solidFill>
                <a:latin typeface="VVVSNQ+MS-UIGothic"/>
                <a:cs typeface="VVVSNQ+MS-UIGothic"/>
              </a:rPr>
              <a:t>理与社会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2400">
                <a:solidFill>
                  <a:srgbClr val="000000"/>
                </a:solidFill>
                <a:latin typeface="VVVSNQ+MS-UIGothic"/>
                <a:cs typeface="VVVSNQ+MS-UIGothic"/>
              </a:rPr>
              <a:t>任</a:t>
            </a:r>
          </a:p>
          <a:p>
            <a:pPr marL="0" marR="0">
              <a:lnSpc>
                <a:spcPts val="2552"/>
              </a:lnSpc>
              <a:spcBef>
                <a:spcPts val="9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TJMUG+EOTQHS+ArialMT"/>
                <a:cs typeface="STJMUG+EOTQHS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VVVSNQ+MS-UIGothic"/>
                <a:cs typeface="VVVSNQ+MS-UIGothic"/>
              </a:rPr>
              <a:t>未来管理的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0000"/>
                </a:solidFill>
                <a:latin typeface="VVVSNQ+MS-UIGothic"/>
                <a:cs typeface="VVVSNQ+MS-UIGothic"/>
              </a:rPr>
              <a:t>展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29764" y="2576012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VVVSNQ+MS-UIGothic"/>
                <a:cs typeface="VVVSNQ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29764" y="3569153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FACSFO+RSKEFG+MicrosoftYaHei-Bold"/>
                <a:cs typeface="FACSFO+RSKEFG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FACSFO+RSKEFG+MicrosoftYaHei-Bold"/>
                <a:cs typeface="FACSFO+RSKEFG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53000" y="3441675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VVVSNQ+MS-UIGothic"/>
                <a:cs typeface="VVVSNQ+MS-UIGothic"/>
              </a:rPr>
              <a:t>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VVVSNQ+MS-UIGothic"/>
                <a:cs typeface="VVVSNQ+MS-UIGothic"/>
              </a:rPr>
              <a:t>管理的定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6B73"/>
                </a:solidFill>
                <a:latin typeface="VVVSNQ+MS-UIGothic"/>
                <a:cs typeface="VVVSNQ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VVVSNQ+MS-UIGothic"/>
                <a:cs typeface="VVVSNQ+MS-UIGothic"/>
              </a:rPr>
              <a:t>管理的定</a:t>
            </a:r>
            <a:r>
              <a:rPr sz="2000">
                <a:solidFill>
                  <a:srgbClr val="006B7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2175883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管理是指在特定的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境下，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对组织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有的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行有效的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划、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和控制，以便达成既定的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VVVSNQ+MS-UIGothic"/>
                <a:cs typeface="VVVSNQ+MS-UIGothic"/>
              </a:rPr>
              <a:t>管理的重要性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29244" y="4600947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管理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的成功至关重要，它有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助于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协调组织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的活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实现资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的高效利用，达成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，提升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织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VVVSNQ+MS-UIGothic"/>
                <a:cs typeface="VVVSNQ+MS-UIGothic"/>
              </a:rPr>
              <a:t>管理的基本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职</a:t>
            </a:r>
            <a:r>
              <a:rPr sz="3000">
                <a:solidFill>
                  <a:srgbClr val="006B73"/>
                </a:solidFill>
                <a:latin typeface="VVVSNQ+MS-UIGothic"/>
                <a:cs typeface="VVVSNQ+MS-UIGothic"/>
              </a:rPr>
              <a:t>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82159" y="165350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VCFCWE+LDVKKO+MicrosoftYaHei"/>
                <a:cs typeface="VCFCWE+LDVKKO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82940" y="165350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VCFCWE+LDVKKO+MicrosoftYaHei"/>
                <a:cs typeface="VCFCWE+LDVKKO+MicrosoftYaHei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106420" y="192658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50">
                <a:solidFill>
                  <a:srgbClr val="FFFFFF"/>
                </a:solidFill>
                <a:latin typeface="VVVSNQ+MS-UIGothic"/>
                <a:cs typeface="VVVSNQ+MS-UIGothic"/>
              </a:rPr>
              <a:t>划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06565" y="192658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领导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20570" y="2360148"/>
            <a:ext cx="289127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划是指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的目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，制定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实现这</a:t>
            </a: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些目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的策略和行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动计</a:t>
            </a: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划。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806440" y="236014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是指指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和激励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，</a:t>
            </a:r>
          </a:p>
          <a:p>
            <a:pPr marL="257175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实现组织</a:t>
            </a: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程。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40500" y="441575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VCFCWE+LDVKKO+MicrosoftYaHei"/>
                <a:cs typeface="VCFCWE+LDVKKO+MicrosoftYaHei"/>
              </a:rPr>
              <a:t>02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0301605" y="4398606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VCFCWE+LDVKKO+MicrosoftYaHei"/>
                <a:cs typeface="VCFCWE+LDVKKO+MicrosoftYaHei"/>
              </a:rPr>
              <a:t>04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060315" y="4679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组织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815705" y="467867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VVVSNQ+MS-UIGothic"/>
                <a:cs typeface="VVVSNQ+MS-UIGothic"/>
              </a:rPr>
              <a:t>控制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4060190" y="5101442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是指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持一种有助于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协调</a:t>
            </a: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和有效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实现组织</a:t>
            </a: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构</a:t>
            </a:r>
          </a:p>
          <a:p>
            <a:pPr marL="8572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程。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7729855" y="5101442"/>
            <a:ext cx="289127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控制是指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对组织</a:t>
            </a: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控，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以确保其与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划和目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保持一致，</a:t>
            </a:r>
          </a:p>
          <a:p>
            <a:pPr marL="3429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并采取必要的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纠</a:t>
            </a: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正措施。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VVVSNQ+MS-UIGothic"/>
                <a:cs typeface="VVVSNQ+MS-UIGothic"/>
              </a:rPr>
              <a:t>管理者的角色与技能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VVVSNQ+MS-UIGothic"/>
                <a:cs typeface="VVVSNQ+MS-UIGothic"/>
              </a:rPr>
              <a:t>管理者角色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管理者在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中扮演多种角色，包括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决策者、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者、沟通者和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革推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VVSNQ+MS-UIGothic"/>
                <a:cs typeface="VVVSNQ+MS-UIGothic"/>
              </a:rPr>
              <a:t>者等。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VVVSNQ+MS-UIGothic"/>
                <a:cs typeface="VVVSNQ+MS-UIGothic"/>
              </a:rPr>
              <a:t>管理者技能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成功的管理者需要具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一系列技能，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包括技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技能、人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技能、概念技能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新技能等。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FACSFO+RSKEFG+MicrosoftYaHei-Bold"/>
                <a:cs typeface="FACSFO+RSKEFG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FACSFO+RSKEFG+MicrosoftYaHei-Bold"/>
                <a:cs typeface="FACSFO+RSKEFG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95750" y="3441675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VVVSNQ+MS-UIGothic"/>
                <a:cs typeface="VVVSNQ+MS-UIGothic"/>
              </a:rPr>
              <a:t>管理理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4500">
                <a:solidFill>
                  <a:srgbClr val="000000"/>
                </a:solidFill>
                <a:latin typeface="VVVSNQ+MS-UIGothic"/>
                <a:cs typeface="VVVSNQ+MS-UIGothic"/>
              </a:rPr>
              <a:t>的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4500">
                <a:solidFill>
                  <a:srgbClr val="000000"/>
                </a:solidFill>
                <a:latin typeface="VVVSNQ+MS-UIGothic"/>
                <a:cs typeface="VVVSNQ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VVVSNQ+MS-UIGothic"/>
                <a:cs typeface="VVVSNQ+MS-UIGothic"/>
              </a:rPr>
              <a:t>科学管理理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 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67177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VVSNQ+MS-UIGothic"/>
                <a:cs typeface="VVVSNQ+MS-UIGothic"/>
              </a:rPr>
              <a:t>科学管理理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论强调</a:t>
            </a:r>
            <a:r>
              <a:rPr sz="1500">
                <a:solidFill>
                  <a:srgbClr val="FFFFFF"/>
                </a:solidFill>
                <a:latin typeface="VVVSNQ+MS-UIGothic"/>
                <a:cs typeface="VVVSNQ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VVVSNQ+MS-UIGothic"/>
                <a:cs typeface="VVVSNQ+MS-UIGothic"/>
              </a:rPr>
              <a:t>科学的方法和工具来提高生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VVVSNQ+MS-UIGothic"/>
                <a:cs typeface="VVVSNQ+MS-UIGothic"/>
              </a:rPr>
              <a:t>效率和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组织绩</a:t>
            </a:r>
            <a:r>
              <a:rPr sz="1500">
                <a:solidFill>
                  <a:srgbClr val="FFFFFF"/>
                </a:solidFill>
                <a:latin typeface="VVVSNQ+MS-UIGothic"/>
                <a:cs typeface="VVVSNQ+MS-UIGothic"/>
              </a:rPr>
              <a:t>效。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6B73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6B73"/>
                </a:solidFill>
                <a:latin typeface="VVVSNQ+MS-UIGothic"/>
                <a:cs typeface="VVVSNQ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353A"/>
                </a:solidFill>
                <a:latin typeface="VVVSNQ+MS-UIGothic"/>
                <a:cs typeface="VVVSNQ+MS-UIGothic"/>
              </a:rPr>
              <a:t>科学管理理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353A"/>
                </a:solidFill>
                <a:latin typeface="VVVSNQ+MS-UIGothic"/>
                <a:cs typeface="VVVSNQ+MS-UIGothic"/>
              </a:rPr>
              <a:t>主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张</a:t>
            </a:r>
            <a:r>
              <a:rPr sz="1500">
                <a:solidFill>
                  <a:srgbClr val="00353A"/>
                </a:solidFill>
                <a:latin typeface="VVVSNQ+MS-UIGothic"/>
                <a:cs typeface="VVVSNQ+MS-UIGothic"/>
              </a:rPr>
              <a:t>将工作分解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为简单</a:t>
            </a:r>
            <a:r>
              <a:rPr sz="1500">
                <a:solidFill>
                  <a:srgbClr val="00353A"/>
                </a:solidFill>
                <a:latin typeface="VVVSNQ+MS-UIGothic"/>
                <a:cs typeface="VVVSNQ+MS-UIGothic"/>
              </a:rPr>
              <a:t>的、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353A"/>
                </a:solidFill>
                <a:latin typeface="VVVSNQ+MS-UIGothic"/>
                <a:cs typeface="VVVSNQ+MS-UIGothic"/>
              </a:rPr>
              <a:t>准化的任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353A"/>
                </a:solidFill>
                <a:latin typeface="VVVSNQ+MS-UIGothic"/>
                <a:cs typeface="VVVSNQ+MS-UIGothic"/>
              </a:rPr>
              <a:t>，通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过时间</a:t>
            </a:r>
            <a:r>
              <a:rPr sz="1500">
                <a:solidFill>
                  <a:srgbClr val="00353A"/>
                </a:solidFill>
                <a:latin typeface="VVVSNQ+MS-UIGothic"/>
                <a:cs typeface="VVVSNQ+MS-UIGothic"/>
              </a:rPr>
              <a:t>和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353A"/>
                </a:solidFill>
                <a:latin typeface="VVVSNQ+MS-UIGothic"/>
                <a:cs typeface="VVVSNQ+MS-UIGothic"/>
              </a:rPr>
              <a:t>作研究来制定科学的工作方法和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353A"/>
                </a:solidFill>
                <a:latin typeface="VVVSNQ+MS-UIGothic"/>
                <a:cs typeface="VVVSNQ+MS-UIGothic"/>
              </a:rPr>
              <a:t>准，以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353A"/>
                </a:solidFill>
                <a:latin typeface="VVVSNQ+MS-UIGothic"/>
                <a:cs typeface="VVVSNQ+MS-UIGothic"/>
              </a:rPr>
              <a:t>提高生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353A"/>
                </a:solidFill>
                <a:latin typeface="VVVSNQ+MS-UIGothic"/>
                <a:cs typeface="VVVSNQ+MS-UIGothic"/>
              </a:rPr>
              <a:t>效率。它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还强调</a:t>
            </a:r>
            <a:r>
              <a:rPr sz="1500">
                <a:solidFill>
                  <a:srgbClr val="00353A"/>
                </a:solidFill>
                <a:latin typeface="VVVSNQ+MS-UIGothic"/>
                <a:cs typeface="VVVSNQ+MS-UIGothic"/>
              </a:rPr>
              <a:t>管理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00353A"/>
                </a:solidFill>
                <a:latin typeface="VVVSNQ+MS-UIGothic"/>
                <a:cs typeface="VVVSNQ+MS-UIGothic"/>
              </a:rPr>
              <a:t>与工人之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353A"/>
                </a:solidFill>
                <a:latin typeface="VVVSNQ+MS-UIGothic"/>
                <a:cs typeface="VVVSNQ+MS-UIGothic"/>
              </a:rPr>
              <a:t>的合作，以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353A"/>
                </a:solidFill>
                <a:latin typeface="VVVSNQ+MS-UIGothic"/>
                <a:cs typeface="VVVSNQ+MS-UIGothic"/>
              </a:rPr>
              <a:t>共同的目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353A"/>
                </a:solidFill>
                <a:latin typeface="VVVSNQ+MS-UIGothic"/>
                <a:cs typeface="VVVSN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VVVSNQ+MS-UIGothic"/>
                <a:cs typeface="VVVSNQ+MS-UIGothic"/>
              </a:rPr>
              <a:t>行政管理理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 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6B73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6B73"/>
                </a:solidFill>
                <a:latin typeface="VVVSNQ+MS-UIGothic"/>
                <a:cs typeface="VVVSNQ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35184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行政管理理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关注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内部的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层级结</a:t>
            </a: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力关系，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强调组织</a:t>
            </a: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定和效率。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679946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353A"/>
                </a:solidFill>
                <a:latin typeface="VVVSNQ+MS-UIGothic"/>
                <a:cs typeface="VVVSNQ+MS-UIGothic"/>
              </a:rPr>
              <a:t>行政管理理</a:t>
            </a:r>
            <a:r>
              <a:rPr sz="1350">
                <a:solidFill>
                  <a:srgbClr val="00353A"/>
                </a:solidFill>
                <a:latin typeface="SimSun"/>
                <a:cs typeface="SimSun"/>
              </a:rPr>
              <a:t>论认为组织应该</a:t>
            </a:r>
            <a:r>
              <a:rPr sz="1350">
                <a:solidFill>
                  <a:srgbClr val="00353A"/>
                </a:solidFill>
                <a:latin typeface="VVVSNQ+MS-UIGothic"/>
                <a:cs typeface="VVVSNQ+MS-UIGothic"/>
              </a:rPr>
              <a:t>有一个明确的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353A"/>
                </a:solidFill>
                <a:latin typeface="SimSun"/>
                <a:cs typeface="SimSun"/>
              </a:rPr>
              <a:t>层级结</a:t>
            </a:r>
            <a:r>
              <a:rPr sz="1350">
                <a:solidFill>
                  <a:srgbClr val="00353A"/>
                </a:solidFill>
                <a:latin typeface="VVVSNQ+MS-UIGothic"/>
                <a:cs typeface="VVVSNQ+MS-UIGothic"/>
              </a:rPr>
              <a:t>构，每个</a:t>
            </a:r>
            <a:r>
              <a:rPr sz="1350">
                <a:solidFill>
                  <a:srgbClr val="00353A"/>
                </a:solidFill>
                <a:latin typeface="SimSun"/>
                <a:cs typeface="SimSun"/>
              </a:rPr>
              <a:t>职</a:t>
            </a:r>
            <a:r>
              <a:rPr sz="1350">
                <a:solidFill>
                  <a:srgbClr val="00353A"/>
                </a:solidFill>
                <a:latin typeface="VVVSNQ+MS-UIGothic"/>
                <a:cs typeface="VVVSNQ+MS-UIGothic"/>
              </a:rPr>
              <a:t>位都有明确的</a:t>
            </a:r>
            <a:r>
              <a:rPr sz="1350">
                <a:solidFill>
                  <a:srgbClr val="00353A"/>
                </a:solidFill>
                <a:latin typeface="SimSun"/>
                <a:cs typeface="SimSun"/>
              </a:rPr>
              <a:t>职责</a:t>
            </a:r>
            <a:r>
              <a:rPr sz="1350">
                <a:solidFill>
                  <a:srgbClr val="00353A"/>
                </a:solidFill>
                <a:latin typeface="VVVSNQ+MS-UIGothic"/>
                <a:cs typeface="VVVSNQ+MS-UIGothic"/>
              </a:rPr>
              <a:t>和</a:t>
            </a:r>
            <a:r>
              <a:rPr sz="1350">
                <a:solidFill>
                  <a:srgbClr val="00353A"/>
                </a:solidFill>
                <a:latin typeface="SimSun"/>
                <a:cs typeface="SimSun"/>
              </a:rPr>
              <a:t>权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353A"/>
                </a:solidFill>
                <a:latin typeface="VVVSNQ+MS-UIGothic"/>
                <a:cs typeface="VVVSNQ+MS-UIGothic"/>
              </a:rPr>
              <a:t>力。它</a:t>
            </a:r>
            <a:r>
              <a:rPr sz="1350">
                <a:solidFill>
                  <a:srgbClr val="00353A"/>
                </a:solidFill>
                <a:latin typeface="SimSun"/>
                <a:cs typeface="SimSun"/>
              </a:rPr>
              <a:t>强调组织</a:t>
            </a:r>
            <a:r>
              <a:rPr sz="1350">
                <a:solidFill>
                  <a:srgbClr val="00353A"/>
                </a:solidFill>
                <a:latin typeface="VVVSNQ+MS-UIGothic"/>
                <a:cs typeface="VVVSNQ+MS-UIGothic"/>
              </a:rPr>
              <a:t>的</a:t>
            </a:r>
            <a:r>
              <a:rPr sz="1350">
                <a:solidFill>
                  <a:srgbClr val="00353A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353A"/>
                </a:solidFill>
                <a:latin typeface="VVVSNQ+MS-UIGothic"/>
                <a:cs typeface="VVVSNQ+MS-UIGothic"/>
              </a:rPr>
              <a:t>定性和效率，主</a:t>
            </a:r>
            <a:r>
              <a:rPr sz="1350">
                <a:solidFill>
                  <a:srgbClr val="00353A"/>
                </a:solidFill>
                <a:latin typeface="SimSun"/>
                <a:cs typeface="SimSun"/>
              </a:rPr>
              <a:t>张</a:t>
            </a:r>
            <a:r>
              <a:rPr sz="1350">
                <a:solidFill>
                  <a:srgbClr val="00353A"/>
                </a:solidFill>
                <a:latin typeface="VVVSNQ+MS-UIGothic"/>
                <a:cs typeface="VVVSNQ+MS-UIGothic"/>
              </a:rPr>
              <a:t>通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353A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353A"/>
                </a:solidFill>
                <a:latin typeface="VVVSNQ+MS-UIGothic"/>
                <a:cs typeface="VVVSNQ+MS-UIGothic"/>
              </a:rPr>
              <a:t>明确的</a:t>
            </a:r>
            <a:r>
              <a:rPr sz="1350">
                <a:solidFill>
                  <a:srgbClr val="00353A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353A"/>
                </a:solidFill>
                <a:latin typeface="VVVSNQ+MS-UIGothic"/>
                <a:cs typeface="VVVSNQ+MS-UIGothic"/>
              </a:rPr>
              <a:t>章制度和程序来</a:t>
            </a:r>
            <a:r>
              <a:rPr sz="1350">
                <a:solidFill>
                  <a:srgbClr val="00353A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353A"/>
                </a:solidFill>
                <a:latin typeface="VVVSNQ+MS-UIGothic"/>
                <a:cs typeface="VVVSNQ+MS-UIGothic"/>
              </a:rPr>
              <a:t>范</a:t>
            </a:r>
            <a:r>
              <a:rPr sz="1350">
                <a:solidFill>
                  <a:srgbClr val="00353A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353A"/>
                </a:solidFill>
                <a:latin typeface="VVVSNQ+MS-UIGothic"/>
                <a:cs typeface="VVVSNQ+MS-UIGothic"/>
              </a:rPr>
              <a:t>运作。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FACSFO+RSKEFG+MicrosoftYaHei-Bold"/>
                <a:cs typeface="FACSFO+RSKEFG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VVVSNQ+MS-UIGothic"/>
                <a:cs typeface="VVVSNQ+MS-UIGothic"/>
              </a:rPr>
              <a:t>人力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006B73"/>
                </a:solidFill>
                <a:latin typeface="VVVSNQ+MS-UIGothic"/>
                <a:cs typeface="VVVSNQ+MS-UIGothic"/>
              </a:rPr>
              <a:t>源管理理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021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人力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源管理理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关注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工的招聘、培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、激励和管理，以提高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工的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绩</a:t>
            </a: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效和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8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意度。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VVVSNQ+MS-UIGothic"/>
                <a:cs typeface="VVVSNQ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83462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人力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源管理理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论认为员</a:t>
            </a: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工是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最重要的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源之一，主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张</a:t>
            </a: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招聘和培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来提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工的技能和能力。它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还强调</a:t>
            </a: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激励和管理来提高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工的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绩</a:t>
            </a: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效和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意度，包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括制定合理的薪酬制度、提供良好的工作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VVVSNQ+MS-UIGothic"/>
                <a:cs typeface="VVVSNQ+MS-UIGothic"/>
              </a:rPr>
              <a:t>境和福利等。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006B73"/>
                </a:solidFill>
                <a:latin typeface="VVVSNQ+MS-UIGothic"/>
                <a:cs typeface="VVVSNQ+MS-UIGothic"/>
              </a:rPr>
              <a:t>略管理理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176990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6B7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05575" y="176990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6B73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6B73"/>
                </a:solidFill>
                <a:latin typeface="VVVSNQ+MS-UIGothic"/>
                <a:cs typeface="VVVSNQ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87879" y="2568947"/>
            <a:ext cx="4162425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略管理理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关注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展和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制定和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划的重要性。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05575" y="2568947"/>
            <a:ext cx="4162425" cy="1847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略管理理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论认为组织应该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根据外部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境制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划，以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实现长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展目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。它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新能力，主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张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过资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整合、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组织变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革等方式来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场变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化和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FACSFO+RSKEFG+MicrosoftYaHei-Bold"/>
                <a:cs typeface="FACSFO+RSKEFG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FACSFO+RSKEFG+MicrosoftYaHei-Bold"/>
                <a:cs typeface="FACSFO+RSKEFG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95750" y="3441675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VVVSNQ+MS-UIGothic"/>
                <a:cs typeface="VVVSNQ+MS-UIGothic"/>
              </a:rPr>
              <a:t>管理方法与工具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006B73"/>
                </a:solidFill>
                <a:latin typeface="VVVSNQ+MS-UIGothic"/>
                <a:cs typeface="VVVSNQ+MS-UIGothic"/>
              </a:rPr>
              <a:t>划与决策方法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85544" y="1660287"/>
            <a:ext cx="14859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SimSun"/>
                <a:cs typeface="SimSun"/>
              </a:rPr>
              <a:t>战</a:t>
            </a:r>
            <a:r>
              <a:rPr sz="1800">
                <a:solidFill>
                  <a:srgbClr val="006B73"/>
                </a:solidFill>
                <a:latin typeface="VVVSNQ+MS-UIGothic"/>
                <a:cs typeface="VVVSNQ+MS-UIGothic"/>
              </a:rPr>
              <a:t>略</a:t>
            </a:r>
            <a:r>
              <a:rPr sz="1800">
                <a:solidFill>
                  <a:srgbClr val="006B73"/>
                </a:solidFill>
                <a:latin typeface="SimSun"/>
                <a:cs typeface="SimSun"/>
              </a:rPr>
              <a:t>规</a:t>
            </a:r>
            <a:r>
              <a:rPr sz="1800">
                <a:solidFill>
                  <a:srgbClr val="006B73"/>
                </a:solidFill>
                <a:latin typeface="VVVSNQ+MS-UIGothic"/>
                <a:cs typeface="VVVSNQ+MS-UIGothic"/>
              </a:rPr>
              <a:t>划法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85544" y="2144767"/>
            <a:ext cx="49651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展目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略，确保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组织发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展方向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85544" y="2419088"/>
            <a:ext cx="11742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的正确性。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85544" y="3203971"/>
            <a:ext cx="14859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VVVSNQ+MS-UIGothic"/>
                <a:cs typeface="VVVSNQ+MS-UIGothic"/>
              </a:rPr>
              <a:t>目</a:t>
            </a:r>
            <a:r>
              <a:rPr sz="1800">
                <a:solidFill>
                  <a:srgbClr val="006B73"/>
                </a:solidFill>
                <a:latin typeface="SimSun"/>
                <a:cs typeface="SimSun"/>
              </a:rPr>
              <a:t>标</a:t>
            </a:r>
            <a:r>
              <a:rPr sz="1800">
                <a:solidFill>
                  <a:srgbClr val="006B73"/>
                </a:solidFill>
                <a:latin typeface="VVVSNQ+MS-UIGothic"/>
                <a:cs typeface="VVVSNQ+MS-UIGothic"/>
              </a:rPr>
              <a:t>管理法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85544" y="3688453"/>
            <a:ext cx="489153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过设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定具体、可衡量的目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，帮助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组织实现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高效的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管理和运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85544" y="4767976"/>
            <a:ext cx="14859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VVVSNQ+MS-UIGothic"/>
                <a:cs typeface="VVVSNQ+MS-UIGothic"/>
              </a:rPr>
              <a:t>决策分析法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85544" y="5252458"/>
            <a:ext cx="48915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利用数学、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统计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算机技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术进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行决策分析，提高决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185544" y="552677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策的科学性和准确性。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组织设计</a:t>
            </a:r>
            <a:r>
              <a:rPr sz="3000">
                <a:solidFill>
                  <a:srgbClr val="006B73"/>
                </a:solidFill>
                <a:latin typeface="VVVSNQ+MS-UIGothic"/>
                <a:cs typeface="VVVSNQ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12189" y="2080553"/>
            <a:ext cx="2266950" cy="666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SimSun"/>
                <a:cs typeface="SimSun"/>
              </a:rPr>
              <a:t>职</a:t>
            </a:r>
            <a:r>
              <a:rPr sz="2100">
                <a:solidFill>
                  <a:srgbClr val="FFFFFF"/>
                </a:solidFill>
                <a:latin typeface="VVVSNQ+MS-UIGothic"/>
                <a:cs typeface="VVVSNQ+MS-UIGothic"/>
              </a:rPr>
              <a:t>能型</a:t>
            </a:r>
            <a:r>
              <a:rPr sz="2100">
                <a:solidFill>
                  <a:srgbClr val="FFFFFF"/>
                </a:solidFill>
                <a:latin typeface="SimSun"/>
                <a:cs typeface="SimSun"/>
              </a:rPr>
              <a:t>组织结</a:t>
            </a:r>
            <a:r>
              <a:rPr sz="2100">
                <a:solidFill>
                  <a:srgbClr val="FFFFFF"/>
                </a:solidFill>
                <a:latin typeface="VVVSNQ+MS-UIGothic"/>
                <a:cs typeface="VVVSNQ+MS-UIGothic"/>
              </a:rPr>
              <a:t>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210425" y="2095793"/>
            <a:ext cx="2533650" cy="666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VVVSNQ+MS-UIGothic"/>
                <a:cs typeface="VVVSNQ+MS-UIGothic"/>
              </a:rPr>
              <a:t>事</a:t>
            </a:r>
            <a:r>
              <a:rPr sz="21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2100">
                <a:solidFill>
                  <a:srgbClr val="FFFFFF"/>
                </a:solidFill>
                <a:latin typeface="VVVSNQ+MS-UIGothic"/>
                <a:cs typeface="VVVSNQ+MS-UIGothic"/>
              </a:rPr>
              <a:t>部型</a:t>
            </a:r>
            <a:r>
              <a:rPr sz="2100">
                <a:solidFill>
                  <a:srgbClr val="FFFFFF"/>
                </a:solidFill>
                <a:latin typeface="SimSun"/>
                <a:cs typeface="SimSun"/>
              </a:rPr>
              <a:t>组织结</a:t>
            </a:r>
            <a:r>
              <a:rPr sz="2100">
                <a:solidFill>
                  <a:srgbClr val="FFFFFF"/>
                </a:solidFill>
                <a:latin typeface="VVVSNQ+MS-UIGothic"/>
                <a:cs typeface="VVVSNQ+MS-UIGothic"/>
              </a:rPr>
              <a:t>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12189" y="2634353"/>
            <a:ext cx="43079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VVSNQ+MS-UIGothic"/>
                <a:cs typeface="VVVSNQ+MS-UIGothic"/>
              </a:rPr>
              <a:t>根据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</a:t>
            </a:r>
            <a:r>
              <a:rPr sz="1500">
                <a:solidFill>
                  <a:srgbClr val="FFFFFF"/>
                </a:solidFill>
                <a:latin typeface="VVVSNQ+MS-UIGothic"/>
                <a:cs typeface="VVVSNQ+MS-UIGothic"/>
              </a:rPr>
              <a:t>能分工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VVVSNQ+MS-UIGothic"/>
                <a:cs typeface="VVVSNQ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组织结</a:t>
            </a:r>
            <a:r>
              <a:rPr sz="1500">
                <a:solidFill>
                  <a:srgbClr val="FFFFFF"/>
                </a:solidFill>
                <a:latin typeface="VVVSNQ+MS-UIGothic"/>
                <a:cs typeface="VVVSNQ+MS-UIGothic"/>
              </a:rPr>
              <a:t>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FFF"/>
                </a:solidFill>
                <a:latin typeface="VVVSNQ+MS-UIGothic"/>
                <a:cs typeface="VVVSNQ+MS-UIGothic"/>
              </a:rPr>
              <a:t>，有利于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VVSNQ+MS-UIGothic"/>
                <a:cs typeface="VVVSNQ+MS-UIGothic"/>
              </a:rPr>
              <a:t>化和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FFF"/>
                </a:solidFill>
                <a:latin typeface="VVVSNQ+MS-UIGothic"/>
                <a:cs typeface="VVVSNQ+MS-UIGothic"/>
              </a:rPr>
              <a:t>作。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210425" y="2634353"/>
            <a:ext cx="43079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VVSNQ+MS-UIGothic"/>
                <a:cs typeface="VVVSNQ+MS-UIGothic"/>
              </a:rPr>
              <a:t>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VVVSNQ+MS-UIGothic"/>
                <a:cs typeface="VVVSNQ+MS-UIGothic"/>
              </a:rPr>
              <a:t>品、地区或客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VVVSNQ+MS-UIGothic"/>
                <a:cs typeface="VVVSNQ+MS-UIGothic"/>
              </a:rPr>
              <a:t>群体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VVVSNQ+MS-UIGothic"/>
                <a:cs typeface="VVVSNQ+MS-UIGothic"/>
              </a:rPr>
              <a:t>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础进</a:t>
            </a:r>
            <a:r>
              <a:rPr sz="1500">
                <a:solidFill>
                  <a:srgbClr val="FFFFFF"/>
                </a:solidFill>
                <a:latin typeface="VVVSNQ+MS-UIGothic"/>
                <a:cs typeface="VVVSNQ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组织结</a:t>
            </a:r>
            <a:r>
              <a:rPr sz="1500">
                <a:solidFill>
                  <a:srgbClr val="FFFFFF"/>
                </a:solidFill>
                <a:latin typeface="VVVSNQ+MS-UIGothic"/>
                <a:cs typeface="VVVSNQ+MS-UIGothic"/>
              </a:rPr>
              <a:t>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FFF"/>
                </a:solidFill>
                <a:latin typeface="VVVSNQ+MS-UIGothic"/>
                <a:cs typeface="VVVSNQ+MS-UIGothic"/>
              </a:rPr>
              <a:t>，提高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VVVSNQ+MS-UIGothic"/>
                <a:cs typeface="VVVSNQ+MS-UIGothic"/>
              </a:rPr>
              <a:t>灵活性和适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VVVSNQ+MS-UIGothic"/>
                <a:cs typeface="VVVSNQ+MS-UIGothic"/>
              </a:rPr>
              <a:t>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686050" y="4544988"/>
            <a:ext cx="2266950" cy="666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VVVSNQ+MS-UIGothic"/>
                <a:cs typeface="VVVSNQ+MS-UIGothic"/>
              </a:rPr>
              <a:t>网</a:t>
            </a:r>
            <a:r>
              <a:rPr sz="2100">
                <a:solidFill>
                  <a:srgbClr val="FFFFFF"/>
                </a:solidFill>
                <a:latin typeface="SimSun"/>
                <a:cs typeface="SimSun"/>
              </a:rPr>
              <a:t>络</a:t>
            </a:r>
            <a:r>
              <a:rPr sz="2100">
                <a:solidFill>
                  <a:srgbClr val="FFFFFF"/>
                </a:solidFill>
                <a:latin typeface="VVVSNQ+MS-UIGothic"/>
                <a:cs typeface="VVVSNQ+MS-UIGothic"/>
              </a:rPr>
              <a:t>型</a:t>
            </a:r>
            <a:r>
              <a:rPr sz="2100">
                <a:solidFill>
                  <a:srgbClr val="FFFFFF"/>
                </a:solidFill>
                <a:latin typeface="SimSun"/>
                <a:cs typeface="SimSun"/>
              </a:rPr>
              <a:t>组织结</a:t>
            </a:r>
            <a:r>
              <a:rPr sz="2100">
                <a:solidFill>
                  <a:srgbClr val="FFFFFF"/>
                </a:solidFill>
                <a:latin typeface="VVVSNQ+MS-UIGothic"/>
                <a:cs typeface="VVVSNQ+MS-UIGothic"/>
              </a:rPr>
              <a:t>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686050" y="5074658"/>
            <a:ext cx="65705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VVSNQ+MS-UIGothic"/>
                <a:cs typeface="VVVSNQ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VVVSNQ+MS-UIGothic"/>
                <a:cs typeface="VVVSNQ+MS-UIGothic"/>
              </a:rPr>
              <a:t>外部合作和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VVVSNQ+MS-UIGothic"/>
                <a:cs typeface="VVVSNQ+MS-UIGothic"/>
              </a:rPr>
              <a:t>源共享降低成本、提高效率，增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强组织</a:t>
            </a:r>
            <a:r>
              <a:rPr sz="1500">
                <a:solidFill>
                  <a:srgbClr val="FFFFFF"/>
                </a:solidFill>
                <a:latin typeface="VVVSNQ+MS-UIGothic"/>
                <a:cs typeface="VVVSNQ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FFF"/>
                </a:solidFill>
                <a:latin typeface="VVVSNQ+MS-UIGothic"/>
                <a:cs typeface="VVVSNQ+MS-UIGothic"/>
              </a:rPr>
              <a:t>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FFFFFF"/>
                </a:solidFill>
                <a:latin typeface="VVVSNQ+MS-UIGothic"/>
                <a:cs typeface="VVVSN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领导</a:t>
            </a:r>
            <a:r>
              <a:rPr sz="3000">
                <a:solidFill>
                  <a:srgbClr val="006B73"/>
                </a:solidFill>
                <a:latin typeface="VVVSNQ+MS-UIGothic"/>
                <a:cs typeface="VVVSNQ+MS-UIGothic"/>
              </a:rPr>
              <a:t>与激励方法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领导风</a:t>
            </a:r>
            <a:r>
              <a:rPr sz="1600">
                <a:solidFill>
                  <a:srgbClr val="006B73"/>
                </a:solidFill>
                <a:latin typeface="VVVSNQ+MS-UIGothic"/>
                <a:cs typeface="VVVSNQ+MS-UIGothic"/>
              </a:rPr>
              <a:t>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FACSFO+RSKEFG+MicrosoftYaHei-Bold"/>
                <a:cs typeface="FACSFO+RSKEFG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FACSFO+RSKEFG+MicrosoftYaHei-Bold"/>
                <a:cs typeface="FACSFO+RSKEFG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FACSFO+RSKEFG+MicrosoftYaHei-Bold"/>
                <a:cs typeface="FACSFO+RSKEFG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62064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根据情境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合适的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领导风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格，如民主、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威、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革等，以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有效的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6B73"/>
                </a:solidFill>
                <a:latin typeface="VVVSNQ+MS-UIGothic"/>
                <a:cs typeface="VVVSNQ+MS-UIGothic"/>
              </a:rPr>
              <a:t>激励理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57678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运用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马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斯洛需求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次理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、赫茨伯格双因素理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等激励理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发员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工的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极性和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造力。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6B73"/>
                </a:solidFill>
                <a:latin typeface="VVVSNQ+MS-UIGothic"/>
                <a:cs typeface="VVVSNQ+MS-UIGothic"/>
              </a:rPr>
              <a:t>沟通与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协调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58414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建立有效的沟通机制和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机制，促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进组织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内部和外部的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作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198234" y="590777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VSNQ+MS-UIGothic"/>
                <a:cs typeface="VVVSNQ+MS-UIGothic"/>
              </a:rPr>
              <a:t>与配合。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https://d.book118.com/625340024233011113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FACSFO+RSKEFG+MicrosoftYaHei-Bold</vt:lpstr>
      <vt:lpstr>VVVSNQ+MS-UIGothic</vt:lpstr>
      <vt:lpstr>SimSun</vt:lpstr>
      <vt:lpstr>STJMUG+EOTQHS+ArialMT</vt:lpstr>
      <vt:lpstr>Times New Roman</vt:lpstr>
      <vt:lpstr>VCFCWE+LDVKKO+MicrosoftYaHei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2024-09-20T12:54:30.205</cp:lastPrinted>
  <dcterms:created xsi:type="dcterms:W3CDTF">2024-09-20T04:54:30Z</dcterms:created>
  <dcterms:modified xsi:type="dcterms:W3CDTF">2024-09-20T04:54:31Z</dcterms:modified>
</cp:coreProperties>
</file>