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67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9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9F7FA-0ECB-42AC-A97E-D6396C9F6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A6F18-8364-4068-8870-BD5AC8068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0F5F1-6635-4CEA-B747-6DA1AB148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D71CE-A32C-45E3-B36D-53321F4CA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FFCE1F-4662-430E-9669-5AC4AD04F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E215AF-496F-4D18-BB77-3D2A9C36C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14F54B-0007-444B-956E-0B44C2856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AA401-2B5A-4AEE-8E61-B53085E9C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E323F-3302-4238-AB36-F741AC19E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10825-90DF-4B01-B028-3A94F7B0B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D4B0D-AC5E-4C18-B6A8-5253529B9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666" r:id="rId2"/>
    <p:sldLayoutId id="2147492667" r:id="rId3"/>
    <p:sldLayoutId id="2147492668" r:id="rId4"/>
    <p:sldLayoutId id="2147492669" r:id="rId5"/>
    <p:sldLayoutId id="2147492670" r:id="rId6"/>
    <p:sldLayoutId id="2147492671" r:id="rId7"/>
    <p:sldLayoutId id="2147492672" r:id="rId8"/>
    <p:sldLayoutId id="2147492673" r:id="rId9"/>
    <p:sldLayoutId id="2147492674" r:id="rId10"/>
    <p:sldLayoutId id="214749267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4111200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汽车保险与理赔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汽车保险概述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汽车保险的理赔流程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汽车保险理赔的注意事项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汽车保险理赔的案例分析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汽车保险市场的发展趋势与展望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汽车保险概述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汽车保险的定义</a:t>
            </a:r>
            <a:endParaRPr lang="zh-CN" altLang="en-US"/>
          </a:p>
        </p:txBody>
      </p:sp>
      <p:sp>
        <p:nvSpPr>
          <p:cNvPr id="104895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汽车保险是一种保障汽车在行驶过程中发生意外事故时，保险公司对车主进行赔偿的保险产品。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汽车保险包括交强险和商业险，其中交强险是强制购买的，商业险则是自愿购买的。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汽车保险的种类繁多，包括车损险、第三者责任险、盗抢险、玻璃险等。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汽车保险的保费根据车辆的品牌、型号、使用年限、行驶里程等因素来确定。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汽车保险的种类</a:t>
            </a:r>
            <a:endParaRPr lang="zh-CN" altLang="en-US"/>
          </a:p>
        </p:txBody>
      </p:sp>
      <p:sp>
        <p:nvSpPr>
          <p:cNvPr id="104899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特种险：针对特定车辆或特定风险，如自燃险、涉水险等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交强险：强制购买，保障交通事故受害人的基本权益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商业险：自愿购买，包括车损险、第三者责任险、全车盗抢险等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附加险：作为商业险的补充，如玻璃单独破碎险、车身划痕险等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汽车保险的投保流程</a:t>
            </a:r>
            <a:endParaRPr lang="zh-CN" altLang="en-US"/>
          </a:p>
        </p:txBody>
      </p:sp>
      <p:cxnSp>
        <p:nvCxnSpPr>
          <p:cNvPr id="3145729" name="直接箭头连接符 183"/>
          <p:cNvCxnSpPr/>
          <p:nvPr>
            <p:custDataLst>
              <p:tags r:id="rId2"/>
            </p:custDataLst>
          </p:nvPr>
        </p:nvCxnSpPr>
        <p:spPr>
          <a:xfrm>
            <a:off x="838200" y="3813947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62608" y="3809073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58" name="正文"/>
          <p:cNvSpPr txBox="1"/>
          <p:nvPr>
            <p:custDataLst>
              <p:tags r:id="rId4"/>
            </p:custDataLst>
          </p:nvPr>
        </p:nvSpPr>
        <p:spPr>
          <a:xfrm>
            <a:off x="3776257" y="5104182"/>
            <a:ext cx="1776358" cy="8120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提交投保资料：提交车辆行驶证、身份证等投保资料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09289" y="3854762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60" name="正文"/>
          <p:cNvSpPr txBox="1"/>
          <p:nvPr>
            <p:custDataLst>
              <p:tags r:id="rId6"/>
            </p:custDataLst>
          </p:nvPr>
        </p:nvSpPr>
        <p:spPr>
          <a:xfrm>
            <a:off x="6621110" y="4614404"/>
            <a:ext cx="1776358" cy="8120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签订保险合同：保险公司审核通过后，与投保人签订保险合同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5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354142" y="3809073"/>
            <a:ext cx="609" cy="129267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62" name="正文"/>
          <p:cNvSpPr txBox="1"/>
          <p:nvPr>
            <p:custDataLst>
              <p:tags r:id="rId8"/>
            </p:custDataLst>
          </p:nvPr>
        </p:nvSpPr>
        <p:spPr>
          <a:xfrm>
            <a:off x="9465963" y="5336278"/>
            <a:ext cx="1776358" cy="8120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领取保险单：缴纳保险费后，领取保险单，正式生效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9"/>
            </p:custDataLst>
          </p:nvPr>
        </p:nvSpPr>
        <p:spPr>
          <a:xfrm>
            <a:off x="931404" y="4214785"/>
            <a:ext cx="1776358" cy="8120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确定投保险种：选择适合自己的保险险种，如交强险、商业险等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7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42619" y="2859368"/>
            <a:ext cx="0" cy="8967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66" name="正文"/>
          <p:cNvSpPr txBox="1"/>
          <p:nvPr>
            <p:custDataLst>
              <p:tags r:id="rId11"/>
            </p:custDataLst>
          </p:nvPr>
        </p:nvSpPr>
        <p:spPr>
          <a:xfrm>
            <a:off x="2229558" y="1771988"/>
            <a:ext cx="2024902" cy="83030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填写投保单：填写投保单，包括车辆信息、投保人信息等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9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29888" y="2472541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68" name="正文"/>
          <p:cNvSpPr txBox="1"/>
          <p:nvPr>
            <p:custDataLst>
              <p:tags r:id="rId13"/>
            </p:custDataLst>
          </p:nvPr>
        </p:nvSpPr>
        <p:spPr>
          <a:xfrm>
            <a:off x="7919264" y="1394299"/>
            <a:ext cx="2024902" cy="83030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缴纳保险费：按照保险合同约定，缴纳保险费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1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5035" y="3497784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70" name="正文"/>
          <p:cNvSpPr txBox="1"/>
          <p:nvPr>
            <p:custDataLst>
              <p:tags r:id="rId15"/>
            </p:custDataLst>
          </p:nvPr>
        </p:nvSpPr>
        <p:spPr>
          <a:xfrm>
            <a:off x="5074411" y="2414060"/>
            <a:ext cx="2024902" cy="83030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保险公司审核：保险公司对投保资料进行审核，确认投保资格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椭圆 17"/>
          <p:cNvSpPr/>
          <p:nvPr>
            <p:custDataLst>
              <p:tags r:id="rId16"/>
            </p:custDataLst>
          </p:nvPr>
        </p:nvSpPr>
        <p:spPr>
          <a:xfrm>
            <a:off x="4600472" y="3749983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74" name="椭圆 14"/>
          <p:cNvSpPr/>
          <p:nvPr>
            <p:custDataLst>
              <p:tags r:id="rId17"/>
            </p:custDataLst>
          </p:nvPr>
        </p:nvSpPr>
        <p:spPr>
          <a:xfrm>
            <a:off x="7445325" y="3749983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76" name="椭圆 21"/>
          <p:cNvSpPr/>
          <p:nvPr>
            <p:custDataLst>
              <p:tags r:id="rId18"/>
            </p:custDataLst>
          </p:nvPr>
        </p:nvSpPr>
        <p:spPr>
          <a:xfrm>
            <a:off x="10290178" y="3749983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78" name="椭圆 19"/>
          <p:cNvSpPr/>
          <p:nvPr>
            <p:custDataLst>
              <p:tags r:id="rId19"/>
            </p:custDataLst>
          </p:nvPr>
        </p:nvSpPr>
        <p:spPr>
          <a:xfrm>
            <a:off x="1755619" y="3749983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43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819583" y="3829176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80" name="椭圆 18"/>
          <p:cNvSpPr/>
          <p:nvPr>
            <p:custDataLst>
              <p:tags r:id="rId21"/>
            </p:custDataLst>
          </p:nvPr>
        </p:nvSpPr>
        <p:spPr>
          <a:xfrm>
            <a:off x="3178655" y="3749983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82" name="椭圆 13"/>
          <p:cNvSpPr/>
          <p:nvPr>
            <p:custDataLst>
              <p:tags r:id="rId22"/>
            </p:custDataLst>
          </p:nvPr>
        </p:nvSpPr>
        <p:spPr>
          <a:xfrm>
            <a:off x="8867752" y="3749983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84" name="椭圆 15"/>
          <p:cNvSpPr/>
          <p:nvPr>
            <p:custDataLst>
              <p:tags r:id="rId23"/>
            </p:custDataLst>
          </p:nvPr>
        </p:nvSpPr>
        <p:spPr>
          <a:xfrm>
            <a:off x="6022899" y="3749983"/>
            <a:ext cx="127927" cy="1279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汽车保险的理赔流程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报案与查勘</a:t>
            </a:r>
            <a:endParaRPr lang="zh-CN" altLang="en-US"/>
          </a:p>
        </p:txBody>
      </p:sp>
      <p:sp>
        <p:nvSpPr>
          <p:cNvPr id="104915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查勘内容：查勘员会对事故现场、车辆损失等情况进行拍照、记录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查勘结果：查勘员会根据查勘结果，判断事故责任，确定赔偿金额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报案：发生事故后，车主应立即向保险公司报案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查勘：保险公司接到报案后，会派查勘员到现场进行查勘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定损与核价</a:t>
            </a:r>
            <a:endParaRPr lang="zh-CN" altLang="en-US"/>
          </a:p>
        </p:txBody>
      </p:sp>
      <p:sp>
        <p:nvSpPr>
          <p:cNvPr id="10492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定损：对事故车辆进行评估，确定损失程度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核价：根据定损结果，确定维修费用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定损方式：现场定损、远程定损、委托定损等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核价依据：维修费用、配件价格、工时费等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核赔与理算</a:t>
            </a:r>
            <a:endParaRPr lang="zh-CN" altLang="en-US"/>
          </a:p>
        </p:txBody>
      </p:sp>
      <p:sp>
        <p:nvSpPr>
          <p:cNvPr id="104927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核赔：保险公司对事故进行调查，确定责任归属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理算：根据保险合同和事故情况，计算赔偿金额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赔偿方式：现金、支票、转账等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理赔时效：保险公司在规定时间内完成理赔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赔款支付与结案</a:t>
            </a:r>
            <a:endParaRPr lang="zh-CN" altLang="en-US"/>
          </a:p>
        </p:txBody>
      </p:sp>
      <p:sp>
        <p:nvSpPr>
          <p:cNvPr id="104933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理赔流程：报案、查勘、定损、理算、支付、结案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赔款支付：保险公司根据定损结果支付赔款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结案：保险公司完成赔款支付后，案件结案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结案后注意事项：车主需保存好相关理赔资料，以便日后查询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汽车保险理赔的注意事项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https://d.book118.com/625341112001011112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TYPE" val="m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ORE_SCHEMECOLOR_INDEX" val="5"/>
  <p:tag name="KSO_WM_UNIT_TYPE" val="m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ORE_SCHEMECOLOR_INDEX" val="5"/>
  <p:tag name="KSO_WM_UNIT_TYPE" val="m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ORE_SCHEMECOLOR_INDEX" val="5"/>
  <p:tag name="KSO_WM_UNIT_TYPE" val="m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ORE_SCHEMECOLOR_INDEX" val="5"/>
  <p:tag name="KSO_WM_UNIT_TYPE" val="m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ORE_SCHEMECOLOR_INDEX" val="5"/>
  <p:tag name="KSO_WM_UNIT_TYPE" val="m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ORE_SCHEMECOLOR_INDEX" val="5"/>
  <p:tag name="KSO_WM_UNIT_TYPE" val="m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2"/>
  <p:tag name="KSO_WM_UNIT_INDEX" val="1_3_2"/>
  <p:tag name="KSO_WM_UNIT_LAYERLEVEL" val="1_1_1"/>
  <p:tag name="KSO_WM_UNIT_LINE_FORE_SCHEMECOLOR_INDEX" val="5"/>
  <p:tag name="KSO_WM_UNIT_TYPE" val="m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2"/>
  <p:tag name="KSO_WM_UNIT_INDEX" val="1_5_2"/>
  <p:tag name="KSO_WM_UNIT_LAYERLEVEL" val="1_1_1"/>
  <p:tag name="KSO_WM_UNIT_LINE_FORE_SCHEMECOLOR_INDEX" val="5"/>
  <p:tag name="KSO_WM_UNIT_TYPE" val="m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2"/>
  <p:tag name="KSO_WM_UNIT_INDEX" val="1_7_2"/>
  <p:tag name="KSO_WM_UNIT_LAYERLEVEL" val="1_1_1"/>
  <p:tag name="KSO_WM_UNIT_LINE_FORE_SCHEMECOLOR_INDEX" val="5"/>
  <p:tag name="KSO_WM_UNIT_TYPE" val="m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1"/>
  <p:tag name="KSO_WM_UNIT_INDEX" val="1_1_1"/>
  <p:tag name="KSO_WM_UNIT_LAYERLEVEL" val="1_1_1"/>
  <p:tag name="KSO_WM_UNIT_LINE_FORE_SCHEMECOLOR_INDEX" val="5"/>
  <p:tag name="KSO_WM_UNIT_TYPE" val="m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ORE_SCHEMECOLOR_INDEX" val="5"/>
  <p:tag name="KSO_WM_UNIT_TYPE" val="m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2"/>
  <p:tag name="KSO_WM_UNIT_INDEX" val="1_2_2"/>
  <p:tag name="KSO_WM_UNIT_LAYERLEVEL" val="1_1_1"/>
  <p:tag name="KSO_WM_UNIT_LINE_FORE_SCHEMECOLOR_INDEX" val="5"/>
  <p:tag name="KSO_WM_UNIT_TYPE" val="m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2"/>
  <p:tag name="KSO_WM_UNIT_INDEX" val="1_6_2"/>
  <p:tag name="KSO_WM_UNIT_LAYERLEVEL" val="1_1_1"/>
  <p:tag name="KSO_WM_UNIT_LINE_FORE_SCHEMECOLOR_INDEX" val="5"/>
  <p:tag name="KSO_WM_UNIT_TYPE" val="m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2"/>
  <p:tag name="KSO_WM_UNIT_INDEX" val="1_4_2"/>
  <p:tag name="KSO_WM_UNIT_LAYERLEVEL" val="1_1_1"/>
  <p:tag name="KSO_WM_UNIT_LINE_FORE_SCHEMECOLOR_INDEX" val="5"/>
  <p:tag name="KSO_WM_UNIT_TYPE" val="m_h_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汽车保险与理赔</vt:lpstr>
      <vt:lpstr>目录</vt:lpstr>
      <vt:lpstr>单击添加章节标题</vt:lpstr>
      <vt:lpstr>汽车保险概述</vt:lpstr>
      <vt:lpstr>汽车保险的定义</vt:lpstr>
      <vt:lpstr>汽车保险的种类</vt:lpstr>
      <vt:lpstr>汽车保险的投保流程</vt:lpstr>
      <vt:lpstr>汽车保险的理赔流程</vt:lpstr>
      <vt:lpstr>报案与查勘</vt:lpstr>
      <vt:lpstr>定损与核价</vt:lpstr>
      <vt:lpstr>核赔与理算</vt:lpstr>
      <vt:lpstr>赔款支付与结案</vt:lpstr>
      <vt:lpstr>汽车保险理赔的注意事项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2024-09-18T02:03:20.009</cp:lastPrinted>
  <dcterms:created xsi:type="dcterms:W3CDTF">2024-09-17T18:03:20Z</dcterms:created>
  <dcterms:modified xsi:type="dcterms:W3CDTF">2024-09-17T18:03:22Z</dcterms:modified>
</cp:coreProperties>
</file>