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05401-BBF2-45EB-BBD7-3A671AB08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F4227-8EED-483D-8E3D-934196573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8743A-23D3-4E0B-922B-6BE6635F9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6E49E-E3DD-448C-88CD-3D83C0BC4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B1B777-B1BF-4F05-B3D4-BBC86AF58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82A8E5-423D-4031-A1A5-203EB3AEF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F9FB95-3D68-4537-BBEF-627FBBE40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B2109-FD17-4B5E-B717-D878D3A2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DBCD8-3B6C-45C0-85B4-D89218562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65311-EF90-432F-9192-4174D0480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BFD98-6918-4F04-A3C7-5E8D55232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D7E8-82D7-4385-8E39-D436B7E47243}" type="datetimeFigureOut">
              <a:rPr lang="zh-CN" altLang="en-US" smtClean="0"/>
              <a:t>2010-3-26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815-2D10-4236-BFA1-D8048B94374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D7E8-82D7-4385-8E39-D436B7E47243}" type="datetimeFigureOut">
              <a:rPr lang="zh-CN" altLang="en-US" smtClean="0"/>
              <a:t>2010-3-26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815-2D10-4236-BFA1-D8048B94374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D7E8-82D7-4385-8E39-D436B7E47243}" type="datetimeFigureOut">
              <a:rPr lang="zh-CN" altLang="en-US" smtClean="0"/>
              <a:t>2010-3-26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815-2D10-4236-BFA1-D8048B94374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D7E8-82D7-4385-8E39-D436B7E47243}" type="datetimeFigureOut">
              <a:rPr lang="zh-CN" altLang="en-US" smtClean="0"/>
              <a:t>2010-3-26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815-2D10-4236-BFA1-D8048B94374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D7E8-82D7-4385-8E39-D436B7E47243}" type="datetimeFigureOut">
              <a:rPr lang="zh-CN" altLang="en-US" smtClean="0"/>
              <a:t>2010-3-26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815-2D10-4236-BFA1-D8048B94374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D7E8-82D7-4385-8E39-D436B7E47243}" type="datetimeFigureOut">
              <a:rPr lang="zh-CN" altLang="en-US" smtClean="0"/>
              <a:t>2010-3-26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815-2D10-4236-BFA1-D8048B94374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D7E8-82D7-4385-8E39-D436B7E47243}" type="datetimeFigureOut">
              <a:rPr lang="zh-CN" altLang="en-US" smtClean="0"/>
              <a:t>2010-3-26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815-2D10-4236-BFA1-D8048B94374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D7E8-82D7-4385-8E39-D436B7E47243}" type="datetimeFigureOut">
              <a:rPr lang="zh-CN" altLang="en-US" smtClean="0"/>
              <a:t>2010-3-26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815-2D10-4236-BFA1-D8048B94374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D7E8-82D7-4385-8E39-D436B7E47243}" type="datetimeFigureOut">
              <a:rPr lang="zh-CN" altLang="en-US" smtClean="0"/>
              <a:t>2010-3-26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815-2D10-4236-BFA1-D8048B94374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D7E8-82D7-4385-8E39-D436B7E47243}" type="datetimeFigureOut">
              <a:rPr lang="zh-CN" altLang="en-US" smtClean="0"/>
              <a:t>2010-3-26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815-2D10-4236-BFA1-D8048B94374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D7E8-82D7-4385-8E39-D436B7E47243}" type="datetimeFigureOut">
              <a:rPr lang="zh-CN" altLang="en-US" smtClean="0"/>
              <a:t>2010-3-26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3815-2D10-4236-BFA1-D8048B94374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138D7E8-82D7-4385-8E39-D436B7E47243}" type="datetimeFigureOut">
              <a:rPr lang="zh-CN" altLang="en-US" smtClean="0"/>
              <a:t>2010-3-26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B963815-2D10-4236-BFA1-D8048B94374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audio" Target="../media/audio111.wav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audio" Target="../media/audio111.wav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4124403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506412" y="357166"/>
            <a:ext cx="8637588" cy="7016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j-lt"/>
                <a:ea typeface="华文中宋" pitchFamily="2" charset="-122"/>
                <a:cs typeface="+mj-cs"/>
              </a:rPr>
              <a:t>空间</a:t>
            </a:r>
            <a:r>
              <a:rPr kumimoji="0" lang="en-US" altLang="zh-CN" sz="4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/>
                <a:ea typeface="华文中宋" pitchFamily="2" charset="-122"/>
                <a:cs typeface="+mj-cs"/>
              </a:rPr>
              <a:t>·</a:t>
            </a:r>
            <a:r>
              <a:rPr kumimoji="0" lang="zh-CN" altLang="en-US" sz="4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j-lt"/>
                <a:ea typeface="华文中宋" pitchFamily="2" charset="-122"/>
                <a:cs typeface="+mj-cs"/>
              </a:rPr>
              <a:t>行为</a:t>
            </a:r>
            <a:r>
              <a:rPr kumimoji="0" lang="en-US" altLang="zh-CN" sz="4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/>
                <a:ea typeface="华文中宋" pitchFamily="2" charset="-122"/>
                <a:cs typeface="+mj-cs"/>
              </a:rPr>
              <a:t>·</a:t>
            </a:r>
            <a:r>
              <a:rPr kumimoji="0" lang="zh-CN" altLang="en-US" sz="4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j-lt"/>
                <a:ea typeface="华文中宋" pitchFamily="2" charset="-122"/>
                <a:cs typeface="+mj-cs"/>
              </a:rPr>
              <a:t>场所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914400" y="928670"/>
            <a:ext cx="7543800" cy="51673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场所特征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  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（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）具有较强的诱发力，能把人吸引到空间中来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   （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）提供某种活动内容的空间能量，能让参与某种活动的人滞留在空间中，各得其所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   （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）时间上能保证持续某种活动所需的使用周期</a:t>
            </a: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PB1"/>
          <p:cNvSpPr/>
          <p:nvPr/>
        </p:nvSpPr>
        <p:spPr>
          <a:xfrm>
            <a:off x="0" y="6839712"/>
            <a:ext cx="23446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04800" y="304800"/>
            <a:ext cx="8637588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空间的形态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381000" y="1371600"/>
            <a:ext cx="8208963" cy="4724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一、形、形式、形态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</a:t>
            </a:r>
            <a:r>
              <a:rPr kumimoji="0" lang="zh-CN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形</a:t>
            </a:r>
            <a:r>
              <a:rPr kumimoji="0" 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：自在之形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视觉之形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</a:t>
            </a:r>
            <a:r>
              <a:rPr kumimoji="0" lang="zh-CN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形式</a:t>
            </a:r>
            <a:r>
              <a:rPr kumimoji="0" 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：进入人们理念之中，形成一种概念，属于规范化的形象，成为一部分人，一个时期，一个地域的约定俗成的认同。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</a:t>
            </a:r>
            <a:r>
              <a:rPr kumimoji="0" lang="zh-CN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形态：</a:t>
            </a:r>
            <a:r>
              <a:rPr kumimoji="0" 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物理属性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社会属性</a:t>
            </a:r>
          </a:p>
        </p:txBody>
      </p:sp>
      <p:sp>
        <p:nvSpPr>
          <p:cNvPr id="9" name="PB2"/>
          <p:cNvSpPr/>
          <p:nvPr/>
        </p:nvSpPr>
        <p:spPr>
          <a:xfrm>
            <a:off x="0" y="6839712"/>
            <a:ext cx="46892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0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81000" y="1981200"/>
            <a:ext cx="8208963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建筑空间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——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空间形态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现实形态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——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自然形态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人为形态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超自然形态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理念形态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——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象征形理念形态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比律的理念形态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基于理性主义创造的形态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超越理性的形态</a:t>
            </a:r>
          </a:p>
        </p:txBody>
      </p:sp>
      <p:sp>
        <p:nvSpPr>
          <p:cNvPr id="6" name="PB3"/>
          <p:cNvSpPr/>
          <p:nvPr/>
        </p:nvSpPr>
        <p:spPr>
          <a:xfrm>
            <a:off x="0" y="6839712"/>
            <a:ext cx="70338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建筑设计--课件全文共39页，当前为第3页。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81000" y="1981200"/>
            <a:ext cx="8208963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形式的心理效应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使用空间按一定顺序、继时性的流动体验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心理效应→情感效应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形式层面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意象层面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意义层面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</a:t>
            </a:r>
          </a:p>
        </p:txBody>
      </p:sp>
      <p:sp>
        <p:nvSpPr>
          <p:cNvPr id="6" name="PB4"/>
          <p:cNvSpPr/>
          <p:nvPr/>
        </p:nvSpPr>
        <p:spPr>
          <a:xfrm>
            <a:off x="0" y="6839712"/>
            <a:ext cx="93784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371600" y="5943600"/>
            <a:ext cx="3505200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国家大剧院</a:t>
            </a:r>
          </a:p>
        </p:txBody>
      </p:sp>
      <p:pic>
        <p:nvPicPr>
          <p:cNvPr id="6" name="Picture 4" descr="C:\Documents and Settings\jzf\桌面\04-05-2 建筑设计\建筑设计原理理论\第2课图片\done\国家大剧院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1600200"/>
            <a:ext cx="9144000" cy="3821113"/>
          </a:xfrm>
          <a:prstGeom prst="rect">
            <a:avLst/>
          </a:prstGeom>
          <a:noFill/>
          <a:ln w="9525" cmpd="sng">
            <a:noFill/>
            <a:miter lim="800000"/>
          </a:ln>
        </p:spPr>
      </p:pic>
      <p:sp>
        <p:nvSpPr>
          <p:cNvPr id="7" name="PB5"/>
          <p:cNvSpPr/>
          <p:nvPr/>
        </p:nvSpPr>
        <p:spPr>
          <a:xfrm>
            <a:off x="0" y="6839712"/>
            <a:ext cx="117230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762000" y="5943600"/>
            <a:ext cx="4724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阿扎 勒 列杜府邸鸟瞰</a:t>
            </a:r>
          </a:p>
        </p:txBody>
      </p:sp>
      <p:pic>
        <p:nvPicPr>
          <p:cNvPr id="6" name="Picture 4" descr="C:\Documents and Settings\jzf\桌面\04-05-2 建筑设计\建筑设计原理理论\第2课图片\done\阿扎 勒 列杜府邸鸟瞰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85800" y="517525"/>
            <a:ext cx="7772400" cy="5121275"/>
          </a:xfrm>
          <a:prstGeom prst="rect">
            <a:avLst/>
          </a:prstGeom>
          <a:noFill/>
          <a:ln w="9525" cmpd="sng">
            <a:noFill/>
            <a:miter lim="800000"/>
          </a:ln>
        </p:spPr>
      </p:pic>
      <p:sp>
        <p:nvSpPr>
          <p:cNvPr id="7" name="PB6"/>
          <p:cNvSpPr/>
          <p:nvPr/>
        </p:nvSpPr>
        <p:spPr>
          <a:xfrm>
            <a:off x="0" y="6839712"/>
            <a:ext cx="140676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762000" y="5943600"/>
            <a:ext cx="4724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阿扎 勒 列杜府邸鸟瞰</a:t>
            </a:r>
          </a:p>
        </p:txBody>
      </p:sp>
      <p:pic>
        <p:nvPicPr>
          <p:cNvPr id="6" name="Picture 4" descr="C:\Documents and Settings\jzf\桌面\04-05-2 建筑设计\建筑设计原理理论\第2课图片\done\阿扎 勒 列杜府邸鸟瞰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85800" y="517525"/>
            <a:ext cx="7772400" cy="5121275"/>
          </a:xfrm>
          <a:prstGeom prst="rect">
            <a:avLst/>
          </a:prstGeom>
          <a:noFill/>
          <a:ln w="9525" cmpd="sng">
            <a:noFill/>
            <a:miter lim="800000"/>
          </a:ln>
        </p:spPr>
      </p:pic>
      <p:sp>
        <p:nvSpPr>
          <p:cNvPr id="7" name="PB7"/>
          <p:cNvSpPr/>
          <p:nvPr/>
        </p:nvSpPr>
        <p:spPr>
          <a:xfrm>
            <a:off x="0" y="6839712"/>
            <a:ext cx="164123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04800" y="304800"/>
            <a:ext cx="8637588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3   </a:t>
            </a:r>
            <a:r>
              <a:rPr kumimoji="0" lang="zh-CN" altLang="en-US" sz="4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空间的结构组织与设计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1000" y="1447800"/>
            <a:ext cx="8208963" cy="464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扩大空间与扩大空间感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物理尺度：复用性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垂直与水平扩展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扩大覆盖面积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可调节空间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心理尺度：视觉调整</a:t>
            </a:r>
          </a:p>
        </p:txBody>
      </p:sp>
      <p:sp>
        <p:nvSpPr>
          <p:cNvPr id="7" name="PB8"/>
          <p:cNvSpPr/>
          <p:nvPr/>
        </p:nvSpPr>
        <p:spPr>
          <a:xfrm>
            <a:off x="0" y="6839712"/>
            <a:ext cx="187569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0" y="5562600"/>
            <a:ext cx="8153400" cy="6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复层空间是开拓城市空间的一种有效途径</a:t>
            </a:r>
          </a:p>
        </p:txBody>
      </p:sp>
      <p:pic>
        <p:nvPicPr>
          <p:cNvPr id="6" name="Picture 4" descr="C:\Documents and Settings\jzf\桌面\04-05-2 建筑设计\建筑设计原理理论\第2课图片\done\067 复层空间是开拓城市空间的一种有效途径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04800" y="1257300"/>
            <a:ext cx="8534400" cy="4067175"/>
          </a:xfrm>
          <a:prstGeom prst="rect">
            <a:avLst/>
          </a:prstGeom>
          <a:noFill/>
          <a:ln w="9525" cmpd="sng">
            <a:noFill/>
            <a:miter lim="800000"/>
          </a:ln>
        </p:spPr>
      </p:pic>
      <p:sp>
        <p:nvSpPr>
          <p:cNvPr id="7" name="PB9"/>
          <p:cNvSpPr/>
          <p:nvPr/>
        </p:nvSpPr>
        <p:spPr>
          <a:xfrm>
            <a:off x="0" y="6839712"/>
            <a:ext cx="211015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6477000" y="4419600"/>
            <a:ext cx="2667000" cy="1371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奥空间处理形式及实例</a:t>
            </a:r>
          </a:p>
        </p:txBody>
      </p:sp>
      <p:pic>
        <p:nvPicPr>
          <p:cNvPr id="6" name="Picture 4" descr="C:\Documents and Settings\jzf\桌面\04-05-2 建筑设计\建筑设计原理理论\第2课图片\done\089 奥空间处理形式及实例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6145213" cy="6858000"/>
          </a:xfrm>
          <a:prstGeom prst="rect">
            <a:avLst/>
          </a:prstGeom>
          <a:noFill/>
          <a:ln w="9525" cmpd="sng">
            <a:noFill/>
            <a:miter lim="800000"/>
          </a:ln>
        </p:spPr>
      </p:pic>
      <p:sp>
        <p:nvSpPr>
          <p:cNvPr id="7" name="PB10"/>
          <p:cNvSpPr/>
          <p:nvPr/>
        </p:nvSpPr>
        <p:spPr>
          <a:xfrm>
            <a:off x="0" y="6839712"/>
            <a:ext cx="234461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04800" y="365125"/>
            <a:ext cx="8637588" cy="7016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华文中宋" pitchFamily="2" charset="-122"/>
                <a:cs typeface="+mj-cs"/>
              </a:rPr>
              <a:t>组织空间结构设计要点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1000" y="1219200"/>
            <a:ext cx="8208963" cy="5181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简约合宜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秩序性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秩序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——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需要利用对秩序性有控制作用的限定要素组构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点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——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聚集、借对、轴心、提示、标志、也可起到与某些要素关联的作用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线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——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串联、集拢、引导、连续、延伸、包容分散点使之相互关联的作用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面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——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集聚  辐射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有机性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——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各分系统之间相对独立又相互联系</a:t>
            </a:r>
          </a:p>
        </p:txBody>
      </p:sp>
      <p:sp>
        <p:nvSpPr>
          <p:cNvPr id="7" name="PB11"/>
          <p:cNvSpPr/>
          <p:nvPr/>
        </p:nvSpPr>
        <p:spPr>
          <a:xfrm>
            <a:off x="0" y="6839712"/>
            <a:ext cx="257907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04800" y="365125"/>
            <a:ext cx="8637588" cy="7016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华文中宋" pitchFamily="2" charset="-122"/>
                <a:cs typeface="+mj-cs"/>
              </a:rPr>
              <a:t>结构与秩序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1000" y="1447800"/>
            <a:ext cx="8208963" cy="464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集中与分散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集中式：无距联系，紧密结合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分散式：独立结构单元，相对对形式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中心与辐射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中心区：信息密集，人流、景观集中，垂直交通、水平交通相互交汇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多级多进：多层次、复合空间和复杂空间</a:t>
            </a:r>
          </a:p>
        </p:txBody>
      </p:sp>
      <p:sp>
        <p:nvSpPr>
          <p:cNvPr id="7" name="PB12"/>
          <p:cNvSpPr/>
          <p:nvPr/>
        </p:nvSpPr>
        <p:spPr>
          <a:xfrm>
            <a:off x="0" y="6839712"/>
            <a:ext cx="281353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1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建筑设计--课件全文共39页，当前为第12页。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04800" y="1447800"/>
            <a:ext cx="8208963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枢纽型现状空间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一条轴线、线性展开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十字架与太极图式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规则式与自由式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规则式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自由式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结构图式</a:t>
            </a:r>
          </a:p>
        </p:txBody>
      </p:sp>
      <p:sp>
        <p:nvSpPr>
          <p:cNvPr id="6" name="PB13"/>
          <p:cNvSpPr/>
          <p:nvPr/>
        </p:nvSpPr>
        <p:spPr>
          <a:xfrm>
            <a:off x="0" y="6839712"/>
            <a:ext cx="3048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7" name="PageNumberTextBox1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建筑设计--课件全文共39页，当前为第13页。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/>
              <a:t>建筑设计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04800" y="304800"/>
            <a:ext cx="8637588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空间的引导与暗示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1000" y="1981200"/>
            <a:ext cx="8208963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AutoNum type="arabicPeriod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以弯曲墙面把人流引向某个确定方向，并暗示另一空间的存在。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AutoNum type="arabicPeriod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利用特殊形式的楼梯或特设的踏步，暗示上一层空间的存在。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AutoNum type="arabicPeriod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利用天花、地面的处理，暗示前进方向。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AutoNum type="arabicPeriod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空间灵活分隔，暗示另外空间的存在。</a:t>
            </a:r>
          </a:p>
        </p:txBody>
      </p:sp>
      <p:sp>
        <p:nvSpPr>
          <p:cNvPr id="7" name="PB14"/>
          <p:cNvSpPr/>
          <p:nvPr/>
        </p:nvSpPr>
        <p:spPr>
          <a:xfrm>
            <a:off x="0" y="6839712"/>
            <a:ext cx="328246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1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建筑设计--课件全文共39页，当前为第14页。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 altLang="en-US"/>
              <a:t>建筑设计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04800" y="487363"/>
            <a:ext cx="8637588" cy="579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黑体" pitchFamily="2" charset="-122"/>
                <a:cs typeface="+mj-cs"/>
              </a:rPr>
              <a:t>  以墙和柱承重的梁板结构体系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1000" y="1981200"/>
            <a:ext cx="8208963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mercialScript BT" pitchFamily="66" charset="0"/>
                <a:ea typeface="+mn-ea"/>
                <a:cs typeface="+mn-cs"/>
              </a:rPr>
              <a:t>定义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mercialScript BT" pitchFamily="66" charset="0"/>
                <a:ea typeface="+mn-ea"/>
                <a:cs typeface="+mn-cs"/>
              </a:rPr>
              <a:t>：利用墙、柱来承担梁、板荷重的一切结构形式。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mercialScript BT" pitchFamily="66" charset="0"/>
                <a:ea typeface="+mn-ea"/>
                <a:cs typeface="+mn-cs"/>
              </a:rPr>
              <a:t>结构构件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mercialScript BT" pitchFamily="66" charset="0"/>
                <a:ea typeface="+mn-ea"/>
                <a:cs typeface="+mn-cs"/>
              </a:rPr>
              <a:t>：墙柱、梁板</a:t>
            </a:r>
          </a:p>
        </p:txBody>
      </p:sp>
      <p:sp>
        <p:nvSpPr>
          <p:cNvPr id="7" name="PB15"/>
          <p:cNvSpPr/>
          <p:nvPr/>
        </p:nvSpPr>
        <p:spPr>
          <a:xfrm>
            <a:off x="0" y="6839712"/>
            <a:ext cx="351692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1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建筑设计--课件全文共39页，当前为第15页。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 altLang="en-US"/>
              <a:t>建筑设计  </a:t>
            </a:r>
          </a:p>
        </p:txBody>
      </p:sp>
      <p:pic>
        <p:nvPicPr>
          <p:cNvPr id="5" name="Picture 4" descr="j5"/>
          <p:cNvPicPr>
            <a:picLocks noChangeAspect="1" noChangeArrowheads="1"/>
          </p:cNvPicPr>
          <p:nvPr/>
        </p:nvPicPr>
        <p:blipFill>
          <a:blip r:embed="rId2">
            <a:lum bright="-12000" contrast="30000"/>
          </a:blip>
          <a:stretch>
            <a:fillRect/>
          </a:stretch>
        </p:blipFill>
        <p:spPr bwMode="auto">
          <a:xfrm>
            <a:off x="1447800" y="0"/>
            <a:ext cx="7162800" cy="6630988"/>
          </a:xfrm>
          <a:prstGeom prst="rect">
            <a:avLst/>
          </a:prstGeom>
          <a:noFill/>
        </p:spPr>
      </p:pic>
      <p:sp>
        <p:nvSpPr>
          <p:cNvPr id="8" name="PB16"/>
          <p:cNvSpPr/>
          <p:nvPr/>
        </p:nvSpPr>
        <p:spPr>
          <a:xfrm>
            <a:off x="0" y="6839712"/>
            <a:ext cx="375138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9" name="PageNumberTextBox1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建筑设计--课件全文共39页，当前为第16页。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 altLang="en-US"/>
              <a:t>建筑设计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04800" y="487363"/>
            <a:ext cx="8637588" cy="579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mercialScript BT" pitchFamily="66" charset="0"/>
                <a:ea typeface="+mj-ea"/>
                <a:cs typeface="+mj-cs"/>
              </a:rPr>
              <a:t>结构局限：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1000" y="1981200"/>
            <a:ext cx="8208963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mercialScript BT" pitchFamily="66" charset="0"/>
                <a:ea typeface="+mn-ea"/>
                <a:cs typeface="+mn-cs"/>
              </a:rPr>
              <a:t> 不利于机械化快速施工；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mercialScript BT" pitchFamily="66" charset="0"/>
                <a:ea typeface="+mn-ea"/>
                <a:cs typeface="+mn-cs"/>
              </a:rPr>
              <a:t> 自重大，浪费材料、人力和运输；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mercialScript BT" pitchFamily="66" charset="0"/>
                <a:ea typeface="+mn-ea"/>
                <a:cs typeface="+mn-cs"/>
              </a:rPr>
              <a:t> 设计局限多，不能自由分割空间；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mercialScript BT" pitchFamily="66" charset="0"/>
                <a:ea typeface="+mn-ea"/>
                <a:cs typeface="+mn-cs"/>
              </a:rPr>
              <a:t>平面不能获得大空间；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mercialScript BT" pitchFamily="66" charset="0"/>
                <a:ea typeface="+mn-ea"/>
                <a:cs typeface="+mn-cs"/>
              </a:rPr>
              <a:t>立面开窗受限制；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mercialScript BT" pitchFamily="66" charset="0"/>
                <a:ea typeface="+mn-ea"/>
                <a:cs typeface="+mn-cs"/>
              </a:rPr>
              <a:t>剖面墙体占据有效空间；</a:t>
            </a:r>
          </a:p>
        </p:txBody>
      </p:sp>
      <p:sp>
        <p:nvSpPr>
          <p:cNvPr id="7" name="PB17"/>
          <p:cNvSpPr/>
          <p:nvPr/>
        </p:nvSpPr>
        <p:spPr>
          <a:xfrm>
            <a:off x="0" y="6839712"/>
            <a:ext cx="398584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1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建筑设计--课件全文共39页，当前为第17页。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 altLang="en-US"/>
              <a:t>建筑设计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04800" y="487363"/>
            <a:ext cx="8637588" cy="579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黑体" pitchFamily="2" charset="-122"/>
                <a:cs typeface="+mj-cs"/>
              </a:rPr>
              <a:t> 框架结构体系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428596" y="1142984"/>
            <a:ext cx="8208963" cy="13049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mercialScript BT" pitchFamily="66" charset="0"/>
                <a:ea typeface="+mn-ea"/>
                <a:cs typeface="+mn-cs"/>
              </a:rPr>
              <a:t>定义：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mercialScript BT" pitchFamily="66" charset="0"/>
                <a:ea typeface="+mn-ea"/>
                <a:cs typeface="+mn-cs"/>
              </a:rPr>
              <a:t>将承重的骨架和用来围护或分隔空间的墙面明确分开的结构体系。</a:t>
            </a:r>
          </a:p>
        </p:txBody>
      </p:sp>
      <p:sp>
        <p:nvSpPr>
          <p:cNvPr id="7" name="页脚占位符 3"/>
          <p:cNvSpPr>
            <a:spLocks noGrp="1"/>
          </p:cNvSpPr>
          <p:nvPr>
            <p:ph type="ftr" sz="quarter" idx="4294967295"/>
          </p:nvPr>
        </p:nvSpPr>
        <p:spPr>
          <a:xfrm>
            <a:off x="7626940" y="6466064"/>
            <a:ext cx="1517060" cy="239536"/>
          </a:xfrm>
        </p:spPr>
        <p:txBody>
          <a:bodyPr/>
          <a:lstStyle/>
          <a:p>
            <a:r>
              <a:rPr lang="zh-CN" altLang="en-US"/>
              <a:t>建筑设计  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4340790" y="6022465"/>
            <a:ext cx="4525398" cy="2719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mercialScript BT" pitchFamily="66" charset="0"/>
                <a:ea typeface="+mj-ea"/>
                <a:cs typeface="+mj-cs"/>
              </a:rPr>
              <a:t>给空间的组合与分割带来极大的灵活性</a:t>
            </a:r>
          </a:p>
        </p:txBody>
      </p:sp>
      <p:pic>
        <p:nvPicPr>
          <p:cNvPr id="9" name="Picture 4" descr="j11"/>
          <p:cNvPicPr>
            <a:picLocks noChangeAspect="1" noChangeArrowheads="1"/>
          </p:cNvPicPr>
          <p:nvPr/>
        </p:nvPicPr>
        <p:blipFill>
          <a:blip r:embed="rId2">
            <a:lum contrast="18000"/>
          </a:blip>
          <a:stretch>
            <a:fillRect/>
          </a:stretch>
        </p:blipFill>
        <p:spPr bwMode="auto">
          <a:xfrm>
            <a:off x="1428728" y="2214554"/>
            <a:ext cx="5286412" cy="4705832"/>
          </a:xfrm>
          <a:prstGeom prst="rect">
            <a:avLst/>
          </a:prstGeom>
          <a:noFill/>
        </p:spPr>
      </p:pic>
      <p:sp>
        <p:nvSpPr>
          <p:cNvPr id="10" name="PB18"/>
          <p:cNvSpPr/>
          <p:nvPr/>
        </p:nvSpPr>
        <p:spPr>
          <a:xfrm>
            <a:off x="0" y="6839712"/>
            <a:ext cx="422030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11" name="PageNumberTextBox1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建筑设计--课件全文共39页，当前为第18页。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>
          <a:xfrm>
            <a:off x="6248400" y="6248400"/>
            <a:ext cx="2895600" cy="457200"/>
          </a:xfrm>
        </p:spPr>
        <p:txBody>
          <a:bodyPr/>
          <a:lstStyle/>
          <a:p>
            <a:r>
              <a:rPr lang="zh-CN" altLang="en-US"/>
              <a:t>建筑设计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04800" y="425450"/>
            <a:ext cx="8637588" cy="6413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步行空间</a:t>
            </a:r>
          </a:p>
        </p:txBody>
      </p:sp>
      <p:pic>
        <p:nvPicPr>
          <p:cNvPr id="6" name="Picture 4" descr="H:\information\外国建筑史\建筑设计\ok\步行空间－045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81000" y="1447800"/>
            <a:ext cx="8534400" cy="5157788"/>
          </a:xfrm>
          <a:prstGeom prst="rect">
            <a:avLst/>
          </a:prstGeom>
          <a:noFill/>
        </p:spPr>
      </p:pic>
      <p:sp>
        <p:nvSpPr>
          <p:cNvPr id="7" name="PB19"/>
          <p:cNvSpPr/>
          <p:nvPr/>
        </p:nvSpPr>
        <p:spPr>
          <a:xfrm>
            <a:off x="0" y="6839712"/>
            <a:ext cx="445476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8" name="PageNumberTextBox1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200"/>
              <a:t>建筑设计--课件全文共39页，当前为第19页。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https://d.book118.com/625341244032011112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宋体</vt:lpstr>
      <vt:lpstr>华文中宋</vt:lpstr>
      <vt:lpstr>Times New Roman</vt:lpstr>
      <vt:lpstr>Wingdings</vt:lpstr>
      <vt:lpstr>Arial Black</vt:lpstr>
      <vt:lpstr>黑体</vt:lpstr>
      <vt:lpstr>CommercialScript BT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2024-09-18T08:19:53.907</cp:lastPrinted>
  <dcterms:created xsi:type="dcterms:W3CDTF">2024-09-18T00:19:53Z</dcterms:created>
  <dcterms:modified xsi:type="dcterms:W3CDTF">2024-09-18T00:19:55Z</dcterms:modified>
</cp:coreProperties>
</file>