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133CA-2045-46FC-A5A4-C131A58AB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429F1-4A19-4CFD-9129-7FE6985D4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AF187-4A9A-4D2D-834E-5CB8CAC56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6DC729-3F41-43CD-9D13-DED6720EC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29D1EB-2773-49C5-B28C-B4BF8500B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73DEAC-7559-46E3-A591-919999DBF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AC5C4D-60A1-454B-BEA7-5C95C3584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C9E68-0396-4F86-9BFC-EE68E10FE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82CAA-6CA6-4A6A-9673-D48E1BE38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1F5F8-E36F-43DB-A831-620C681B8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18795-2307-4381-9001-B9D6CE502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42113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HIV感染孕产妇保健和干预医学课件\n## 1.HIV感染孕产妇的流行病学及危害\n### 1.1全球HIV感染孕产妇的分布及趋势\n### 1.2HIV感染孕产妇对家庭和社会的危害\n### 1.3HIV感染孕产妇的心理健康问题\n## 2.HIV感染孕产妇的筛查与诊断\n### 2.1HIV感染孕产妇的筛查策略与方法\n### 2.2HIV感染孕产妇的诊断标准与流程\n### 2.3HIV感染孕产妇的实验室检测技术\n## 3.HIV感染孕产妇的预防与干预措施\n### 3.1HIV感染孕产妇的抗病毒治疗与药物选择\n### 3.2HIV感染孕产妇的围产期保健与产检\n### 3.3HIV感染孕产妇的母婴传播预防干预策略\n## 4.HIV感染孕产妇的母乳喂养与喂养指导\n### 4.1HIV感染孕产妇母乳喂养的安全性评估\n### 4.2HIV感染孕产妇的喂养方式选择与指导\n### 4.3HIV感染孕产妇的喂养期间监测与随访\n## 5.HIV感染孕产妇的家庭支持与关怀\n### 5.1HIV感染孕产妇的家庭成员心理支持与关爱\n### 5.2HIV感染孕产妇的家庭防护措施与指导\n### 5.3HIV感染孕产妇的社会支持与资源利用\n## 6.HIV感染孕产妇的随访与管理\n### 6.1HIV感染孕产妇的产后随访与监测\n### 6.2HIV感染孕产妇的儿童免疫接种与随访\n### 6.3HIV感染孕产妇的长期管理与关爱计划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900"/>
              <a:t>HIV感染孕产妇保健和干预医学课件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HIV感染孕产妇的流行病学及危害</a:t>
            </a:r>
            <a:endParaRPr/>
          </a:p>
        </p:txBody>
      </p:sp>
      <p:sp>
        <p:nvSpPr>
          <p:cNvPr id="13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4" name="组合 22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全球HIV感染孕产妇分布广泛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非洲地区尤为严重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亚洲和拉丁美洲也有较高的感染率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北美和欧洲感染率相对较低，但仍有感染者</a:t>
                </a:r>
                <a:endParaRPr/>
              </a:p>
            </p:txBody>
          </p:sp>
          <p:sp>
            <p:nvSpPr>
              <p:cNvPr id="22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HIV感染孕产妇数量逐年上升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2010年全球约有150万HIV感染孕产妇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2019年全球约有200万HIV感染孕产妇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预计到2030年，全球HIV感染孕产妇将达到300万</a:t>
                </a:r>
                <a:endParaRPr/>
              </a:p>
            </p:txBody>
          </p:sp>
          <p:sp>
            <p:nvSpPr>
              <p:cNvPr id="23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HIV感染孕产妇年龄分布不均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15-24岁青少年和年轻女性感染率较高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25-34岁成年女性感染率逐渐降低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35岁以上女性感染率相对稳定</a:t>
                </a:r>
                <a:endParaRPr/>
              </a:p>
            </p:txBody>
          </p:sp>
          <p:sp>
            <p:nvSpPr>
              <p:cNvPr id="23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全球HIV感染孕产妇的分布及趋势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HIV感染孕产妇对家庭和社会的危害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组合 23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组合 24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对家庭的影响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HIV感染孕产妇家庭承受心理和经济压力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儿童抚养和教育问题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家庭关系紧张和矛盾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组合 24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对社会的影响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HIV传播和母婴传播的增加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社会歧视和排斥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公共卫生资源消耗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3" name="组合 252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心理压力和焦虑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对自身健康状况的担忧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对子女健康的担忧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对家庭和社会歧视的担忧</a:t>
                </a:r>
                <a:endParaRPr/>
              </a:p>
            </p:txBody>
          </p:sp>
          <p:sp>
            <p:nvSpPr>
              <p:cNvPr id="25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抑郁和自卑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人际关系紧张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自我认同感降低</a:t>
                </a:r>
                <a:endParaRPr/>
              </a:p>
            </p:txBody>
          </p:sp>
          <p:sp>
            <p:nvSpPr>
              <p:cNvPr id="26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心理创伤和虐待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遭受家庭成员或伴侣的虐待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遭受社会的歧视和排斥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缺乏心理支持和关爱</a:t>
                </a:r>
                <a:endParaRPr/>
              </a:p>
            </p:txBody>
          </p:sp>
          <p:sp>
            <p:nvSpPr>
              <p:cNvPr id="26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HIV感染孕产妇的心理健康问题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HIV感染孕产妇的筛查与诊断</a:t>
            </a:r>
            <a:endParaRPr/>
          </a:p>
        </p:txBody>
      </p:sp>
      <p:sp>
        <p:nvSpPr>
          <p:cNvPr id="26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7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7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定期产前检查</a:t>
                </a:r>
                <a:endParaRPr/>
              </a:p>
            </p:txBody>
          </p:sp>
          <p:sp>
            <p:nvSpPr>
              <p:cNvPr id="27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首次产前检查进行HIV筛查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孕期其他重要时期进行HIV筛查</a:t>
                </a:r>
                <a:endParaRPr/>
              </a:p>
            </p:txBody>
          </p:sp>
        </p:grpSp>
        <p:grpSp>
          <p:nvGrpSpPr>
            <p:cNvPr id="27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7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临产时筛查</a:t>
                </a:r>
                <a:endParaRPr/>
              </a:p>
            </p:txBody>
          </p:sp>
          <p:sp>
            <p:nvSpPr>
              <p:cNvPr id="28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临产时进行HIV筛查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急诊剖宫产时进行HIV筛查</a:t>
                </a:r>
                <a:endParaRPr/>
              </a:p>
            </p:txBody>
          </p:sp>
        </p:grpSp>
        <p:grpSp>
          <p:nvGrpSpPr>
            <p:cNvPr id="28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8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产后筛查</a:t>
                </a:r>
                <a:endParaRPr/>
              </a:p>
            </p:txBody>
          </p:sp>
          <p:sp>
            <p:nvSpPr>
              <p:cNvPr id="28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产后42天进行HIV筛查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哺乳期进行HIV筛查</a:t>
                </a:r>
                <a:endParaRPr/>
              </a:p>
            </p:txBody>
          </p: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HIV感染孕产妇的筛查策略与方法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HIV抗体检测阳性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HIV核酸定量检测阳性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CD4+T淋巴细胞计数降低</a:t>
                </a:r>
                <a:endParaRPr/>
              </a:p>
            </p:txBody>
          </p:sp>
          <p:sp>
            <p:nvSpPr>
              <p:cNvPr id="2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2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孕妇筛查阳性后进行确认试验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确认试验阳性后进行CD4+T淋巴细胞计数检测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根据CD4+T淋巴细胞计数进行临床分期</a:t>
                </a:r>
                <a:endParaRPr/>
              </a:p>
            </p:txBody>
          </p:sp>
          <p:sp>
            <p:nvSpPr>
              <p:cNvPr id="3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HIV感染孕产妇的诊断标准与流程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0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0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HIV抗体检测</a:t>
                </a:r>
                <a:endParaRPr/>
              </a:p>
            </p:txBody>
          </p:sp>
          <p:sp>
            <p:nvSpPr>
              <p:cNvPr id="30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快速抗体检测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确证抗体检测</a:t>
                </a:r>
                <a:endParaRPr/>
              </a:p>
            </p:txBody>
          </p:sp>
        </p:grpSp>
        <p:grpSp>
          <p:nvGrpSpPr>
            <p:cNvPr id="31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1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HIV核酸定量检测</a:t>
                </a:r>
                <a:endParaRPr/>
              </a:p>
            </p:txBody>
          </p:sp>
          <p:sp>
            <p:nvSpPr>
              <p:cNvPr id="31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定量PCR技术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实时荧光定量PCR技术</a:t>
                </a:r>
                <a:endParaRPr/>
              </a:p>
            </p:txBody>
          </p:sp>
        </p:grpSp>
        <p:grpSp>
          <p:nvGrpSpPr>
            <p:cNvPr id="31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CD4+T淋巴细胞计数检测</a:t>
                </a:r>
                <a:endParaRPr/>
              </a:p>
            </p:txBody>
          </p:sp>
          <p:sp>
            <p:nvSpPr>
              <p:cNvPr id="3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流式细胞术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免疫荧光染色法</a:t>
                </a:r>
                <a:endParaRPr/>
              </a:p>
            </p:txBody>
          </p:sp>
        </p:grpSp>
      </p:grpSp>
      <p:pic>
        <p:nvPicPr>
          <p:cNvPr id="31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HIV感染孕产妇的实验室检测技术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1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1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HIV感染孕产妇的预防与干预措施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抗病毒治疗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尽早开始抗病毒治疗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选择合适的抗病毒药物方案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定期监测药物疗效和副作用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药物选择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核苷类反转录酶抑制剂（NRTI）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非核苷类反转录酶抑制剂（NNRTI）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蛋白酶抑制剂（PI）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整合酶抑制剂（II）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HIV感染孕产妇的抗病毒治疗与药物选择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HIV感染孕产妇的围产期保健与产检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组合 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组合 3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围产期保健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定期产前检查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营养指导和心理支持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预防感染和合并症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组合 3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胎儿生长发育监测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胎盘功能评估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胎儿宫内安危监测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孕期开始使用抗病毒药物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产后继续使用抗病毒药物</a:t>
                </a:r>
                <a:endParaRPr/>
              </a:p>
            </p:txBody>
          </p:sp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预防性抗病毒治疗</a:t>
                </a:r>
                <a:endParaRPr/>
              </a:p>
            </p:txBody>
          </p:sp>
        </p:grpSp>
        <p:grpSp>
          <p:nvGrpSpPr>
            <p:cNvPr id="4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降低母婴传播风险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尽量避免紧急剖宫产</a:t>
                </a:r>
                <a:endParaRPr/>
              </a:p>
            </p:txBody>
          </p:sp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剖宫产手术</a:t>
                </a:r>
                <a:endParaRPr/>
              </a:p>
            </p:txBody>
          </p:sp>
        </p:grpSp>
        <p:grpSp>
          <p:nvGrpSpPr>
            <p:cNvPr id="5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母乳喂养安全性评估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喂养方式选择与指导</a:t>
                </a:r>
                <a:endParaRPr/>
              </a:p>
            </p:txBody>
          </p:sp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婴儿喂养指导</a:t>
                </a:r>
                <a:endParaRPr/>
              </a:p>
            </p:txBody>
          </p:sp>
        </p:grpSp>
      </p:grpSp>
      <p:pic>
        <p:nvPicPr>
          <p:cNvPr id="5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HIV感染孕产妇的母婴传播预防干预策略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https://d.book118.com/625342113033011111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HIV感染孕产妇保健和干预医学课件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2024-09-16T20:51:30.303</cp:lastPrinted>
  <dcterms:created xsi:type="dcterms:W3CDTF">2024-09-16T12:51:30Z</dcterms:created>
  <dcterms:modified xsi:type="dcterms:W3CDTF">2024-09-16T12:51:32Z</dcterms:modified>
</cp:coreProperties>
</file>