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B7A32ED-B363-4769-9F31-CAC12A0655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34CAA6C-3396-4EB3-9922-E66C867084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5F31BDC-F61D-49C0-9CB5-A7DBABB1F9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CD27F3F-01FB-425E-B1C2-45DAF23630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833685F-2DBF-48B1-957D-A605783EFC1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16A0BB8-2E9E-4179-86B1-1730DEBB2BC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9B5FEDA-228C-4726-B321-0DEB502AEA8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3C8423C-FA04-4AD8-A53D-D2DDBAEBE9D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57944A-5359-4D42-9C22-E5D7EAB9B4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FF3C3A-738A-4015-823B-AE40A2885E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A0836B-E733-4F45-A561-DE91819BB0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png" /><Relationship Id="rId3" Type="http://schemas.openxmlformats.org/officeDocument/2006/relationships/image" Target="../media/image9.png" /><Relationship Id="rId4" Type="http://schemas.openxmlformats.org/officeDocument/2006/relationships/image" Target="../media/image10.png" /><Relationship Id="rId5" Type="http://schemas.openxmlformats.org/officeDocument/2006/relationships/image" Target="../media/image11.png" /><Relationship Id="rId6"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26011231021010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92262" y="795338"/>
            <a:ext cx="5016500" cy="4945062"/>
          </a:xfrm>
          <a:prstGeom prst="rect">
            <a:avLst/>
          </a:prstGeom>
        </p:spPr>
      </p:pic>
      <p:sp>
        <p:nvSpPr>
          <p:cNvPr id="3" name="AutoShape 3"/>
          <p:cNvSpPr/>
          <p:nvPr/>
        </p:nvSpPr>
        <p:spPr>
          <a:xfrm>
            <a:off x="-474588" y="128588"/>
            <a:ext cx="5299075" cy="425767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60351" y="60325"/>
            <a:ext cx="6002338" cy="4419600"/>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80963" y="144463"/>
            <a:ext cx="5773737" cy="4275137"/>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06338" y="209550"/>
            <a:ext cx="5546725" cy="4152900"/>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8538" y="271463"/>
            <a:ext cx="5319712" cy="4029075"/>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53913" y="334963"/>
            <a:ext cx="5092700" cy="3905250"/>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0712" y="400050"/>
            <a:ext cx="4868862" cy="3783013"/>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00099" y="461963"/>
            <a:ext cx="4637088" cy="3660775"/>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74724" y="527050"/>
            <a:ext cx="4413250" cy="3538538"/>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49349" y="587375"/>
            <a:ext cx="4189413" cy="34178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3974" y="647700"/>
            <a:ext cx="3962400" cy="3300413"/>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93837" y="704850"/>
            <a:ext cx="3744912" cy="3186113"/>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063699" y="765175"/>
            <a:ext cx="3521075" cy="306546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235149" y="822325"/>
            <a:ext cx="3302000" cy="2955925"/>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385962" y="1095375"/>
            <a:ext cx="2995612" cy="2514600"/>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46" y="7049"/>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514549" y="1155700"/>
            <a:ext cx="2835275" cy="2395538"/>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248" y="6961"/>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641548" y="1219200"/>
            <a:ext cx="2674938" cy="2276475"/>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424" y="6583"/>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770137" y="1284288"/>
            <a:ext cx="2513012" cy="215741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5"/>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893962" y="1343025"/>
            <a:ext cx="2357437" cy="2043113"/>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12" y="5772"/>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017787" y="1403350"/>
            <a:ext cx="2205037" cy="1927225"/>
          </a:xfrm>
          <a:custGeom>
            <a:rect l="l" t="t" r="r" b="b"/>
            <a:pathLst>
              <a:path w="9614" h="8246">
                <a:moveTo>
                  <a:pt x="7489" y="830"/>
                </a:moveTo>
                <a:cubicBezTo>
                  <a:pt x="8799" y="1905"/>
                  <a:pt x="9560" y="2633"/>
                  <a:pt x="9613" y="4054"/>
                </a:cubicBezTo>
                <a:cubicBezTo>
                  <a:pt x="9666" y="5492"/>
                  <a:pt x="8516" y="6255"/>
                  <a:pt x="7613" y="7208"/>
                </a:cubicBezTo>
                <a:cubicBezTo>
                  <a:pt x="6055" y="8820"/>
                  <a:pt x="2976" y="8421"/>
                  <a:pt x="2551" y="6931"/>
                </a:cubicBezTo>
                <a:cubicBezTo>
                  <a:pt x="2197" y="5683"/>
                  <a:pt x="899" y="5406"/>
                  <a:pt x="285" y="4141"/>
                </a:cubicBezTo>
                <a:cubicBezTo>
                  <a:pt x="250" y="4089"/>
                  <a:pt x="179" y="4002"/>
                  <a:pt x="162" y="3933"/>
                </a:cubicBezTo>
                <a:cubicBezTo>
                  <a:pt x="2" y="3499"/>
                  <a:pt x="-334" y="2512"/>
                  <a:pt x="958" y="1610"/>
                </a:cubicBezTo>
                <a:cubicBezTo>
                  <a:pt x="1294" y="1021"/>
                  <a:pt x="5064" y="-1180"/>
                  <a:pt x="7489" y="830"/>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143199" y="1462088"/>
            <a:ext cx="2052638" cy="1819275"/>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1010" y="4991"/>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265437" y="1516063"/>
            <a:ext cx="1908175" cy="1712912"/>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49" y="4360"/>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rgbClr val="00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4537149" y="4105149"/>
            <a:ext cx="2384286" cy="4819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汇报人：XX</a:t>
            </a:r>
          </a:p>
        </p:txBody>
      </p:sp>
      <p:sp>
        <p:nvSpPr>
          <p:cNvPr id="28" name="TextBox 28"/>
          <p:cNvSpPr txBox="1"/>
          <p:nvPr/>
        </p:nvSpPr>
        <p:spPr>
          <a:xfrm>
            <a:off x="4537149" y="4568953"/>
            <a:ext cx="2815431" cy="4819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lumMod val="50000"/>
                    <a:alpha val="100000"/>
                  </a:schemeClr>
                </a:solidFill>
                <a:latin typeface="Microsoft Yahei"/>
                <a:ea typeface="Microsoft Yahei"/>
                <a:cs typeface="Microsoft Yahei"/>
              </a:rPr>
              <a:t>2024-01-11</a:t>
            </a:r>
          </a:p>
        </p:txBody>
      </p:sp>
      <p:sp>
        <p:nvSpPr>
          <p:cNvPr id="29" name="TextBox 29"/>
          <p:cNvSpPr txBox="1"/>
          <p:nvPr/>
        </p:nvSpPr>
        <p:spPr>
          <a:xfrm>
            <a:off x="4537149" y="2480589"/>
            <a:ext cx="4758620" cy="1574560"/>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020000">
                    <a:alpha val="100000"/>
                  </a:srgbClr>
                </a:solidFill>
                <a:latin typeface="Microsoft Yahei"/>
                <a:ea typeface="Microsoft Yahei"/>
                <a:cs typeface="Microsoft Yahei"/>
              </a:rPr>
              <a:t>挖掘价值理解客户需求的深层含义</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806" y="-3306794"/>
            <a:ext cx="12363450" cy="955671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68307" y="-3457575"/>
            <a:ext cx="14004892" cy="9920288"/>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50793" y="-3268694"/>
            <a:ext cx="13471492" cy="9596438"/>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0368" y="-3125819"/>
            <a:ext cx="12942855" cy="9321832"/>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073182" y="-2986087"/>
            <a:ext cx="12411075" cy="9042368"/>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482757" y="-2844832"/>
            <a:ext cx="11882438" cy="8766143"/>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887569" y="-2695575"/>
            <a:ext cx="11360182" cy="8491538"/>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09813" y="-2559082"/>
            <a:ext cx="10818780" cy="8216932"/>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716244" y="-2409825"/>
            <a:ext cx="10298145" cy="7942231"/>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124200" y="-2274856"/>
            <a:ext cx="9774270" cy="76723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32156" y="-2141506"/>
            <a:ext cx="9244013" cy="7407307"/>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24300" y="-2011394"/>
            <a:ext cx="8737568" cy="7151656"/>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24350" y="-1878044"/>
            <a:ext cx="8215313" cy="688019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400" y="-1750981"/>
            <a:ext cx="7704106" cy="6635782"/>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72063" y="-1139857"/>
            <a:ext cx="6991350" cy="5648325"/>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94" y="7027"/>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376863" y="-1000125"/>
            <a:ext cx="6615113" cy="5380006"/>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199" y="6765"/>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670518" y="-854107"/>
            <a:ext cx="6238875" cy="5107019"/>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349" y="6464"/>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69032" y="-714375"/>
            <a:ext cx="5864257" cy="484508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8"/>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261068" y="-577882"/>
            <a:ext cx="5500688" cy="4586288"/>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45" y="5921"/>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51581" y="-446056"/>
            <a:ext cx="5145119" cy="4327493"/>
          </a:xfrm>
          <a:custGeom>
            <a:rect l="l" t="t" r="r" b="b"/>
            <a:pathLst>
              <a:path w="10000" h="10000">
                <a:moveTo>
                  <a:pt x="7790" y="1007"/>
                </a:moveTo>
                <a:cubicBezTo>
                  <a:pt x="9152" y="2310"/>
                  <a:pt x="9944" y="3193"/>
                  <a:pt x="9999" y="4916"/>
                </a:cubicBezTo>
                <a:cubicBezTo>
                  <a:pt x="10054" y="6660"/>
                  <a:pt x="8858" y="7585"/>
                  <a:pt x="7919" y="8741"/>
                </a:cubicBezTo>
                <a:cubicBezTo>
                  <a:pt x="6298" y="10696"/>
                  <a:pt x="3095" y="10212"/>
                  <a:pt x="2653" y="8405"/>
                </a:cubicBezTo>
                <a:cubicBezTo>
                  <a:pt x="2285" y="6892"/>
                  <a:pt x="877" y="6611"/>
                  <a:pt x="296" y="5022"/>
                </a:cubicBezTo>
                <a:cubicBezTo>
                  <a:pt x="260" y="4945"/>
                  <a:pt x="186" y="4853"/>
                  <a:pt x="169" y="4770"/>
                </a:cubicBezTo>
                <a:cubicBezTo>
                  <a:pt x="2" y="4243"/>
                  <a:pt x="-347" y="3046"/>
                  <a:pt x="996" y="1952"/>
                </a:cubicBezTo>
                <a:cubicBezTo>
                  <a:pt x="1346" y="1238"/>
                  <a:pt x="5267" y="-1431"/>
                  <a:pt x="7790" y="1007"/>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40569" y="-314325"/>
            <a:ext cx="4787932" cy="4083082"/>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965" y="4959"/>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26319" y="-190500"/>
            <a:ext cx="4451318" cy="3843338"/>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51" y="4474"/>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8789956" y="954357"/>
            <a:ext cx="1592580" cy="10344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lt2">
                    <a:alpha val="100000"/>
                  </a:schemeClr>
                </a:solidFill>
                <a:latin typeface="Microsoft Yahei"/>
                <a:ea typeface="Microsoft Yahei"/>
                <a:cs typeface="Microsoft Yahei"/>
              </a:rPr>
              <a:t>目录</a:t>
            </a:r>
          </a:p>
        </p:txBody>
      </p:sp>
      <p:sp>
        <p:nvSpPr>
          <p:cNvPr id="27" name="TextBox 27"/>
          <p:cNvSpPr txBox="1"/>
          <p:nvPr/>
        </p:nvSpPr>
        <p:spPr>
          <a:xfrm>
            <a:off x="913356" y="301447"/>
            <a:ext cx="6015681" cy="6161265"/>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引言</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客户需求概述</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挖掘客户需求的深层含义</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理解客户需求的重要性</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挖掘和理解客户需求的方法与技巧</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实践案例与经验分享</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01</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引言</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消费者需求多样化</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消费者需求日益多样化，个性化，企业需要深入挖掘客户需求，提供定制化的产品和服务。</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提升客户满意度和忠诚度</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通过理解客户需求，企业可以提供更加符合客户期望的产品和服务，从而提升客户满意度和忠诚度。</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市场竞争日益激烈</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随着全球化的发展，企业面临的市场竞争越来越激烈，了解客户需求变得尤为重要。</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538" r="153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提升企业竞争力</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通过满足客户需求，提升企业在市场中的竞争力，实现可持续发展。</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揭示客户需求的本质</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通过深入研究和分析客户需求，揭示其背后的本质和规律，为企业制定更加精准的市场策略提供依据。</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发现潜在需求和创新点</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挖掘客户潜在的需求和期望，发现市场中的创新点和机会，为企业开发新产品和服务提供灵感。</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目的和任务</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02</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客户需求概述</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703" b="3703"/>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客户需求定义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客户需求是指客户在购买或使用产品或服务时所表达或暗示的期望和需要。</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客户需求反映了客户对产品或服务的性能、质量、价格、交付等方面的要求和期望。</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客户需求分类</a:t>
              </a:r>
            </a:p>
          </p:txBody>
        </p:sp>
      </p:grpSp>
      <p:sp>
        <p:nvSpPr>
          <p:cNvPr id="24" name="Freeform 24"/>
          <p:cNvSpPr/>
          <p:nvPr/>
        </p:nvSpPr>
        <p:spPr>
          <a:xfrm>
            <a:off x="3652304" y="1008278"/>
            <a:ext cx="4886325" cy="4876800"/>
          </a:xfrm>
          <a:custGeom>
            <a:rect l="l" t="t" r="r" b="b"/>
            <a:pathLst>
              <a:path w="3078" h="3072">
                <a:moveTo>
                  <a:pt x="1464" y="3072"/>
                </a:moveTo>
                <a:lnTo>
                  <a:pt x="0" y="1462"/>
                </a:lnTo>
                <a:lnTo>
                  <a:pt x="1613" y="0"/>
                </a:lnTo>
                <a:lnTo>
                  <a:pt x="3078" y="1605"/>
                </a:lnTo>
                <a:lnTo>
                  <a:pt x="1464" y="3072"/>
                </a:lnTo>
                <a:close/>
              </a:path>
            </a:pathLst>
          </a:custGeom>
          <a:noFill/>
          <a:ln w="12668">
            <a:solidFill>
              <a:srgbClr val="EE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718979" y="1067015"/>
            <a:ext cx="4751387" cy="4749801"/>
          </a:xfrm>
          <a:custGeom>
            <a:rect l="l" t="t" r="r" b="b"/>
            <a:pathLst>
              <a:path w="2993" h="2992">
                <a:moveTo>
                  <a:pt x="1385" y="2992"/>
                </a:moveTo>
                <a:lnTo>
                  <a:pt x="0" y="1388"/>
                </a:lnTo>
                <a:lnTo>
                  <a:pt x="1603" y="0"/>
                </a:lnTo>
                <a:lnTo>
                  <a:pt x="2993" y="1605"/>
                </a:lnTo>
                <a:lnTo>
                  <a:pt x="1385" y="2992"/>
                </a:lnTo>
                <a:close/>
              </a:path>
            </a:pathLst>
          </a:custGeom>
          <a:noFill/>
          <a:ln w="12668">
            <a:solidFill>
              <a:srgbClr val="EDECE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779304" y="1133690"/>
            <a:ext cx="4632325" cy="4616451"/>
          </a:xfrm>
          <a:custGeom>
            <a:rect l="l" t="t" r="r" b="b"/>
            <a:pathLst>
              <a:path w="2918" h="2908">
                <a:moveTo>
                  <a:pt x="1310" y="2908"/>
                </a:moveTo>
                <a:lnTo>
                  <a:pt x="0" y="1309"/>
                </a:lnTo>
                <a:lnTo>
                  <a:pt x="1602" y="0"/>
                </a:lnTo>
                <a:lnTo>
                  <a:pt x="2918" y="1600"/>
                </a:lnTo>
                <a:lnTo>
                  <a:pt x="1310" y="2908"/>
                </a:lnTo>
                <a:close/>
              </a:path>
            </a:pathLst>
          </a:custGeom>
          <a:noFill/>
          <a:ln w="12668">
            <a:solidFill>
              <a:srgbClr val="ECECE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3845979" y="1201953"/>
            <a:ext cx="4498975" cy="4489450"/>
          </a:xfrm>
          <a:custGeom>
            <a:rect l="l" t="t" r="r" b="b"/>
            <a:pathLst>
              <a:path w="2834" h="2828">
                <a:moveTo>
                  <a:pt x="1236" y="2828"/>
                </a:moveTo>
                <a:lnTo>
                  <a:pt x="0" y="1228"/>
                </a:lnTo>
                <a:lnTo>
                  <a:pt x="1597" y="0"/>
                </a:lnTo>
                <a:lnTo>
                  <a:pt x="2834" y="1594"/>
                </a:lnTo>
                <a:lnTo>
                  <a:pt x="1236" y="2828"/>
                </a:lnTo>
                <a:close/>
              </a:path>
            </a:pathLst>
          </a:custGeom>
          <a:noFill/>
          <a:ln w="12668">
            <a:solidFill>
              <a:srgbClr val="EBEB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912654" y="1260690"/>
            <a:ext cx="4364037" cy="4362451"/>
          </a:xfrm>
          <a:custGeom>
            <a:rect l="l" t="t" r="r" b="b"/>
            <a:pathLst>
              <a:path w="2749" h="2748">
                <a:moveTo>
                  <a:pt x="1157" y="2748"/>
                </a:moveTo>
                <a:lnTo>
                  <a:pt x="0" y="1160"/>
                </a:lnTo>
                <a:lnTo>
                  <a:pt x="1592" y="0"/>
                </a:lnTo>
                <a:lnTo>
                  <a:pt x="2749" y="1594"/>
                </a:lnTo>
                <a:lnTo>
                  <a:pt x="1157" y="2748"/>
                </a:lnTo>
                <a:close/>
              </a:path>
            </a:pathLst>
          </a:custGeom>
          <a:noFill/>
          <a:ln w="12668">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3972979" y="1327366"/>
            <a:ext cx="4237037" cy="4229100"/>
          </a:xfrm>
          <a:custGeom>
            <a:rect l="l" t="t" r="r" b="b"/>
            <a:pathLst>
              <a:path w="2669" h="2664">
                <a:moveTo>
                  <a:pt x="1082" y="2664"/>
                </a:moveTo>
                <a:lnTo>
                  <a:pt x="0" y="1081"/>
                </a:lnTo>
                <a:lnTo>
                  <a:pt x="1591" y="0"/>
                </a:lnTo>
                <a:lnTo>
                  <a:pt x="2669" y="1589"/>
                </a:lnTo>
                <a:lnTo>
                  <a:pt x="1082" y="2664"/>
                </a:lnTo>
                <a:close/>
              </a:path>
            </a:pathLst>
          </a:custGeom>
          <a:no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039654" y="1395628"/>
            <a:ext cx="4110037" cy="4102100"/>
          </a:xfrm>
          <a:custGeom>
            <a:rect l="l" t="t" r="r" b="b"/>
            <a:pathLst>
              <a:path w="2589" h="2584">
                <a:moveTo>
                  <a:pt x="1003" y="2584"/>
                </a:moveTo>
                <a:lnTo>
                  <a:pt x="0" y="1001"/>
                </a:lnTo>
                <a:lnTo>
                  <a:pt x="1587" y="0"/>
                </a:lnTo>
                <a:lnTo>
                  <a:pt x="2589" y="1583"/>
                </a:lnTo>
                <a:lnTo>
                  <a:pt x="1003" y="2584"/>
                </a:lnTo>
                <a:close/>
              </a:path>
            </a:pathLst>
          </a:custGeom>
          <a:noFill/>
          <a:ln w="12668">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106329" y="1462303"/>
            <a:ext cx="3976687" cy="3968750"/>
          </a:xfrm>
          <a:custGeom>
            <a:rect l="l" t="t" r="r" b="b"/>
            <a:pathLst>
              <a:path w="2505" h="2500">
                <a:moveTo>
                  <a:pt x="924" y="2500"/>
                </a:moveTo>
                <a:lnTo>
                  <a:pt x="0" y="921"/>
                </a:lnTo>
                <a:lnTo>
                  <a:pt x="1582" y="0"/>
                </a:lnTo>
                <a:lnTo>
                  <a:pt x="2505" y="1573"/>
                </a:lnTo>
                <a:lnTo>
                  <a:pt x="924" y="2500"/>
                </a:lnTo>
                <a:close/>
              </a:path>
            </a:pathLst>
          </a:custGeom>
          <a:noFill/>
          <a:ln w="12668">
            <a:solidFill>
              <a:srgbClr val="E8E7E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166654" y="1521041"/>
            <a:ext cx="3849687" cy="3841750"/>
          </a:xfrm>
          <a:custGeom>
            <a:rect l="l" t="t" r="r" b="b"/>
            <a:pathLst>
              <a:path w="2425" h="2420">
                <a:moveTo>
                  <a:pt x="849" y="2420"/>
                </a:moveTo>
                <a:lnTo>
                  <a:pt x="0" y="847"/>
                </a:lnTo>
                <a:lnTo>
                  <a:pt x="1576" y="0"/>
                </a:lnTo>
                <a:lnTo>
                  <a:pt x="2425" y="1573"/>
                </a:lnTo>
                <a:lnTo>
                  <a:pt x="849" y="2420"/>
                </a:lnTo>
                <a:close/>
              </a:path>
            </a:pathLst>
          </a:custGeom>
          <a:noFill/>
          <a:ln w="12668">
            <a:solidFill>
              <a:srgbClr val="E7E6E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233329" y="1587716"/>
            <a:ext cx="3722687" cy="3716337"/>
          </a:xfrm>
          <a:custGeom>
            <a:rect l="l" t="t" r="r" b="b"/>
            <a:pathLst>
              <a:path w="2345" h="2341">
                <a:moveTo>
                  <a:pt x="769" y="2341"/>
                </a:moveTo>
                <a:lnTo>
                  <a:pt x="0" y="768"/>
                </a:lnTo>
                <a:lnTo>
                  <a:pt x="1571" y="0"/>
                </a:lnTo>
                <a:lnTo>
                  <a:pt x="2345" y="1568"/>
                </a:lnTo>
                <a:lnTo>
                  <a:pt x="769" y="2341"/>
                </a:lnTo>
                <a:close/>
              </a:path>
            </a:pathLst>
          </a:custGeom>
          <a:noFill/>
          <a:ln w="12668">
            <a:solidFill>
              <a:srgbClr val="E6E5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301591" y="1655978"/>
            <a:ext cx="3587750" cy="3581400"/>
          </a:xfrm>
          <a:custGeom>
            <a:rect l="l" t="t" r="r" b="b"/>
            <a:pathLst>
              <a:path w="2260" h="2256">
                <a:moveTo>
                  <a:pt x="695" y="2256"/>
                </a:moveTo>
                <a:lnTo>
                  <a:pt x="0" y="688"/>
                </a:lnTo>
                <a:lnTo>
                  <a:pt x="1565" y="0"/>
                </a:lnTo>
                <a:lnTo>
                  <a:pt x="2260" y="1562"/>
                </a:lnTo>
                <a:lnTo>
                  <a:pt x="695" y="2256"/>
                </a:lnTo>
                <a:close/>
              </a:path>
            </a:pathLst>
          </a:custGeom>
          <a:noFill/>
          <a:ln w="12668">
            <a:solidFill>
              <a:srgbClr val="E5E5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360329" y="1714716"/>
            <a:ext cx="3462337" cy="3454400"/>
          </a:xfrm>
          <a:custGeom>
            <a:rect l="l" t="t" r="r" b="b"/>
            <a:pathLst>
              <a:path w="2181" h="2176">
                <a:moveTo>
                  <a:pt x="621" y="2176"/>
                </a:moveTo>
                <a:lnTo>
                  <a:pt x="0" y="619"/>
                </a:lnTo>
                <a:lnTo>
                  <a:pt x="1565" y="0"/>
                </a:lnTo>
                <a:lnTo>
                  <a:pt x="2181" y="1562"/>
                </a:lnTo>
                <a:lnTo>
                  <a:pt x="621" y="2176"/>
                </a:lnTo>
                <a:close/>
              </a:path>
            </a:pathLst>
          </a:custGeom>
          <a:no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427004" y="1781391"/>
            <a:ext cx="3335337" cy="3328987"/>
          </a:xfrm>
          <a:custGeom>
            <a:rect l="l" t="t" r="r" b="b"/>
            <a:pathLst>
              <a:path w="2101" h="2097">
                <a:moveTo>
                  <a:pt x="541" y="2097"/>
                </a:moveTo>
                <a:lnTo>
                  <a:pt x="0" y="540"/>
                </a:lnTo>
                <a:lnTo>
                  <a:pt x="1560" y="0"/>
                </a:lnTo>
                <a:lnTo>
                  <a:pt x="2101" y="1557"/>
                </a:lnTo>
                <a:lnTo>
                  <a:pt x="541" y="2097"/>
                </a:lnTo>
                <a:close/>
              </a:path>
            </a:pathLst>
          </a:custGeom>
          <a:noFill/>
          <a:ln w="12668">
            <a:solidFill>
              <a:srgbClr val="E3E3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495266" y="1849653"/>
            <a:ext cx="3200400" cy="3194050"/>
          </a:xfrm>
          <a:custGeom>
            <a:rect l="l" t="t" r="r" b="b"/>
            <a:pathLst>
              <a:path w="2015" h="2011">
                <a:moveTo>
                  <a:pt x="461" y="2012"/>
                </a:moveTo>
                <a:lnTo>
                  <a:pt x="0" y="460"/>
                </a:lnTo>
                <a:lnTo>
                  <a:pt x="1554" y="0"/>
                </a:lnTo>
                <a:lnTo>
                  <a:pt x="2016" y="1551"/>
                </a:lnTo>
                <a:lnTo>
                  <a:pt x="461" y="2012"/>
                </a:lnTo>
                <a:close/>
              </a:path>
            </a:pathLst>
          </a:custGeom>
          <a:noFill/>
          <a:ln w="12668">
            <a:solidFill>
              <a:srgbClr val="E2E2E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554004" y="1908391"/>
            <a:ext cx="3073400" cy="3068637"/>
          </a:xfrm>
          <a:custGeom>
            <a:rect l="l" t="t" r="r" b="b"/>
            <a:pathLst>
              <a:path w="1935" h="1933">
                <a:moveTo>
                  <a:pt x="387" y="1933"/>
                </a:moveTo>
                <a:lnTo>
                  <a:pt x="0" y="386"/>
                </a:lnTo>
                <a:lnTo>
                  <a:pt x="1554" y="0"/>
                </a:lnTo>
                <a:lnTo>
                  <a:pt x="1936" y="1546"/>
                </a:lnTo>
                <a:lnTo>
                  <a:pt x="387" y="1933"/>
                </a:lnTo>
                <a:close/>
              </a:path>
            </a:pathLst>
          </a:custGeom>
          <a:noFill/>
          <a:ln w="12668">
            <a:solidFill>
              <a:srgbClr val="E1E1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620679" y="1975066"/>
            <a:ext cx="2947987" cy="2933700"/>
          </a:xfrm>
          <a:custGeom>
            <a:rect l="l" t="t" r="r" b="b"/>
            <a:pathLst>
              <a:path w="1857" h="1848">
                <a:moveTo>
                  <a:pt x="308" y="1848"/>
                </a:moveTo>
                <a:lnTo>
                  <a:pt x="0" y="307"/>
                </a:lnTo>
                <a:lnTo>
                  <a:pt x="1544" y="0"/>
                </a:lnTo>
                <a:lnTo>
                  <a:pt x="1857" y="1541"/>
                </a:lnTo>
                <a:lnTo>
                  <a:pt x="308" y="1848"/>
                </a:lnTo>
                <a:close/>
              </a:path>
            </a:pathLst>
          </a:custGeom>
          <a:noFill/>
          <a:ln w="12668">
            <a:solidFill>
              <a:srgbClr val="E1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4688941" y="2041741"/>
            <a:ext cx="2813050" cy="2808287"/>
          </a:xfrm>
          <a:custGeom>
            <a:rect l="l" t="t" r="r" b="b"/>
            <a:pathLst>
              <a:path w="1771" h="1769">
                <a:moveTo>
                  <a:pt x="228" y="1769"/>
                </a:moveTo>
                <a:lnTo>
                  <a:pt x="0" y="228"/>
                </a:lnTo>
                <a:lnTo>
                  <a:pt x="1538" y="0"/>
                </a:lnTo>
                <a:lnTo>
                  <a:pt x="1772" y="1536"/>
                </a:lnTo>
                <a:lnTo>
                  <a:pt x="228" y="1769"/>
                </a:lnTo>
                <a:close/>
              </a:path>
            </a:pathLst>
          </a:custGeom>
          <a:noFill/>
          <a:ln w="12668">
            <a:solidFill>
              <a:srgbClr val="E0DF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4755616" y="2100478"/>
            <a:ext cx="2678113" cy="2682875"/>
          </a:xfrm>
          <a:custGeom>
            <a:rect l="l" t="t" r="r" b="b"/>
            <a:pathLst>
              <a:path w="1687" h="1690">
                <a:moveTo>
                  <a:pt x="154" y="1690"/>
                </a:moveTo>
                <a:lnTo>
                  <a:pt x="0" y="154"/>
                </a:lnTo>
                <a:lnTo>
                  <a:pt x="1534" y="0"/>
                </a:lnTo>
                <a:lnTo>
                  <a:pt x="1687" y="1536"/>
                </a:lnTo>
                <a:lnTo>
                  <a:pt x="154" y="1690"/>
                </a:lnTo>
                <a:close/>
              </a:path>
            </a:pathLst>
          </a:custGeom>
          <a:noFill/>
          <a:ln w="12668">
            <a:solidFill>
              <a:srgbClr val="DF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814354" y="2168741"/>
            <a:ext cx="2560637" cy="2546350"/>
          </a:xfrm>
          <a:custGeom>
            <a:rect l="l" t="t" r="r" b="b"/>
            <a:pathLst>
              <a:path w="1613" h="1604">
                <a:moveTo>
                  <a:pt x="80" y="1604"/>
                </a:moveTo>
                <a:lnTo>
                  <a:pt x="0" y="79"/>
                </a:lnTo>
                <a:lnTo>
                  <a:pt x="1534" y="0"/>
                </a:lnTo>
                <a:lnTo>
                  <a:pt x="1613" y="1530"/>
                </a:lnTo>
                <a:lnTo>
                  <a:pt x="80" y="1604"/>
                </a:lnTo>
                <a:close/>
              </a:path>
            </a:pathLst>
          </a:custGeom>
          <a:solidFill>
            <a:srgbClr val="04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rcRect t="644" b="644"/>
          <a:stretch>
            <a:fillRect/>
          </a:stretch>
        </p:blipFill>
        <p:spPr>
          <a:xfrm>
            <a:off x="4901338" y="2257609"/>
            <a:ext cx="2386669" cy="2355913"/>
          </a:xfrm>
          <a:prstGeom prst="rect">
            <a:avLst/>
          </a:prstGeom>
          <a:ln w="12668"/>
        </p:spPr>
      </p:pic>
      <p:grpSp>
        <p:nvGrpSpPr>
          <p:cNvPr id="44" name="Group 44"/>
          <p:cNvGrpSpPr/>
          <p:nvPr/>
        </p:nvGrpSpPr>
        <p:grpSpPr>
          <a:xfrm>
            <a:off x="653186" y="1428545"/>
            <a:ext cx="3394996" cy="490334"/>
            <a:chOff x="653186" y="1428545"/>
            <a:chExt cx="3394996" cy="490334"/>
          </a:xfrm>
        </p:grpSpPr>
        <p:sp>
          <p:nvSpPr>
            <p:cNvPr id="45" name="TextBox 45"/>
            <p:cNvSpPr txBox="1"/>
            <p:nvPr/>
          </p:nvSpPr>
          <p:spPr>
            <a:xfrm>
              <a:off x="653186" y="142854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功能需求</a:t>
              </a:r>
            </a:p>
          </p:txBody>
        </p:sp>
      </p:grpSp>
      <p:grpSp>
        <p:nvGrpSpPr>
          <p:cNvPr id="46" name="Group 46"/>
          <p:cNvGrpSpPr/>
          <p:nvPr/>
        </p:nvGrpSpPr>
        <p:grpSpPr>
          <a:xfrm>
            <a:off x="885016" y="1781107"/>
            <a:ext cx="2931336" cy="1654845"/>
            <a:chOff x="885016" y="1781107"/>
            <a:chExt cx="2931336" cy="1654845"/>
          </a:xfrm>
        </p:grpSpPr>
        <p:sp>
          <p:nvSpPr>
            <p:cNvPr id="47" name="TextBox 47"/>
            <p:cNvSpPr txBox="1"/>
            <p:nvPr/>
          </p:nvSpPr>
          <p:spPr>
            <a:xfrm>
              <a:off x="885016" y="1781107"/>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客户对产品或服务的基本功能和性能的要求。</a:t>
              </a:r>
            </a:p>
          </p:txBody>
        </p:sp>
      </p:grpSp>
      <p:grpSp>
        <p:nvGrpSpPr>
          <p:cNvPr id="48" name="Group 48"/>
          <p:cNvGrpSpPr/>
          <p:nvPr/>
        </p:nvGrpSpPr>
        <p:grpSpPr>
          <a:xfrm>
            <a:off x="653186" y="3877672"/>
            <a:ext cx="3394996" cy="490334"/>
            <a:chOff x="653186" y="3877672"/>
            <a:chExt cx="3394996" cy="490334"/>
          </a:xfrm>
        </p:grpSpPr>
        <p:sp>
          <p:nvSpPr>
            <p:cNvPr id="49" name="TextBox 49"/>
            <p:cNvSpPr txBox="1"/>
            <p:nvPr/>
          </p:nvSpPr>
          <p:spPr>
            <a:xfrm>
              <a:off x="653186" y="3877672"/>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价格需求</a:t>
              </a:r>
            </a:p>
          </p:txBody>
        </p:sp>
      </p:grpSp>
      <p:grpSp>
        <p:nvGrpSpPr>
          <p:cNvPr id="50" name="Group 50"/>
          <p:cNvGrpSpPr/>
          <p:nvPr/>
        </p:nvGrpSpPr>
        <p:grpSpPr>
          <a:xfrm>
            <a:off x="885016" y="4230233"/>
            <a:ext cx="2931336" cy="1654845"/>
            <a:chOff x="885016" y="4230233"/>
            <a:chExt cx="2931336" cy="1654845"/>
          </a:xfrm>
        </p:grpSpPr>
        <p:sp>
          <p:nvSpPr>
            <p:cNvPr id="51" name="TextBox 51"/>
            <p:cNvSpPr txBox="1"/>
            <p:nvPr/>
          </p:nvSpPr>
          <p:spPr>
            <a:xfrm>
              <a:off x="885016" y="4230233"/>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客户对产品或服务的价格及性价比的要求。</a:t>
              </a:r>
            </a:p>
          </p:txBody>
        </p:sp>
      </p:grpSp>
      <p:grpSp>
        <p:nvGrpSpPr>
          <p:cNvPr id="52" name="Group 52"/>
          <p:cNvGrpSpPr/>
          <p:nvPr/>
        </p:nvGrpSpPr>
        <p:grpSpPr>
          <a:xfrm>
            <a:off x="8276691" y="1360283"/>
            <a:ext cx="3394996" cy="490334"/>
            <a:chOff x="8276691" y="1360283"/>
            <a:chExt cx="3394996" cy="490334"/>
          </a:xfrm>
        </p:grpSpPr>
        <p:sp>
          <p:nvSpPr>
            <p:cNvPr id="53" name="TextBox 53"/>
            <p:cNvSpPr txBox="1"/>
            <p:nvPr/>
          </p:nvSpPr>
          <p:spPr>
            <a:xfrm>
              <a:off x="8276691" y="1360283"/>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体验需求</a:t>
              </a:r>
            </a:p>
          </p:txBody>
        </p:sp>
      </p:grpSp>
      <p:grpSp>
        <p:nvGrpSpPr>
          <p:cNvPr id="54" name="Group 54"/>
          <p:cNvGrpSpPr/>
          <p:nvPr/>
        </p:nvGrpSpPr>
        <p:grpSpPr>
          <a:xfrm>
            <a:off x="8508521" y="1712845"/>
            <a:ext cx="2931336" cy="1654845"/>
            <a:chOff x="8508521" y="1712845"/>
            <a:chExt cx="2931336" cy="1654845"/>
          </a:xfrm>
        </p:grpSpPr>
        <p:sp>
          <p:nvSpPr>
            <p:cNvPr id="55" name="TextBox 55"/>
            <p:cNvSpPr txBox="1"/>
            <p:nvPr/>
          </p:nvSpPr>
          <p:spPr>
            <a:xfrm>
              <a:off x="8508521" y="1712845"/>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客户对产品或服务的整体感受和印象的要求，如易用性、美观度等。</a:t>
              </a:r>
            </a:p>
          </p:txBody>
        </p:sp>
      </p:grpSp>
      <p:grpSp>
        <p:nvGrpSpPr>
          <p:cNvPr id="56" name="Group 56"/>
          <p:cNvGrpSpPr/>
          <p:nvPr/>
        </p:nvGrpSpPr>
        <p:grpSpPr>
          <a:xfrm>
            <a:off x="8276691" y="3809410"/>
            <a:ext cx="3394996" cy="490334"/>
            <a:chOff x="8276691" y="3809410"/>
            <a:chExt cx="3394996" cy="490334"/>
          </a:xfrm>
        </p:grpSpPr>
        <p:sp>
          <p:nvSpPr>
            <p:cNvPr id="57" name="TextBox 57"/>
            <p:cNvSpPr txBox="1"/>
            <p:nvPr/>
          </p:nvSpPr>
          <p:spPr>
            <a:xfrm>
              <a:off x="8276691" y="3809410"/>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服务需求</a:t>
              </a:r>
            </a:p>
          </p:txBody>
        </p:sp>
      </p:grpSp>
      <p:grpSp>
        <p:nvGrpSpPr>
          <p:cNvPr id="58" name="Group 58"/>
          <p:cNvGrpSpPr/>
          <p:nvPr/>
        </p:nvGrpSpPr>
        <p:grpSpPr>
          <a:xfrm>
            <a:off x="8508521" y="4161971"/>
            <a:ext cx="2931336" cy="1654845"/>
            <a:chOff x="8508521" y="4161971"/>
            <a:chExt cx="2931336" cy="1654845"/>
          </a:xfrm>
        </p:grpSpPr>
        <p:sp>
          <p:nvSpPr>
            <p:cNvPr id="59" name="TextBox 59"/>
            <p:cNvSpPr txBox="1"/>
            <p:nvPr/>
          </p:nvSpPr>
          <p:spPr>
            <a:xfrm>
              <a:off x="8508521" y="4161971"/>
              <a:ext cx="2931336" cy="1654845"/>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客户对产品或服务的售前、售中、售后服务的要求。</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5802313" y="3635375"/>
            <a:ext cx="0" cy="0"/>
          </a:xfrm>
          <a:prstGeom prst="line">
            <a:avLst/>
          </a:prstGeom>
          <a:ln w="63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grpSp>
        <p:nvGrpSpPr>
          <p:cNvPr id="3" name="Group 3"/>
          <p:cNvGrpSpPr/>
          <p:nvPr/>
        </p:nvGrpSpPr>
        <p:grpSpPr>
          <a:xfrm>
            <a:off x="411194" y="2085975"/>
            <a:ext cx="2876550" cy="900113"/>
            <a:chOff x="411194" y="2085975"/>
            <a:chExt cx="2876550" cy="900113"/>
          </a:xfrm>
        </p:grpSpPr>
        <p:sp>
          <p:nvSpPr>
            <p:cNvPr id="4" name="AutoShape 4"/>
            <p:cNvSpPr/>
            <p:nvPr/>
          </p:nvSpPr>
          <p:spPr>
            <a:xfrm>
              <a:off x="2954369" y="2085975"/>
              <a:ext cx="333375" cy="334994"/>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00">
                  <a:solidFill>
                    <a:srgbClr val="FFFFFF">
                      <a:alpha val="100000"/>
                    </a:srgbClr>
                  </a:solidFill>
                  <a:latin typeface="Calibri Light"/>
                  <a:ea typeface="Calibri Light"/>
                  <a:cs typeface="Calibri Light"/>
                </a:rPr>
                <a:t>1</a:t>
              </a:r>
              <a:endParaRPr lang="en-US" sz="1100"/>
            </a:p>
          </p:txBody>
        </p:sp>
        <p:sp>
          <p:nvSpPr>
            <p:cNvPr id="5" name="AutoShape 5"/>
            <p:cNvSpPr/>
            <p:nvPr/>
          </p:nvSpPr>
          <p:spPr>
            <a:xfrm>
              <a:off x="411194" y="2400300"/>
              <a:ext cx="2500313" cy="58578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3332131" y="4551331"/>
            <a:ext cx="333375" cy="333375"/>
            <a:chOff x="3332131" y="4551331"/>
            <a:chExt cx="333375" cy="333375"/>
          </a:xfrm>
        </p:grpSpPr>
        <p:sp>
          <p:nvSpPr>
            <p:cNvPr id="7" name="AutoShape 7"/>
            <p:cNvSpPr/>
            <p:nvPr/>
          </p:nvSpPr>
          <p:spPr>
            <a:xfrm>
              <a:off x="3332131" y="4551331"/>
              <a:ext cx="333375" cy="333375"/>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00">
                  <a:solidFill>
                    <a:srgbClr val="FFFFFF">
                      <a:alpha val="100000"/>
                    </a:srgbClr>
                  </a:solidFill>
                  <a:latin typeface="Calibri Light"/>
                  <a:ea typeface="Calibri Light"/>
                  <a:cs typeface="Calibri Light"/>
                </a:rPr>
                <a:t>4</a:t>
              </a:r>
              <a:endParaRPr lang="en-US" sz="1100"/>
            </a:p>
          </p:txBody>
        </p:sp>
      </p:grpSp>
      <p:grpSp>
        <p:nvGrpSpPr>
          <p:cNvPr id="8" name="Group 8"/>
          <p:cNvGrpSpPr/>
          <p:nvPr/>
        </p:nvGrpSpPr>
        <p:grpSpPr>
          <a:xfrm>
            <a:off x="8688419" y="1750981"/>
            <a:ext cx="333375" cy="334994"/>
            <a:chOff x="8688419" y="1750981"/>
            <a:chExt cx="333375" cy="334994"/>
          </a:xfrm>
        </p:grpSpPr>
        <p:sp>
          <p:nvSpPr>
            <p:cNvPr id="9" name="AutoShape 9"/>
            <p:cNvSpPr/>
            <p:nvPr/>
          </p:nvSpPr>
          <p:spPr>
            <a:xfrm>
              <a:off x="8688419" y="1750981"/>
              <a:ext cx="333375" cy="334994"/>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00">
                  <a:solidFill>
                    <a:srgbClr val="FFFFFF">
                      <a:alpha val="100000"/>
                    </a:srgbClr>
                  </a:solidFill>
                  <a:latin typeface="Calibri Light"/>
                  <a:ea typeface="Calibri Light"/>
                  <a:cs typeface="Calibri Light"/>
                </a:rPr>
                <a:t>2</a:t>
              </a:r>
              <a:endParaRPr lang="en-US" sz="1100"/>
            </a:p>
          </p:txBody>
        </p:sp>
      </p:grpSp>
      <p:grpSp>
        <p:nvGrpSpPr>
          <p:cNvPr id="10" name="Group 10"/>
          <p:cNvGrpSpPr/>
          <p:nvPr/>
        </p:nvGrpSpPr>
        <p:grpSpPr>
          <a:xfrm>
            <a:off x="8915400" y="4337018"/>
            <a:ext cx="333375" cy="334994"/>
            <a:chOff x="8915400" y="4337018"/>
            <a:chExt cx="333375" cy="334994"/>
          </a:xfrm>
        </p:grpSpPr>
        <p:sp>
          <p:nvSpPr>
            <p:cNvPr id="11" name="AutoShape 11"/>
            <p:cNvSpPr/>
            <p:nvPr/>
          </p:nvSpPr>
          <p:spPr>
            <a:xfrm>
              <a:off x="8915400" y="4337018"/>
              <a:ext cx="333375" cy="334994"/>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00">
                  <a:solidFill>
                    <a:srgbClr val="FFFFFF">
                      <a:alpha val="100000"/>
                    </a:srgbClr>
                  </a:solidFill>
                  <a:latin typeface="Calibri Light"/>
                  <a:ea typeface="Calibri Light"/>
                  <a:cs typeface="Calibri Light"/>
                </a:rPr>
                <a:t>3</a:t>
              </a:r>
              <a:endParaRPr lang="en-US" sz="1100"/>
            </a:p>
          </p:txBody>
        </p:sp>
      </p:gr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客户需求特点</a:t>
              </a:r>
            </a:p>
          </p:txBody>
        </p:sp>
      </p:grpSp>
      <p:sp>
        <p:nvSpPr>
          <p:cNvPr id="34" name="Freeform 34"/>
          <p:cNvSpPr/>
          <p:nvPr/>
        </p:nvSpPr>
        <p:spPr>
          <a:xfrm>
            <a:off x="5286375" y="2619375"/>
            <a:ext cx="1619250" cy="1619250"/>
          </a:xfrm>
          <a:custGeom>
            <a:rect l="l" t="t" r="r" b="b"/>
            <a:pathLst>
              <a:path w="304800" h="304800">
                <a:moveTo>
                  <a:pt x="130883" y="184766"/>
                </a:moveTo>
                <a:lnTo>
                  <a:pt x="35557" y="89516"/>
                </a:lnTo>
                <a:cubicBezTo>
                  <a:pt x="-11849" y="144323"/>
                  <a:pt x="-11849" y="225219"/>
                  <a:pt x="35557" y="280016"/>
                </a:cubicBezTo>
                <a:lnTo>
                  <a:pt x="130883" y="184766"/>
                </a:lnTo>
                <a:close/>
                <a:moveTo>
                  <a:pt x="190510" y="39605"/>
                </a:moveTo>
                <a:lnTo>
                  <a:pt x="190510" y="179108"/>
                </a:lnTo>
                <a:lnTo>
                  <a:pt x="91907" y="277749"/>
                </a:lnTo>
                <a:cubicBezTo>
                  <a:pt x="114081" y="294303"/>
                  <a:pt x="141018" y="304800"/>
                  <a:pt x="170783" y="304800"/>
                </a:cubicBezTo>
                <a:cubicBezTo>
                  <a:pt x="244821" y="304800"/>
                  <a:pt x="304800" y="244897"/>
                  <a:pt x="304800" y="170888"/>
                </a:cubicBezTo>
                <a:cubicBezTo>
                  <a:pt x="304810" y="103661"/>
                  <a:pt x="254965" y="49187"/>
                  <a:pt x="190510" y="39605"/>
                </a:cubicBezTo>
                <a:close/>
                <a:moveTo>
                  <a:pt x="152400" y="152552"/>
                </a:moveTo>
                <a:lnTo>
                  <a:pt x="152400" y="0"/>
                </a:lnTo>
                <a:cubicBezTo>
                  <a:pt x="110881" y="2572"/>
                  <a:pt x="73371" y="18459"/>
                  <a:pt x="43082" y="43215"/>
                </a:cubicBezTo>
                <a:lnTo>
                  <a:pt x="152400" y="15255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5" name="Group 35"/>
          <p:cNvGrpSpPr/>
          <p:nvPr/>
        </p:nvGrpSpPr>
        <p:grpSpPr>
          <a:xfrm>
            <a:off x="358979" y="1463569"/>
            <a:ext cx="2426717" cy="490334"/>
            <a:chOff x="358979" y="1463569"/>
            <a:chExt cx="2426717" cy="490334"/>
          </a:xfrm>
        </p:grpSpPr>
        <p:sp>
          <p:nvSpPr>
            <p:cNvPr id="36" name="TextBox 36"/>
            <p:cNvSpPr txBox="1"/>
            <p:nvPr/>
          </p:nvSpPr>
          <p:spPr>
            <a:xfrm>
              <a:off x="358979" y="1463569"/>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多样性</a:t>
              </a:r>
            </a:p>
          </p:txBody>
        </p:sp>
      </p:grpSp>
      <p:grpSp>
        <p:nvGrpSpPr>
          <p:cNvPr id="37" name="Group 37"/>
          <p:cNvGrpSpPr/>
          <p:nvPr/>
        </p:nvGrpSpPr>
        <p:grpSpPr>
          <a:xfrm>
            <a:off x="438456" y="1876743"/>
            <a:ext cx="2267763" cy="1552257"/>
            <a:chOff x="438456" y="1876743"/>
            <a:chExt cx="2267763" cy="1552257"/>
          </a:xfrm>
        </p:grpSpPr>
        <p:sp>
          <p:nvSpPr>
            <p:cNvPr id="38" name="TextBox 38"/>
            <p:cNvSpPr txBox="1"/>
            <p:nvPr/>
          </p:nvSpPr>
          <p:spPr>
            <a:xfrm>
              <a:off x="438456" y="1876743"/>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不同客户对同一产品或服务的需求可能存在差异。</a:t>
              </a:r>
            </a:p>
          </p:txBody>
        </p:sp>
      </p:grpSp>
      <p:grpSp>
        <p:nvGrpSpPr>
          <p:cNvPr id="39" name="Group 39"/>
          <p:cNvGrpSpPr/>
          <p:nvPr/>
        </p:nvGrpSpPr>
        <p:grpSpPr>
          <a:xfrm>
            <a:off x="9248775" y="1020657"/>
            <a:ext cx="2426717" cy="490334"/>
            <a:chOff x="9248775" y="1020657"/>
            <a:chExt cx="2426717" cy="490334"/>
          </a:xfrm>
        </p:grpSpPr>
        <p:sp>
          <p:nvSpPr>
            <p:cNvPr id="40" name="TextBox 40"/>
            <p:cNvSpPr txBox="1"/>
            <p:nvPr/>
          </p:nvSpPr>
          <p:spPr>
            <a:xfrm>
              <a:off x="9248775" y="1020657"/>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动态性</a:t>
              </a:r>
            </a:p>
          </p:txBody>
        </p:sp>
      </p:grpSp>
      <p:grpSp>
        <p:nvGrpSpPr>
          <p:cNvPr id="41" name="Group 41"/>
          <p:cNvGrpSpPr/>
          <p:nvPr/>
        </p:nvGrpSpPr>
        <p:grpSpPr>
          <a:xfrm>
            <a:off x="9328252" y="1433831"/>
            <a:ext cx="2267763" cy="1552257"/>
            <a:chOff x="9328252" y="1433831"/>
            <a:chExt cx="2267763" cy="1552257"/>
          </a:xfrm>
        </p:grpSpPr>
        <p:sp>
          <p:nvSpPr>
            <p:cNvPr id="42" name="TextBox 42"/>
            <p:cNvSpPr txBox="1"/>
            <p:nvPr/>
          </p:nvSpPr>
          <p:spPr>
            <a:xfrm>
              <a:off x="9328252" y="1433831"/>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客户需求可能随着市场变化、技术进步等因素而发生变化。</a:t>
              </a:r>
            </a:p>
          </p:txBody>
        </p:sp>
      </p:grpSp>
      <p:grpSp>
        <p:nvGrpSpPr>
          <p:cNvPr id="43" name="Group 43"/>
          <p:cNvGrpSpPr/>
          <p:nvPr/>
        </p:nvGrpSpPr>
        <p:grpSpPr>
          <a:xfrm>
            <a:off x="9328252" y="3735303"/>
            <a:ext cx="2426717" cy="490334"/>
            <a:chOff x="9328252" y="3735303"/>
            <a:chExt cx="2426717" cy="490334"/>
          </a:xfrm>
        </p:grpSpPr>
        <p:sp>
          <p:nvSpPr>
            <p:cNvPr id="44" name="TextBox 44"/>
            <p:cNvSpPr txBox="1"/>
            <p:nvPr/>
          </p:nvSpPr>
          <p:spPr>
            <a:xfrm>
              <a:off x="9328252" y="3735303"/>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模糊性</a:t>
              </a:r>
            </a:p>
          </p:txBody>
        </p:sp>
      </p:grpSp>
      <p:grpSp>
        <p:nvGrpSpPr>
          <p:cNvPr id="45" name="Group 45"/>
          <p:cNvGrpSpPr/>
          <p:nvPr/>
        </p:nvGrpSpPr>
        <p:grpSpPr>
          <a:xfrm>
            <a:off x="9407729" y="4148477"/>
            <a:ext cx="2267763" cy="1552257"/>
            <a:chOff x="9407729" y="4148477"/>
            <a:chExt cx="2267763" cy="1552257"/>
          </a:xfrm>
        </p:grpSpPr>
        <p:sp>
          <p:nvSpPr>
            <p:cNvPr id="46" name="TextBox 46"/>
            <p:cNvSpPr txBox="1"/>
            <p:nvPr/>
          </p:nvSpPr>
          <p:spPr>
            <a:xfrm>
              <a:off x="9407729" y="4148477"/>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客户需求有时难以明确表达，需要深入挖掘和理解。</a:t>
              </a:r>
            </a:p>
          </p:txBody>
        </p:sp>
      </p:grpSp>
      <p:grpSp>
        <p:nvGrpSpPr>
          <p:cNvPr id="47" name="Group 47"/>
          <p:cNvGrpSpPr/>
          <p:nvPr/>
        </p:nvGrpSpPr>
        <p:grpSpPr>
          <a:xfrm>
            <a:off x="694339" y="4238625"/>
            <a:ext cx="2426717" cy="490334"/>
            <a:chOff x="694339" y="4238625"/>
            <a:chExt cx="2426717" cy="490334"/>
          </a:xfrm>
        </p:grpSpPr>
        <p:sp>
          <p:nvSpPr>
            <p:cNvPr id="48" name="TextBox 48"/>
            <p:cNvSpPr txBox="1"/>
            <p:nvPr/>
          </p:nvSpPr>
          <p:spPr>
            <a:xfrm>
              <a:off x="694339" y="4238625"/>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可塑性</a:t>
              </a:r>
            </a:p>
          </p:txBody>
        </p:sp>
      </p:grpSp>
      <p:grpSp>
        <p:nvGrpSpPr>
          <p:cNvPr id="49" name="Group 49"/>
          <p:cNvGrpSpPr/>
          <p:nvPr/>
        </p:nvGrpSpPr>
        <p:grpSpPr>
          <a:xfrm>
            <a:off x="773817" y="4651799"/>
            <a:ext cx="2267763" cy="1552257"/>
            <a:chOff x="773817" y="4651799"/>
            <a:chExt cx="2267763" cy="1552257"/>
          </a:xfrm>
        </p:grpSpPr>
        <p:sp>
          <p:nvSpPr>
            <p:cNvPr id="50" name="TextBox 50"/>
            <p:cNvSpPr txBox="1"/>
            <p:nvPr/>
          </p:nvSpPr>
          <p:spPr>
            <a:xfrm>
              <a:off x="773817" y="4651799"/>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客户需求可以通过引导和教育进行塑造和改变。</a:t>
              </a:r>
            </a:p>
          </p:txBody>
        </p:sp>
      </p:grpSp>
      <p:grpSp>
        <p:nvGrpSpPr>
          <p:cNvPr id="51" name="Group 51"/>
          <p:cNvGrpSpPr/>
          <p:nvPr/>
        </p:nvGrpSpPr>
        <p:grpSpPr>
          <a:xfrm>
            <a:off x="3652304" y="1008278"/>
            <a:ext cx="4886325" cy="4876800"/>
            <a:chOff x="3652304" y="1008278"/>
            <a:chExt cx="4886325" cy="4876800"/>
          </a:xfrm>
        </p:grpSpPr>
        <p:sp>
          <p:nvSpPr>
            <p:cNvPr id="52" name="Freeform 52"/>
            <p:cNvSpPr/>
            <p:nvPr/>
          </p:nvSpPr>
          <p:spPr>
            <a:xfrm>
              <a:off x="3652304" y="1008278"/>
              <a:ext cx="4886325" cy="4876800"/>
            </a:xfrm>
            <a:custGeom>
              <a:rect l="l" t="t" r="r" b="b"/>
              <a:pathLst>
                <a:path w="3078" h="3072">
                  <a:moveTo>
                    <a:pt x="1464" y="3072"/>
                  </a:moveTo>
                  <a:lnTo>
                    <a:pt x="0" y="1462"/>
                  </a:lnTo>
                  <a:lnTo>
                    <a:pt x="1613" y="0"/>
                  </a:lnTo>
                  <a:lnTo>
                    <a:pt x="3078" y="1605"/>
                  </a:lnTo>
                  <a:lnTo>
                    <a:pt x="1464" y="3072"/>
                  </a:lnTo>
                  <a:close/>
                </a:path>
              </a:pathLst>
            </a:custGeom>
            <a:noFill/>
            <a:ln w="12668">
              <a:solidFill>
                <a:srgbClr val="EE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3718979" y="1067015"/>
              <a:ext cx="4751387" cy="4749801"/>
            </a:xfrm>
            <a:custGeom>
              <a:rect l="l" t="t" r="r" b="b"/>
              <a:pathLst>
                <a:path w="2993" h="2992">
                  <a:moveTo>
                    <a:pt x="1385" y="2992"/>
                  </a:moveTo>
                  <a:lnTo>
                    <a:pt x="0" y="1388"/>
                  </a:lnTo>
                  <a:lnTo>
                    <a:pt x="1603" y="0"/>
                  </a:lnTo>
                  <a:lnTo>
                    <a:pt x="2993" y="1605"/>
                  </a:lnTo>
                  <a:lnTo>
                    <a:pt x="1385" y="2992"/>
                  </a:lnTo>
                  <a:close/>
                </a:path>
              </a:pathLst>
            </a:custGeom>
            <a:noFill/>
            <a:ln w="12668">
              <a:solidFill>
                <a:srgbClr val="EDECE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3779304" y="1133690"/>
              <a:ext cx="4632325" cy="4616451"/>
            </a:xfrm>
            <a:custGeom>
              <a:rect l="l" t="t" r="r" b="b"/>
              <a:pathLst>
                <a:path w="2918" h="2908">
                  <a:moveTo>
                    <a:pt x="1310" y="2908"/>
                  </a:moveTo>
                  <a:lnTo>
                    <a:pt x="0" y="1309"/>
                  </a:lnTo>
                  <a:lnTo>
                    <a:pt x="1602" y="0"/>
                  </a:lnTo>
                  <a:lnTo>
                    <a:pt x="2918" y="1600"/>
                  </a:lnTo>
                  <a:lnTo>
                    <a:pt x="1310" y="2908"/>
                  </a:lnTo>
                  <a:close/>
                </a:path>
              </a:pathLst>
            </a:custGeom>
            <a:noFill/>
            <a:ln w="12668">
              <a:solidFill>
                <a:srgbClr val="ECECE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3845979" y="1201953"/>
              <a:ext cx="4498975" cy="4489450"/>
            </a:xfrm>
            <a:custGeom>
              <a:rect l="l" t="t" r="r" b="b"/>
              <a:pathLst>
                <a:path w="2834" h="2828">
                  <a:moveTo>
                    <a:pt x="1236" y="2828"/>
                  </a:moveTo>
                  <a:lnTo>
                    <a:pt x="0" y="1228"/>
                  </a:lnTo>
                  <a:lnTo>
                    <a:pt x="1597" y="0"/>
                  </a:lnTo>
                  <a:lnTo>
                    <a:pt x="2834" y="1594"/>
                  </a:lnTo>
                  <a:lnTo>
                    <a:pt x="1236" y="2828"/>
                  </a:lnTo>
                  <a:close/>
                </a:path>
              </a:pathLst>
            </a:custGeom>
            <a:noFill/>
            <a:ln w="12668">
              <a:solidFill>
                <a:srgbClr val="EBEB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3912654" y="1260690"/>
              <a:ext cx="4364037" cy="4362451"/>
            </a:xfrm>
            <a:custGeom>
              <a:rect l="l" t="t" r="r" b="b"/>
              <a:pathLst>
                <a:path w="2749" h="2748">
                  <a:moveTo>
                    <a:pt x="1157" y="2748"/>
                  </a:moveTo>
                  <a:lnTo>
                    <a:pt x="0" y="1160"/>
                  </a:lnTo>
                  <a:lnTo>
                    <a:pt x="1592" y="0"/>
                  </a:lnTo>
                  <a:lnTo>
                    <a:pt x="2749" y="1594"/>
                  </a:lnTo>
                  <a:lnTo>
                    <a:pt x="1157" y="2748"/>
                  </a:lnTo>
                  <a:close/>
                </a:path>
              </a:pathLst>
            </a:custGeom>
            <a:noFill/>
            <a:ln w="12668">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3972979" y="1327366"/>
              <a:ext cx="4237037" cy="4229100"/>
            </a:xfrm>
            <a:custGeom>
              <a:rect l="l" t="t" r="r" b="b"/>
              <a:pathLst>
                <a:path w="2669" h="2664">
                  <a:moveTo>
                    <a:pt x="1082" y="2664"/>
                  </a:moveTo>
                  <a:lnTo>
                    <a:pt x="0" y="1081"/>
                  </a:lnTo>
                  <a:lnTo>
                    <a:pt x="1591" y="0"/>
                  </a:lnTo>
                  <a:lnTo>
                    <a:pt x="2669" y="1589"/>
                  </a:lnTo>
                  <a:lnTo>
                    <a:pt x="1082" y="2664"/>
                  </a:lnTo>
                  <a:close/>
                </a:path>
              </a:pathLst>
            </a:custGeom>
            <a:no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4039654" y="1395628"/>
              <a:ext cx="4110037" cy="4102100"/>
            </a:xfrm>
            <a:custGeom>
              <a:rect l="l" t="t" r="r" b="b"/>
              <a:pathLst>
                <a:path w="2589" h="2584">
                  <a:moveTo>
                    <a:pt x="1003" y="2584"/>
                  </a:moveTo>
                  <a:lnTo>
                    <a:pt x="0" y="1001"/>
                  </a:lnTo>
                  <a:lnTo>
                    <a:pt x="1587" y="0"/>
                  </a:lnTo>
                  <a:lnTo>
                    <a:pt x="2589" y="1583"/>
                  </a:lnTo>
                  <a:lnTo>
                    <a:pt x="1003" y="2584"/>
                  </a:lnTo>
                  <a:close/>
                </a:path>
              </a:pathLst>
            </a:custGeom>
            <a:noFill/>
            <a:ln w="12668">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4106329" y="1462303"/>
              <a:ext cx="3976687" cy="3968750"/>
            </a:xfrm>
            <a:custGeom>
              <a:rect l="l" t="t" r="r" b="b"/>
              <a:pathLst>
                <a:path w="2505" h="2500">
                  <a:moveTo>
                    <a:pt x="924" y="2500"/>
                  </a:moveTo>
                  <a:lnTo>
                    <a:pt x="0" y="921"/>
                  </a:lnTo>
                  <a:lnTo>
                    <a:pt x="1582" y="0"/>
                  </a:lnTo>
                  <a:lnTo>
                    <a:pt x="2505" y="1573"/>
                  </a:lnTo>
                  <a:lnTo>
                    <a:pt x="924" y="2500"/>
                  </a:lnTo>
                  <a:close/>
                </a:path>
              </a:pathLst>
            </a:custGeom>
            <a:noFill/>
            <a:ln w="12668">
              <a:solidFill>
                <a:srgbClr val="E8E7E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Freeform 60"/>
            <p:cNvSpPr/>
            <p:nvPr/>
          </p:nvSpPr>
          <p:spPr>
            <a:xfrm>
              <a:off x="4166654" y="1521041"/>
              <a:ext cx="3849687" cy="3841750"/>
            </a:xfrm>
            <a:custGeom>
              <a:rect l="l" t="t" r="r" b="b"/>
              <a:pathLst>
                <a:path w="2425" h="2420">
                  <a:moveTo>
                    <a:pt x="849" y="2420"/>
                  </a:moveTo>
                  <a:lnTo>
                    <a:pt x="0" y="847"/>
                  </a:lnTo>
                  <a:lnTo>
                    <a:pt x="1576" y="0"/>
                  </a:lnTo>
                  <a:lnTo>
                    <a:pt x="2425" y="1573"/>
                  </a:lnTo>
                  <a:lnTo>
                    <a:pt x="849" y="2420"/>
                  </a:lnTo>
                  <a:close/>
                </a:path>
              </a:pathLst>
            </a:custGeom>
            <a:noFill/>
            <a:ln w="12668">
              <a:solidFill>
                <a:srgbClr val="E7E6E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Freeform 61"/>
            <p:cNvSpPr/>
            <p:nvPr/>
          </p:nvSpPr>
          <p:spPr>
            <a:xfrm>
              <a:off x="4233329" y="1587716"/>
              <a:ext cx="3722687" cy="3716337"/>
            </a:xfrm>
            <a:custGeom>
              <a:rect l="l" t="t" r="r" b="b"/>
              <a:pathLst>
                <a:path w="2345" h="2341">
                  <a:moveTo>
                    <a:pt x="769" y="2341"/>
                  </a:moveTo>
                  <a:lnTo>
                    <a:pt x="0" y="768"/>
                  </a:lnTo>
                  <a:lnTo>
                    <a:pt x="1571" y="0"/>
                  </a:lnTo>
                  <a:lnTo>
                    <a:pt x="2345" y="1568"/>
                  </a:lnTo>
                  <a:lnTo>
                    <a:pt x="769" y="2341"/>
                  </a:lnTo>
                  <a:close/>
                </a:path>
              </a:pathLst>
            </a:custGeom>
            <a:noFill/>
            <a:ln w="12668">
              <a:solidFill>
                <a:srgbClr val="E6E5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Freeform 62"/>
            <p:cNvSpPr/>
            <p:nvPr/>
          </p:nvSpPr>
          <p:spPr>
            <a:xfrm>
              <a:off x="4301591" y="1655978"/>
              <a:ext cx="3587750" cy="3581400"/>
            </a:xfrm>
            <a:custGeom>
              <a:rect l="l" t="t" r="r" b="b"/>
              <a:pathLst>
                <a:path w="2260" h="2256">
                  <a:moveTo>
                    <a:pt x="695" y="2256"/>
                  </a:moveTo>
                  <a:lnTo>
                    <a:pt x="0" y="688"/>
                  </a:lnTo>
                  <a:lnTo>
                    <a:pt x="1565" y="0"/>
                  </a:lnTo>
                  <a:lnTo>
                    <a:pt x="2260" y="1562"/>
                  </a:lnTo>
                  <a:lnTo>
                    <a:pt x="695" y="2256"/>
                  </a:lnTo>
                  <a:close/>
                </a:path>
              </a:pathLst>
            </a:custGeom>
            <a:noFill/>
            <a:ln w="12668">
              <a:solidFill>
                <a:srgbClr val="E5E5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Freeform 63"/>
            <p:cNvSpPr/>
            <p:nvPr/>
          </p:nvSpPr>
          <p:spPr>
            <a:xfrm>
              <a:off x="4360329" y="1714716"/>
              <a:ext cx="3462337" cy="3454400"/>
            </a:xfrm>
            <a:custGeom>
              <a:rect l="l" t="t" r="r" b="b"/>
              <a:pathLst>
                <a:path w="2181" h="2176">
                  <a:moveTo>
                    <a:pt x="621" y="2176"/>
                  </a:moveTo>
                  <a:lnTo>
                    <a:pt x="0" y="619"/>
                  </a:lnTo>
                  <a:lnTo>
                    <a:pt x="1565" y="0"/>
                  </a:lnTo>
                  <a:lnTo>
                    <a:pt x="2181" y="1562"/>
                  </a:lnTo>
                  <a:lnTo>
                    <a:pt x="621" y="2176"/>
                  </a:lnTo>
                  <a:close/>
                </a:path>
              </a:pathLst>
            </a:custGeom>
            <a:no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4427004" y="1781391"/>
              <a:ext cx="3335337" cy="3328987"/>
            </a:xfrm>
            <a:custGeom>
              <a:rect l="l" t="t" r="r" b="b"/>
              <a:pathLst>
                <a:path w="2101" h="2097">
                  <a:moveTo>
                    <a:pt x="541" y="2097"/>
                  </a:moveTo>
                  <a:lnTo>
                    <a:pt x="0" y="540"/>
                  </a:lnTo>
                  <a:lnTo>
                    <a:pt x="1560" y="0"/>
                  </a:lnTo>
                  <a:lnTo>
                    <a:pt x="2101" y="1557"/>
                  </a:lnTo>
                  <a:lnTo>
                    <a:pt x="541" y="2097"/>
                  </a:lnTo>
                  <a:close/>
                </a:path>
              </a:pathLst>
            </a:custGeom>
            <a:noFill/>
            <a:ln w="12668">
              <a:solidFill>
                <a:srgbClr val="E3E3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4495266" y="1849653"/>
              <a:ext cx="3200400" cy="3194050"/>
            </a:xfrm>
            <a:custGeom>
              <a:rect l="l" t="t" r="r" b="b"/>
              <a:pathLst>
                <a:path w="2015" h="2011">
                  <a:moveTo>
                    <a:pt x="461" y="2012"/>
                  </a:moveTo>
                  <a:lnTo>
                    <a:pt x="0" y="460"/>
                  </a:lnTo>
                  <a:lnTo>
                    <a:pt x="1554" y="0"/>
                  </a:lnTo>
                  <a:lnTo>
                    <a:pt x="2016" y="1551"/>
                  </a:lnTo>
                  <a:lnTo>
                    <a:pt x="461" y="2012"/>
                  </a:lnTo>
                  <a:close/>
                </a:path>
              </a:pathLst>
            </a:custGeom>
            <a:noFill/>
            <a:ln w="12668">
              <a:solidFill>
                <a:srgbClr val="E2E2E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Freeform 66"/>
            <p:cNvSpPr/>
            <p:nvPr/>
          </p:nvSpPr>
          <p:spPr>
            <a:xfrm>
              <a:off x="4554004" y="1908391"/>
              <a:ext cx="3073400" cy="3068637"/>
            </a:xfrm>
            <a:custGeom>
              <a:rect l="l" t="t" r="r" b="b"/>
              <a:pathLst>
                <a:path w="1935" h="1933">
                  <a:moveTo>
                    <a:pt x="387" y="1933"/>
                  </a:moveTo>
                  <a:lnTo>
                    <a:pt x="0" y="386"/>
                  </a:lnTo>
                  <a:lnTo>
                    <a:pt x="1554" y="0"/>
                  </a:lnTo>
                  <a:lnTo>
                    <a:pt x="1936" y="1546"/>
                  </a:lnTo>
                  <a:lnTo>
                    <a:pt x="387" y="1933"/>
                  </a:lnTo>
                  <a:close/>
                </a:path>
              </a:pathLst>
            </a:custGeom>
            <a:noFill/>
            <a:ln w="12668">
              <a:solidFill>
                <a:srgbClr val="E1E1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Freeform 67"/>
            <p:cNvSpPr/>
            <p:nvPr/>
          </p:nvSpPr>
          <p:spPr>
            <a:xfrm>
              <a:off x="4620679" y="1975066"/>
              <a:ext cx="2947987" cy="2933700"/>
            </a:xfrm>
            <a:custGeom>
              <a:rect l="l" t="t" r="r" b="b"/>
              <a:pathLst>
                <a:path w="1857" h="1848">
                  <a:moveTo>
                    <a:pt x="308" y="1848"/>
                  </a:moveTo>
                  <a:lnTo>
                    <a:pt x="0" y="307"/>
                  </a:lnTo>
                  <a:lnTo>
                    <a:pt x="1544" y="0"/>
                  </a:lnTo>
                  <a:lnTo>
                    <a:pt x="1857" y="1541"/>
                  </a:lnTo>
                  <a:lnTo>
                    <a:pt x="308" y="1848"/>
                  </a:lnTo>
                  <a:close/>
                </a:path>
              </a:pathLst>
            </a:custGeom>
            <a:noFill/>
            <a:ln w="12668">
              <a:solidFill>
                <a:srgbClr val="E1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Freeform 68"/>
            <p:cNvSpPr/>
            <p:nvPr/>
          </p:nvSpPr>
          <p:spPr>
            <a:xfrm>
              <a:off x="4688941" y="2041741"/>
              <a:ext cx="2813050" cy="2808287"/>
            </a:xfrm>
            <a:custGeom>
              <a:rect l="l" t="t" r="r" b="b"/>
              <a:pathLst>
                <a:path w="1771" h="1769">
                  <a:moveTo>
                    <a:pt x="228" y="1769"/>
                  </a:moveTo>
                  <a:lnTo>
                    <a:pt x="0" y="228"/>
                  </a:lnTo>
                  <a:lnTo>
                    <a:pt x="1538" y="0"/>
                  </a:lnTo>
                  <a:lnTo>
                    <a:pt x="1772" y="1536"/>
                  </a:lnTo>
                  <a:lnTo>
                    <a:pt x="228" y="1769"/>
                  </a:lnTo>
                  <a:close/>
                </a:path>
              </a:pathLst>
            </a:custGeom>
            <a:noFill/>
            <a:ln w="12668">
              <a:solidFill>
                <a:srgbClr val="E0DF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Freeform 69"/>
            <p:cNvSpPr/>
            <p:nvPr/>
          </p:nvSpPr>
          <p:spPr>
            <a:xfrm>
              <a:off x="4755616" y="2100478"/>
              <a:ext cx="2678113" cy="2682875"/>
            </a:xfrm>
            <a:custGeom>
              <a:rect l="l" t="t" r="r" b="b"/>
              <a:pathLst>
                <a:path w="1687" h="1690">
                  <a:moveTo>
                    <a:pt x="154" y="1690"/>
                  </a:moveTo>
                  <a:lnTo>
                    <a:pt x="0" y="154"/>
                  </a:lnTo>
                  <a:lnTo>
                    <a:pt x="1534" y="0"/>
                  </a:lnTo>
                  <a:lnTo>
                    <a:pt x="1687" y="1536"/>
                  </a:lnTo>
                  <a:lnTo>
                    <a:pt x="154" y="1690"/>
                  </a:lnTo>
                  <a:close/>
                </a:path>
              </a:pathLst>
            </a:custGeom>
            <a:noFill/>
            <a:ln w="12668">
              <a:solidFill>
                <a:srgbClr val="DF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03</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挖掘客户需求的深层含义</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12813" y="2127250"/>
            <a:ext cx="1092200" cy="2825750"/>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倾听客户声音</a:t>
              </a:r>
            </a:p>
          </p:txBody>
        </p:sp>
      </p:grpSp>
      <p:grpSp>
        <p:nvGrpSpPr>
          <p:cNvPr id="25" name="Group 25"/>
          <p:cNvGrpSpPr/>
          <p:nvPr/>
        </p:nvGrpSpPr>
        <p:grpSpPr>
          <a:xfrm>
            <a:off x="1950266" y="2682352"/>
            <a:ext cx="2426717" cy="490334"/>
            <a:chOff x="1950266" y="2682352"/>
            <a:chExt cx="2426717" cy="490334"/>
          </a:xfrm>
        </p:grpSpPr>
        <p:sp>
          <p:nvSpPr>
            <p:cNvPr id="26" name="TextBox 26"/>
            <p:cNvSpPr txBox="1"/>
            <p:nvPr/>
          </p:nvSpPr>
          <p:spPr>
            <a:xfrm>
              <a:off x="1950266"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积极倾听</a:t>
              </a:r>
            </a:p>
          </p:txBody>
        </p:sp>
      </p:grpSp>
      <p:grpSp>
        <p:nvGrpSpPr>
          <p:cNvPr id="27" name="Group 27"/>
          <p:cNvGrpSpPr/>
          <p:nvPr/>
        </p:nvGrpSpPr>
        <p:grpSpPr>
          <a:xfrm>
            <a:off x="2029744" y="3095526"/>
            <a:ext cx="2267763" cy="1552257"/>
            <a:chOff x="2029744" y="3095526"/>
            <a:chExt cx="2267763" cy="1552257"/>
          </a:xfrm>
        </p:grpSpPr>
        <p:sp>
          <p:nvSpPr>
            <p:cNvPr id="28" name="TextBox 28"/>
            <p:cNvSpPr txBox="1"/>
            <p:nvPr/>
          </p:nvSpPr>
          <p:spPr>
            <a:xfrm>
              <a:off x="2029744"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认真听取客户的表述，不打断客户，让客户充分表达自己的想法和需求。</a:t>
              </a:r>
            </a:p>
          </p:txBody>
        </p:sp>
      </p:grpSp>
      <p:grpSp>
        <p:nvGrpSpPr>
          <p:cNvPr id="29" name="Group 29"/>
          <p:cNvGrpSpPr/>
          <p:nvPr/>
        </p:nvGrpSpPr>
        <p:grpSpPr>
          <a:xfrm>
            <a:off x="5795518" y="2682352"/>
            <a:ext cx="2426717" cy="490334"/>
            <a:chOff x="5795518" y="2682352"/>
            <a:chExt cx="2426717" cy="490334"/>
          </a:xfrm>
        </p:grpSpPr>
        <p:sp>
          <p:nvSpPr>
            <p:cNvPr id="30" name="TextBox 30"/>
            <p:cNvSpPr txBox="1"/>
            <p:nvPr/>
          </p:nvSpPr>
          <p:spPr>
            <a:xfrm>
              <a:off x="5795518"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提问技巧</a:t>
              </a:r>
            </a:p>
          </p:txBody>
        </p:sp>
      </p:grpSp>
      <p:grpSp>
        <p:nvGrpSpPr>
          <p:cNvPr id="31" name="Group 31"/>
          <p:cNvGrpSpPr/>
          <p:nvPr/>
        </p:nvGrpSpPr>
        <p:grpSpPr>
          <a:xfrm>
            <a:off x="5874995" y="3095526"/>
            <a:ext cx="2267763" cy="1552257"/>
            <a:chOff x="5874995" y="3095526"/>
            <a:chExt cx="2267763" cy="1552257"/>
          </a:xfrm>
        </p:grpSpPr>
        <p:sp>
          <p:nvSpPr>
            <p:cNvPr id="32" name="TextBox 32"/>
            <p:cNvSpPr txBox="1"/>
            <p:nvPr/>
          </p:nvSpPr>
          <p:spPr>
            <a:xfrm>
              <a:off x="5874995"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通过开放式问题引导客户深入表达，了解客户的真实需求和期望。</a:t>
              </a:r>
            </a:p>
          </p:txBody>
        </p:sp>
      </p:grpSp>
      <p:grpSp>
        <p:nvGrpSpPr>
          <p:cNvPr id="33" name="Group 33"/>
          <p:cNvGrpSpPr/>
          <p:nvPr/>
        </p:nvGrpSpPr>
        <p:grpSpPr>
          <a:xfrm>
            <a:off x="9688512" y="2682352"/>
            <a:ext cx="2426717" cy="490334"/>
            <a:chOff x="9688512" y="2682352"/>
            <a:chExt cx="2426717" cy="490334"/>
          </a:xfrm>
        </p:grpSpPr>
        <p:sp>
          <p:nvSpPr>
            <p:cNvPr id="34" name="TextBox 34"/>
            <p:cNvSpPr txBox="1"/>
            <p:nvPr/>
          </p:nvSpPr>
          <p:spPr>
            <a:xfrm>
              <a:off x="9688512"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情感共鸣</a:t>
              </a:r>
            </a:p>
          </p:txBody>
        </p:sp>
      </p:grpSp>
      <p:grpSp>
        <p:nvGrpSpPr>
          <p:cNvPr id="35" name="Group 35"/>
          <p:cNvGrpSpPr/>
          <p:nvPr/>
        </p:nvGrpSpPr>
        <p:grpSpPr>
          <a:xfrm>
            <a:off x="9767989" y="3095526"/>
            <a:ext cx="2267763" cy="1552257"/>
            <a:chOff x="9767989" y="3095526"/>
            <a:chExt cx="2267763" cy="1552257"/>
          </a:xfrm>
        </p:grpSpPr>
        <p:sp>
          <p:nvSpPr>
            <p:cNvPr id="36" name="TextBox 36"/>
            <p:cNvSpPr txBox="1"/>
            <p:nvPr/>
          </p:nvSpPr>
          <p:spPr>
            <a:xfrm>
              <a:off x="9767989"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站在客户的角度，理解客户的情感和需求，与客户建立情感连接。</a:t>
              </a:r>
            </a:p>
          </p:txBody>
        </p:sp>
      </p:grpSp>
      <p:pic>
        <p:nvPicPr>
          <p:cNvPr id="37" name="Picture 37"/>
          <p:cNvPicPr>
            <a:picLocks noChangeAspect="1"/>
          </p:cNvPicPr>
          <p:nvPr/>
        </p:nvPicPr>
        <p:blipFill>
          <a:blip r:embed="rId3">
            <a:alphaModFix amt="70000"/>
          </a:blip>
          <a:stretch>
            <a:fillRect/>
          </a:stretch>
        </p:blipFill>
        <p:spPr>
          <a:xfrm>
            <a:off x="763829" y="2093912"/>
            <a:ext cx="1110530" cy="2859087"/>
          </a:xfrm>
          <a:prstGeom prst="rect">
            <a:avLst/>
          </a:prstGeom>
        </p:spPr>
      </p:pic>
      <p:pic>
        <p:nvPicPr>
          <p:cNvPr id="38" name="Picture 38"/>
          <p:cNvPicPr>
            <a:picLocks noChangeAspect="1"/>
          </p:cNvPicPr>
          <p:nvPr/>
        </p:nvPicPr>
        <p:blipFill>
          <a:blip r:embed="rId4">
            <a:alphaModFix amt="70000"/>
          </a:blip>
          <a:stretch>
            <a:fillRect/>
          </a:stretch>
        </p:blipFill>
        <p:spPr>
          <a:xfrm>
            <a:off x="4133677" y="2127250"/>
            <a:ext cx="1845865" cy="2859405"/>
          </a:xfrm>
          <a:prstGeom prst="rect">
            <a:avLst/>
          </a:prstGeom>
        </p:spPr>
      </p:pic>
      <p:pic>
        <p:nvPicPr>
          <p:cNvPr id="39" name="Picture 39"/>
          <p:cNvPicPr>
            <a:picLocks noChangeAspect="1"/>
          </p:cNvPicPr>
          <p:nvPr/>
        </p:nvPicPr>
        <p:blipFill>
          <a:blip r:embed="rId5">
            <a:alphaModFix amt="70000"/>
          </a:blip>
          <a:stretch>
            <a:fillRect/>
          </a:stretch>
        </p:blipFill>
        <p:spPr>
          <a:xfrm>
            <a:off x="8142758" y="2093595"/>
            <a:ext cx="1561421" cy="2859405"/>
          </a:xfrm>
          <a:prstGeom prst="rect">
            <a:avLst/>
          </a:prstGeom>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23925" y="4246563"/>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191">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998538" y="4265613"/>
            <a:ext cx="2270125" cy="2249487"/>
          </a:xfrm>
          <a:custGeom>
            <a:rect l="l" t="t" r="r" b="b"/>
            <a:pathLst>
              <a:path w="855" h="846">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071563" y="4287838"/>
            <a:ext cx="2187575" cy="2128837"/>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146175" y="4305300"/>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201738" y="4324350"/>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255713" y="4344988"/>
            <a:ext cx="2012950" cy="1776412"/>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06513" y="4364038"/>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358900" y="4384675"/>
            <a:ext cx="1933575" cy="1538288"/>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1409700" y="4403725"/>
            <a:ext cx="1897063" cy="1420813"/>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462088" y="4424363"/>
            <a:ext cx="1854200" cy="1303337"/>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512888" y="4443413"/>
            <a:ext cx="1817687" cy="1185862"/>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566863" y="4462463"/>
            <a:ext cx="1774825" cy="1065212"/>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616075" y="4483100"/>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670050" y="4502150"/>
            <a:ext cx="1695450" cy="830263"/>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722438" y="4522788"/>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773238" y="4541838"/>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827213" y="4560888"/>
            <a:ext cx="1574800" cy="474662"/>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876425" y="4581525"/>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1930400" y="4600575"/>
            <a:ext cx="1495425" cy="238125"/>
          </a:xfrm>
          <a:prstGeom prst="ellipse">
            <a:avLst/>
          </a:prstGeom>
          <a:solidFill>
            <a:srgbClr val="FFFFFF">
              <a:alpha val="100000"/>
            </a:srgbClr>
          </a:solidFill>
          <a:ln w="1191">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1566863" y="4416743"/>
            <a:ext cx="754062" cy="307975"/>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01</a:t>
            </a:r>
            <a:endParaRPr lang="en-US" sz="1100"/>
          </a:p>
        </p:txBody>
      </p:sp>
      <p:sp>
        <p:nvSpPr>
          <p:cNvPr id="22" name="Freeform 22"/>
          <p:cNvSpPr/>
          <p:nvPr/>
        </p:nvSpPr>
        <p:spPr>
          <a:xfrm>
            <a:off x="3670300" y="2686050"/>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2668">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744913" y="2705100"/>
            <a:ext cx="2270125" cy="2249488"/>
          </a:xfrm>
          <a:custGeom>
            <a:rect l="l" t="t" r="r" b="b"/>
            <a:pathLst>
              <a:path w="855" h="846">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3817938" y="2727325"/>
            <a:ext cx="2187575" cy="2128838"/>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892550" y="2744788"/>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948113" y="2763838"/>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002088" y="2784475"/>
            <a:ext cx="2012950" cy="1776413"/>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052888" y="2803525"/>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105275" y="2824163"/>
            <a:ext cx="1933575" cy="1538287"/>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156075" y="2843213"/>
            <a:ext cx="1897063" cy="1420812"/>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208463" y="2863850"/>
            <a:ext cx="1854200" cy="1303338"/>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259263" y="2882900"/>
            <a:ext cx="1817687" cy="1185863"/>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313238" y="2901950"/>
            <a:ext cx="1774825" cy="1065213"/>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362450" y="2922588"/>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416425" y="2941638"/>
            <a:ext cx="1695450" cy="830262"/>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468813" y="2962275"/>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519613" y="2981325"/>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573588" y="3000375"/>
            <a:ext cx="1574800" cy="474663"/>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622800" y="3021013"/>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676775" y="3040063"/>
            <a:ext cx="1495425" cy="238125"/>
          </a:xfrm>
          <a:prstGeom prst="ellipse">
            <a:avLst/>
          </a:prstGeom>
          <a:solidFill>
            <a:srgbClr val="FFFFFF">
              <a:alpha val="100000"/>
            </a:srgbClr>
          </a:solidFill>
          <a:ln w="12668">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294188" y="2847975"/>
            <a:ext cx="754062" cy="307975"/>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02</a:t>
            </a:r>
            <a:endParaRPr lang="en-US" sz="1100"/>
          </a:p>
        </p:txBody>
      </p:sp>
      <p:sp>
        <p:nvSpPr>
          <p:cNvPr id="42" name="Freeform 42"/>
          <p:cNvSpPr/>
          <p:nvPr/>
        </p:nvSpPr>
        <p:spPr>
          <a:xfrm>
            <a:off x="6318250" y="1019175"/>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2668">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6392863" y="1038225"/>
            <a:ext cx="2270125" cy="2249488"/>
          </a:xfrm>
          <a:custGeom>
            <a:rect l="l" t="t" r="r" b="b"/>
            <a:pathLst>
              <a:path w="855" h="846">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6465888" y="1060450"/>
            <a:ext cx="2187575" cy="2128838"/>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6540500" y="1077913"/>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6596063" y="1096963"/>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6650038" y="1117600"/>
            <a:ext cx="2012950" cy="1776413"/>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6700838" y="1136650"/>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6753225" y="1157288"/>
            <a:ext cx="1933575" cy="1538287"/>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6804025" y="1176338"/>
            <a:ext cx="1897063" cy="1420812"/>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6856413" y="1196975"/>
            <a:ext cx="1854200" cy="1303338"/>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6907213" y="1216025"/>
            <a:ext cx="1817687" cy="1185863"/>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6961188" y="1235075"/>
            <a:ext cx="1774825" cy="1065213"/>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7010400" y="1255713"/>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7064375" y="1274763"/>
            <a:ext cx="1695450" cy="830262"/>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7116763" y="1295400"/>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7167563" y="1314450"/>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7221538" y="1333500"/>
            <a:ext cx="1574800" cy="474663"/>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7270750" y="1354138"/>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7324725" y="1373188"/>
            <a:ext cx="1495425" cy="238125"/>
          </a:xfrm>
          <a:prstGeom prst="ellipse">
            <a:avLst/>
          </a:prstGeom>
          <a:solidFill>
            <a:srgbClr val="FFFFFF">
              <a:alpha val="100000"/>
            </a:srgbClr>
          </a:solidFill>
          <a:ln w="12668">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6942138" y="1160145"/>
            <a:ext cx="755650" cy="307975"/>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03</a:t>
            </a:r>
            <a:endParaRPr lang="en-US" sz="1100"/>
          </a:p>
        </p:txBody>
      </p:sp>
      <p:grpSp>
        <p:nvGrpSpPr>
          <p:cNvPr id="62" name="Group 62"/>
          <p:cNvGrpSpPr/>
          <p:nvPr/>
        </p:nvGrpSpPr>
        <p:grpSpPr>
          <a:xfrm>
            <a:off x="454963" y="93878"/>
            <a:ext cx="10641129" cy="914400"/>
            <a:chOff x="454963" y="93878"/>
            <a:chExt cx="10641129" cy="914400"/>
          </a:xfrm>
        </p:grpSpPr>
        <p:sp>
          <p:nvSpPr>
            <p:cNvPr id="63" name="AutoShape 6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AutoShape 8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TextBox 8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观察客户行为</a:t>
              </a:r>
            </a:p>
          </p:txBody>
        </p:sp>
      </p:grpSp>
      <p:grpSp>
        <p:nvGrpSpPr>
          <p:cNvPr id="84" name="Group 84"/>
          <p:cNvGrpSpPr/>
          <p:nvPr/>
        </p:nvGrpSpPr>
        <p:grpSpPr>
          <a:xfrm>
            <a:off x="923925" y="5145189"/>
            <a:ext cx="2426717" cy="490334"/>
            <a:chOff x="923925" y="5145189"/>
            <a:chExt cx="2426717" cy="490334"/>
          </a:xfrm>
        </p:grpSpPr>
        <p:sp>
          <p:nvSpPr>
            <p:cNvPr id="85" name="TextBox 85"/>
            <p:cNvSpPr txBox="1"/>
            <p:nvPr/>
          </p:nvSpPr>
          <p:spPr>
            <a:xfrm>
              <a:off x="923925" y="5145189"/>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观察细节</a:t>
              </a:r>
            </a:p>
          </p:txBody>
        </p:sp>
      </p:grpSp>
      <p:grpSp>
        <p:nvGrpSpPr>
          <p:cNvPr id="86" name="Group 86"/>
          <p:cNvGrpSpPr/>
          <p:nvPr/>
        </p:nvGrpSpPr>
        <p:grpSpPr>
          <a:xfrm>
            <a:off x="6318250" y="3326131"/>
            <a:ext cx="2267763" cy="1552257"/>
            <a:chOff x="6318250" y="3326131"/>
            <a:chExt cx="2267763" cy="1552257"/>
          </a:xfrm>
        </p:grpSpPr>
        <p:sp>
          <p:nvSpPr>
            <p:cNvPr id="87" name="TextBox 87"/>
            <p:cNvSpPr txBox="1"/>
            <p:nvPr/>
          </p:nvSpPr>
          <p:spPr>
            <a:xfrm>
              <a:off x="6318250" y="3326131"/>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将观察到的客户行为记录下来，以便后续分析和挖掘客户需求。</a:t>
              </a:r>
            </a:p>
          </p:txBody>
        </p:sp>
      </p:grpSp>
      <p:grpSp>
        <p:nvGrpSpPr>
          <p:cNvPr id="88" name="Group 88"/>
          <p:cNvGrpSpPr/>
          <p:nvPr/>
        </p:nvGrpSpPr>
        <p:grpSpPr>
          <a:xfrm>
            <a:off x="3670300" y="3625158"/>
            <a:ext cx="2426717" cy="490334"/>
            <a:chOff x="3670300" y="3625158"/>
            <a:chExt cx="2426717" cy="490334"/>
          </a:xfrm>
        </p:grpSpPr>
        <p:sp>
          <p:nvSpPr>
            <p:cNvPr id="89" name="TextBox 89"/>
            <p:cNvSpPr txBox="1"/>
            <p:nvPr/>
          </p:nvSpPr>
          <p:spPr>
            <a:xfrm>
              <a:off x="3670300" y="3625158"/>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记录关键信息</a:t>
              </a:r>
            </a:p>
          </p:txBody>
        </p:sp>
      </p:grpSp>
      <p:grpSp>
        <p:nvGrpSpPr>
          <p:cNvPr id="90" name="Group 90"/>
          <p:cNvGrpSpPr/>
          <p:nvPr/>
        </p:nvGrpSpPr>
        <p:grpSpPr>
          <a:xfrm>
            <a:off x="6318250" y="1917802"/>
            <a:ext cx="2426717" cy="490334"/>
            <a:chOff x="6318250" y="1917802"/>
            <a:chExt cx="2426717" cy="490334"/>
          </a:xfrm>
        </p:grpSpPr>
        <p:sp>
          <p:nvSpPr>
            <p:cNvPr id="91" name="TextBox 91"/>
            <p:cNvSpPr txBox="1"/>
            <p:nvPr/>
          </p:nvSpPr>
          <p:spPr>
            <a:xfrm>
              <a:off x="6318250" y="191780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行为分析</a:t>
              </a:r>
            </a:p>
          </p:txBody>
        </p:sp>
      </p:grpSp>
      <p:grpSp>
        <p:nvGrpSpPr>
          <p:cNvPr id="92" name="Group 92"/>
          <p:cNvGrpSpPr/>
          <p:nvPr/>
        </p:nvGrpSpPr>
        <p:grpSpPr>
          <a:xfrm>
            <a:off x="8927905" y="1448118"/>
            <a:ext cx="2267763" cy="1552257"/>
            <a:chOff x="8927905" y="1448118"/>
            <a:chExt cx="2267763" cy="1552257"/>
          </a:xfrm>
        </p:grpSpPr>
        <p:sp>
          <p:nvSpPr>
            <p:cNvPr id="93" name="TextBox 93"/>
            <p:cNvSpPr txBox="1"/>
            <p:nvPr/>
          </p:nvSpPr>
          <p:spPr>
            <a:xfrm>
              <a:off x="8927905" y="1448118"/>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通过对客户行为的分析，了解客户的需求、偏好和消费习惯。</a:t>
              </a:r>
            </a:p>
          </p:txBody>
        </p:sp>
      </p:grpSp>
      <p:grpSp>
        <p:nvGrpSpPr>
          <p:cNvPr id="94" name="Group 94"/>
          <p:cNvGrpSpPr/>
          <p:nvPr/>
        </p:nvGrpSpPr>
        <p:grpSpPr>
          <a:xfrm>
            <a:off x="3402013" y="4962843"/>
            <a:ext cx="2267763" cy="1552257"/>
            <a:chOff x="3402013" y="4962843"/>
            <a:chExt cx="2267763" cy="1552257"/>
          </a:xfrm>
        </p:grpSpPr>
        <p:sp>
          <p:nvSpPr>
            <p:cNvPr id="95" name="TextBox 95"/>
            <p:cNvSpPr txBox="1"/>
            <p:nvPr/>
          </p:nvSpPr>
          <p:spPr>
            <a:xfrm>
              <a:off x="3402013" y="4962843"/>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注意客户的言行举止，包括表情、语气、动作等，从中发现客户的需求和期望。</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需求分析</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对收集到的客户需求进行整理和分析，找出客户的核心需求和期望。</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动机挖掘</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深入了解客户需求背后的动机和原因，包括心理、社会、文化等方面。</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需求分类</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将客户需求按照不同的维度进行分类，如功能性需求、情感性需求、社会性需求等。</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分析客户需求背后的动机</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通过与客户交流、观察客户行为等方式，发现客户未明确表达的潜在需求。</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潜在需求探索</a:t>
            </a:r>
          </a:p>
        </p:txBody>
      </p:sp>
      <p:pic>
        <p:nvPicPr>
          <p:cNvPr id="5" name="Picture 5"/>
          <p:cNvPicPr>
            <a:picLocks noChangeAspect="1"/>
          </p:cNvPicPr>
          <p:nvPr/>
        </p:nvPicPr>
        <p:blipFill>
          <a:blip r:embed="rId2"/>
          <a:srcRect l="14282" r="1428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深入了解客户对产品或服务的期望和要求，包括性能、品质、价格等方面。</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期望挖掘</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运用创新思维和方法，发掘客户未来的需求和期望，为客户提供更具前瞻性的产品或服务。</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创新思考</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发掘潜在需求与期望</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04</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理解客户需求的重要性</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https://d.book118.com/626011231021010042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262626"/>
      </a:accent1>
      <a:accent2>
        <a:srgbClr val="6C6C6C"/>
      </a:accent2>
      <a:accent3>
        <a:srgbClr val="7B7F83"/>
      </a:accent3>
      <a:accent4>
        <a:srgbClr val="ADADAD"/>
      </a:accent4>
      <a:accent5>
        <a:srgbClr val="808080"/>
      </a:accent5>
      <a:accent6>
        <a:srgbClr val="A5A5A5"/>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100</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2024-09-09T08:41:10.622</cp:lastPrinted>
  <dcterms:created xsi:type="dcterms:W3CDTF">2024-09-09T00:41:10Z</dcterms:created>
  <dcterms:modified xsi:type="dcterms:W3CDTF">2024-09-09T00:41:13Z</dcterms:modified>
</cp:coreProperties>
</file>