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7BBA3D5-A804-4EA3-8165-E33A1BFECE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AA47D5C-7436-4B3D-9C2A-D5A6EEB32C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B611665-D09A-4EC2-A527-6299A8EB7A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9BF8A8E-A928-4723-8395-86954C43C2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88FDD61-894A-4C9F-9DB5-E070C9F9EC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6629B1A-2653-44AF-AD34-6A28A00FAF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B98C55D-56A7-45F9-8CB1-47F8A3EF7F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AB9A5FD-7040-42AC-AA24-30CDD11966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7F2890D-F1DC-4D49-8DE9-91EA65878C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CFBF3AE-7E46-4FCC-B089-B04723155A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DCB4D92-69B5-47C1-A1A2-0E7A86E959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2602305201501010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414013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143890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05345" y="1888367"/>
            <a:ext cx="6102379" cy="1959893"/>
          </a:xfrm>
          <a:prstGeom prst="rect">
            <a:avLst/>
          </a:prstGeom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工程施工现场人员安全技能培训考核方法的优化与应用研究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838648" y="4167778"/>
            <a:ext cx="2333375" cy="341448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587678" y="4167778"/>
            <a:ext cx="2820047" cy="341448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汇报时间：</a:t>
            </a:r>
            <a:endParaRPr lang="en-US" sz="1100"/>
          </a:p>
        </p:txBody>
      </p:sp>
      <p:sp>
        <p:nvSpPr>
          <p:cNvPr id="7" name="Freeform 7"/>
          <p:cNvSpPr/>
          <p:nvPr/>
        </p:nvSpPr>
        <p:spPr>
          <a:xfrm>
            <a:off x="5516758" y="4281221"/>
            <a:ext cx="243840" cy="243840"/>
          </a:xfrm>
          <a:custGeom>
            <a:rect l="l" t="t" r="r" b="b"/>
            <a:pathLst>
              <a:path w="304800" h="304800">
                <a:moveTo>
                  <a:pt x="257175" y="0"/>
                </a:moveTo>
                <a:cubicBezTo>
                  <a:pt x="283474" y="0"/>
                  <a:pt x="304800" y="21326"/>
                  <a:pt x="304800" y="47625"/>
                </a:cubicBezTo>
                <a:cubicBezTo>
                  <a:pt x="304800" y="58350"/>
                  <a:pt x="301257" y="68237"/>
                  <a:pt x="295275" y="76200"/>
                </a:cubicBezTo>
                <a:lnTo>
                  <a:pt x="276225" y="95250"/>
                </a:lnTo>
                <a:lnTo>
                  <a:pt x="209550" y="28575"/>
                </a:lnTo>
                <a:lnTo>
                  <a:pt x="228600" y="9525"/>
                </a:lnTo>
                <a:cubicBezTo>
                  <a:pt x="236563" y="3543"/>
                  <a:pt x="246450" y="0"/>
                  <a:pt x="257175" y="0"/>
                </a:cubicBezTo>
                <a:close/>
                <a:moveTo>
                  <a:pt x="19050" y="219075"/>
                </a:moveTo>
                <a:lnTo>
                  <a:pt x="0" y="304800"/>
                </a:lnTo>
                <a:lnTo>
                  <a:pt x="85725" y="285750"/>
                </a:lnTo>
                <a:lnTo>
                  <a:pt x="261938" y="109538"/>
                </a:lnTo>
                <a:lnTo>
                  <a:pt x="195263" y="42863"/>
                </a:lnTo>
                <a:lnTo>
                  <a:pt x="19050" y="219075"/>
                </a:lnTo>
                <a:close/>
                <a:moveTo>
                  <a:pt x="212998" y="108223"/>
                </a:moveTo>
                <a:lnTo>
                  <a:pt x="79648" y="241573"/>
                </a:lnTo>
                <a:lnTo>
                  <a:pt x="63227" y="225152"/>
                </a:lnTo>
                <a:lnTo>
                  <a:pt x="196577" y="91802"/>
                </a:lnTo>
                <a:lnTo>
                  <a:pt x="212998" y="108223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265810" y="4278450"/>
            <a:ext cx="243840" cy="243840"/>
          </a:xfrm>
          <a:custGeom>
            <a:rect l="l" t="t" r="r" b="b"/>
            <a:pathLst>
              <a:path w="304800" h="304800">
                <a:moveTo>
                  <a:pt x="0" y="0"/>
                </a:moveTo>
                <a:lnTo>
                  <a:pt x="304800" y="152400"/>
                </a:lnTo>
                <a:lnTo>
                  <a:pt x="0" y="304800"/>
                </a:lnTo>
                <a:lnTo>
                  <a:pt x="0" y="0"/>
                </a:lnTo>
                <a:close/>
                <a:moveTo>
                  <a:pt x="0" y="121920"/>
                </a:moveTo>
                <a:lnTo>
                  <a:pt x="0" y="182880"/>
                </a:lnTo>
                <a:lnTo>
                  <a:pt x="152400" y="152400"/>
                </a:lnTo>
                <a:lnTo>
                  <a:pt x="0" y="12192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</p:spPr>
          <p:txBody>
            <a:bodyPr vert="horz"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0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工程施工现场人员安全技能培训现状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现有安全技能培训考核方法的问题与挑战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</p:spPr>
          <p:txBody>
            <a:bodyPr vert="horz"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0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安全技能培训考核方法的优化策略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安全技能培训考核方法的应用前景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结论与建议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7523" b="17523"/>
          <a:stretch>
            <a:fillRect/>
          </a:stretch>
        </p:blipFill>
        <p:spPr>
          <a:xfrm>
            <a:off x="1040081" y="1665908"/>
            <a:ext cx="5058967" cy="21633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7929" b="17929"/>
          <a:stretch>
            <a:fillRect/>
          </a:stretch>
        </p:blipFill>
        <p:spPr>
          <a:xfrm>
            <a:off x="6099049" y="3829217"/>
            <a:ext cx="5058967" cy="2163307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6099048" y="1666037"/>
            <a:ext cx="5058949" cy="2163348"/>
            <a:chOff x="6099048" y="1666037"/>
            <a:chExt cx="5058949" cy="2163348"/>
          </a:xfrm>
        </p:grpSpPr>
        <p:sp>
          <p:nvSpPr>
            <p:cNvPr id="5" name="AutoShape 5"/>
            <p:cNvSpPr/>
            <p:nvPr/>
          </p:nvSpPr>
          <p:spPr>
            <a:xfrm>
              <a:off x="6099048" y="1666037"/>
              <a:ext cx="5058949" cy="2163348"/>
            </a:xfrm>
            <a:prstGeom prst="rect">
              <a:avLst/>
            </a:prstGeom>
            <a:solidFill>
              <a:srgbClr val="828181">
                <a:alpha val="4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40100" y="3829263"/>
            <a:ext cx="5058949" cy="2163348"/>
            <a:chOff x="1040100" y="3829263"/>
            <a:chExt cx="5058949" cy="2163348"/>
          </a:xfrm>
        </p:grpSpPr>
        <p:sp>
          <p:nvSpPr>
            <p:cNvPr id="7" name="AutoShape 7"/>
            <p:cNvSpPr/>
            <p:nvPr/>
          </p:nvSpPr>
          <p:spPr>
            <a:xfrm>
              <a:off x="1040100" y="3829263"/>
              <a:ext cx="5058949" cy="2163348"/>
            </a:xfrm>
            <a:prstGeom prst="rect">
              <a:avLst/>
            </a:prstGeom>
            <a:solidFill>
              <a:srgbClr val="828181">
                <a:alpha val="4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1199338" y="4126665"/>
            <a:ext cx="4740456" cy="161028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传统的安全技能培训考核方法存在诸多不足，如考核内容不够全面、考核方式单一、缺乏实践操作等，难以满足施工现场安全管理的实际需求。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258305" y="1926781"/>
            <a:ext cx="4740456" cy="161028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随着我国经济的快速发展，工程建设规模不断扩大，施工现场安全事故时有发生，给人们的生命财产安全带来严重威胁。</a:t>
            </a:r>
            <a:endParaRPr lang="en-US" sz="1100"/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研究背景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36424" y="1665910"/>
            <a:ext cx="5058967" cy="4264973"/>
          </a:xfrm>
          <a:prstGeom prst="rect">
            <a:avLst/>
          </a:prstGeom>
          <a:solidFill>
            <a:schemeClr val="accent1">
              <a:alpha val="11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l="10866" r="10866"/>
          <a:stretch>
            <a:fillRect/>
          </a:stretch>
        </p:blipFill>
        <p:spPr>
          <a:xfrm>
            <a:off x="6099051" y="1665911"/>
            <a:ext cx="5058969" cy="4260571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1352702" y="5392034"/>
            <a:ext cx="382463" cy="382463"/>
            <a:chOff x="1352702" y="5392034"/>
            <a:chExt cx="382463" cy="382463"/>
          </a:xfrm>
        </p:grpSpPr>
        <p:sp>
          <p:nvSpPr>
            <p:cNvPr id="5" name="AutoShape 5"/>
            <p:cNvSpPr/>
            <p:nvPr/>
          </p:nvSpPr>
          <p:spPr>
            <a:xfrm>
              <a:off x="1352702" y="5392034"/>
              <a:ext cx="382463" cy="382463"/>
            </a:xfrm>
            <a:prstGeom prst="ellipse">
              <a:avLst/>
            </a:prstGeom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2204679" y="5392034"/>
            <a:ext cx="382463" cy="382463"/>
            <a:chOff x="2204679" y="5392034"/>
            <a:chExt cx="382463" cy="382463"/>
          </a:xfrm>
        </p:grpSpPr>
        <p:sp>
          <p:nvSpPr>
            <p:cNvPr id="7" name="AutoShape 7"/>
            <p:cNvSpPr/>
            <p:nvPr/>
          </p:nvSpPr>
          <p:spPr>
            <a:xfrm>
              <a:off x="2204679" y="5392034"/>
              <a:ext cx="382463" cy="382463"/>
            </a:xfrm>
            <a:prstGeom prst="ellipse">
              <a:avLst/>
            </a:prstGeom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3056534" y="5392034"/>
            <a:ext cx="382463" cy="382463"/>
            <a:chOff x="3056534" y="5392034"/>
            <a:chExt cx="382463" cy="382463"/>
          </a:xfrm>
        </p:grpSpPr>
        <p:sp>
          <p:nvSpPr>
            <p:cNvPr id="9" name="AutoShape 9"/>
            <p:cNvSpPr/>
            <p:nvPr/>
          </p:nvSpPr>
          <p:spPr>
            <a:xfrm>
              <a:off x="3056534" y="5392034"/>
              <a:ext cx="382463" cy="382463"/>
            </a:xfrm>
            <a:prstGeom prst="ellipse">
              <a:avLst/>
            </a:prstGeom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908511" y="5392034"/>
            <a:ext cx="382463" cy="382463"/>
            <a:chOff x="3908511" y="5392034"/>
            <a:chExt cx="382463" cy="382463"/>
          </a:xfrm>
        </p:grpSpPr>
        <p:sp>
          <p:nvSpPr>
            <p:cNvPr id="11" name="AutoShape 11"/>
            <p:cNvSpPr/>
            <p:nvPr/>
          </p:nvSpPr>
          <p:spPr>
            <a:xfrm>
              <a:off x="3908511" y="5392034"/>
              <a:ext cx="382463" cy="382463"/>
            </a:xfrm>
            <a:prstGeom prst="ellipse">
              <a:avLst/>
            </a:prstGeom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2" name="AutoShape 12"/>
          <p:cNvSpPr/>
          <p:nvPr/>
        </p:nvSpPr>
        <p:spPr>
          <a:xfrm>
            <a:off x="1352704" y="1933035"/>
            <a:ext cx="4276714" cy="1597135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本研究旨在优化工程施工现场人员安全技能培训考核方法，提高施工现场人员的安全意识和技能水平，降低安全事故的发生率，保障人们的生命财产安全。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1352704" y="3640012"/>
            <a:ext cx="4276714" cy="1561578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通过研究和实践，可以为工程建设行业提供一种科学、实用的安全技能培训考核方法，推动行业安全管理水平的提升，促进经济的可持续发展。</a:t>
            </a:r>
            <a:endParaRPr lang="en-US" sz="1100"/>
          </a:p>
        </p:txBody>
      </p:sp>
      <p:sp>
        <p:nvSpPr>
          <p:cNvPr id="14" name="Freeform 14"/>
          <p:cNvSpPr/>
          <p:nvPr/>
        </p:nvSpPr>
        <p:spPr>
          <a:xfrm>
            <a:off x="1422013" y="5461304"/>
            <a:ext cx="243840" cy="243840"/>
          </a:xfrm>
          <a:custGeom>
            <a:rect l="l" t="t" r="r" b="b"/>
            <a:pathLst>
              <a:path w="304800" h="304800">
                <a:moveTo>
                  <a:pt x="242888" y="85725"/>
                </a:moveTo>
                <a:cubicBezTo>
                  <a:pt x="240078" y="85725"/>
                  <a:pt x="237363" y="86077"/>
                  <a:pt x="234725" y="86649"/>
                </a:cubicBezTo>
                <a:cubicBezTo>
                  <a:pt x="233553" y="69304"/>
                  <a:pt x="219256" y="55559"/>
                  <a:pt x="201616" y="55559"/>
                </a:cubicBezTo>
                <a:cubicBezTo>
                  <a:pt x="197663" y="55559"/>
                  <a:pt x="193919" y="56369"/>
                  <a:pt x="190405" y="57636"/>
                </a:cubicBezTo>
                <a:cubicBezTo>
                  <a:pt x="179451" y="40224"/>
                  <a:pt x="160191" y="28575"/>
                  <a:pt x="138113" y="28575"/>
                </a:cubicBezTo>
                <a:cubicBezTo>
                  <a:pt x="104565" y="28575"/>
                  <a:pt x="77410" y="55312"/>
                  <a:pt x="76391" y="88611"/>
                </a:cubicBezTo>
                <a:cubicBezTo>
                  <a:pt x="71923" y="86773"/>
                  <a:pt x="67046" y="85725"/>
                  <a:pt x="61913" y="85725"/>
                </a:cubicBezTo>
                <a:cubicBezTo>
                  <a:pt x="40872" y="85725"/>
                  <a:pt x="23813" y="102784"/>
                  <a:pt x="23813" y="123825"/>
                </a:cubicBezTo>
                <a:cubicBezTo>
                  <a:pt x="23813" y="144323"/>
                  <a:pt x="40034" y="160915"/>
                  <a:pt x="60322" y="161754"/>
                </a:cubicBezTo>
                <a:lnTo>
                  <a:pt x="75600" y="146475"/>
                </a:lnTo>
                <a:lnTo>
                  <a:pt x="91049" y="161925"/>
                </a:lnTo>
                <a:lnTo>
                  <a:pt x="98269" y="161925"/>
                </a:lnTo>
                <a:lnTo>
                  <a:pt x="113709" y="146475"/>
                </a:lnTo>
                <a:lnTo>
                  <a:pt x="129149" y="161925"/>
                </a:lnTo>
                <a:lnTo>
                  <a:pt x="136369" y="161925"/>
                </a:lnTo>
                <a:lnTo>
                  <a:pt x="151809" y="146475"/>
                </a:lnTo>
                <a:lnTo>
                  <a:pt x="167249" y="161925"/>
                </a:lnTo>
                <a:lnTo>
                  <a:pt x="174469" y="161925"/>
                </a:lnTo>
                <a:lnTo>
                  <a:pt x="189909" y="146475"/>
                </a:lnTo>
                <a:lnTo>
                  <a:pt x="205349" y="161925"/>
                </a:lnTo>
                <a:lnTo>
                  <a:pt x="212569" y="161925"/>
                </a:lnTo>
                <a:lnTo>
                  <a:pt x="228009" y="146475"/>
                </a:lnTo>
                <a:lnTo>
                  <a:pt x="243402" y="161868"/>
                </a:lnTo>
                <a:cubicBezTo>
                  <a:pt x="264195" y="161592"/>
                  <a:pt x="280988" y="144694"/>
                  <a:pt x="280988" y="123825"/>
                </a:cubicBezTo>
                <a:cubicBezTo>
                  <a:pt x="280988" y="102784"/>
                  <a:pt x="263928" y="85725"/>
                  <a:pt x="242888" y="85725"/>
                </a:cubicBezTo>
                <a:close/>
                <a:moveTo>
                  <a:pt x="228600" y="157791"/>
                </a:moveTo>
                <a:lnTo>
                  <a:pt x="214941" y="171450"/>
                </a:lnTo>
                <a:lnTo>
                  <a:pt x="202959" y="171450"/>
                </a:lnTo>
                <a:lnTo>
                  <a:pt x="189900" y="158391"/>
                </a:lnTo>
                <a:lnTo>
                  <a:pt x="176841" y="171450"/>
                </a:lnTo>
                <a:lnTo>
                  <a:pt x="164859" y="171450"/>
                </a:lnTo>
                <a:lnTo>
                  <a:pt x="151800" y="158391"/>
                </a:lnTo>
                <a:lnTo>
                  <a:pt x="138741" y="171450"/>
                </a:lnTo>
                <a:lnTo>
                  <a:pt x="126759" y="171450"/>
                </a:lnTo>
                <a:lnTo>
                  <a:pt x="113700" y="158391"/>
                </a:lnTo>
                <a:lnTo>
                  <a:pt x="100641" y="171450"/>
                </a:lnTo>
                <a:lnTo>
                  <a:pt x="88668" y="171450"/>
                </a:lnTo>
                <a:lnTo>
                  <a:pt x="75609" y="158391"/>
                </a:lnTo>
                <a:lnTo>
                  <a:pt x="62541" y="171450"/>
                </a:lnTo>
                <a:lnTo>
                  <a:pt x="61913" y="171450"/>
                </a:lnTo>
                <a:lnTo>
                  <a:pt x="87154" y="276225"/>
                </a:lnTo>
                <a:lnTo>
                  <a:pt x="216932" y="276225"/>
                </a:lnTo>
                <a:lnTo>
                  <a:pt x="242888" y="171450"/>
                </a:lnTo>
                <a:lnTo>
                  <a:pt x="242259" y="171450"/>
                </a:lnTo>
                <a:lnTo>
                  <a:pt x="228600" y="157791"/>
                </a:lnTo>
                <a:close/>
                <a:moveTo>
                  <a:pt x="109538" y="266700"/>
                </a:moveTo>
                <a:lnTo>
                  <a:pt x="89697" y="180975"/>
                </a:lnTo>
                <a:lnTo>
                  <a:pt x="99222" y="180975"/>
                </a:lnTo>
                <a:lnTo>
                  <a:pt x="119063" y="266700"/>
                </a:lnTo>
                <a:lnTo>
                  <a:pt x="109538" y="266700"/>
                </a:lnTo>
                <a:close/>
                <a:moveTo>
                  <a:pt x="128588" y="266700"/>
                </a:moveTo>
                <a:lnTo>
                  <a:pt x="118472" y="180975"/>
                </a:lnTo>
                <a:lnTo>
                  <a:pt x="127997" y="180975"/>
                </a:lnTo>
                <a:lnTo>
                  <a:pt x="138113" y="266700"/>
                </a:lnTo>
                <a:lnTo>
                  <a:pt x="128588" y="266700"/>
                </a:lnTo>
                <a:close/>
                <a:moveTo>
                  <a:pt x="157163" y="266700"/>
                </a:moveTo>
                <a:lnTo>
                  <a:pt x="147638" y="266700"/>
                </a:lnTo>
                <a:lnTo>
                  <a:pt x="147638" y="180975"/>
                </a:lnTo>
                <a:lnTo>
                  <a:pt x="157163" y="180975"/>
                </a:lnTo>
                <a:lnTo>
                  <a:pt x="157163" y="266700"/>
                </a:lnTo>
                <a:close/>
                <a:moveTo>
                  <a:pt x="166688" y="266700"/>
                </a:moveTo>
                <a:lnTo>
                  <a:pt x="176803" y="180975"/>
                </a:lnTo>
                <a:lnTo>
                  <a:pt x="186328" y="180975"/>
                </a:lnTo>
                <a:lnTo>
                  <a:pt x="176213" y="266700"/>
                </a:lnTo>
                <a:lnTo>
                  <a:pt x="166688" y="266700"/>
                </a:lnTo>
                <a:close/>
                <a:moveTo>
                  <a:pt x="195263" y="266700"/>
                </a:moveTo>
                <a:lnTo>
                  <a:pt x="185738" y="266700"/>
                </a:lnTo>
                <a:lnTo>
                  <a:pt x="205378" y="180975"/>
                </a:lnTo>
                <a:lnTo>
                  <a:pt x="214903" y="180975"/>
                </a:lnTo>
                <a:lnTo>
                  <a:pt x="195263" y="2667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2273990" y="5461304"/>
            <a:ext cx="243840" cy="243840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3089453" y="5461304"/>
            <a:ext cx="243840" cy="243840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3977823" y="5461304"/>
            <a:ext cx="243840" cy="243840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研究意义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工程施工现场人员安全技能培训现状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7929" b="17929"/>
          <a:stretch>
            <a:fillRect/>
          </a:stretch>
        </p:blipFill>
        <p:spPr>
          <a:xfrm>
            <a:off x="1040081" y="1665908"/>
            <a:ext cx="5058967" cy="21633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7929" b="17929"/>
          <a:stretch>
            <a:fillRect/>
          </a:stretch>
        </p:blipFill>
        <p:spPr>
          <a:xfrm>
            <a:off x="6099049" y="3829217"/>
            <a:ext cx="5058967" cy="2163307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6099048" y="1666037"/>
            <a:ext cx="5058949" cy="2163348"/>
            <a:chOff x="6099048" y="1666037"/>
            <a:chExt cx="5058949" cy="2163348"/>
          </a:xfrm>
        </p:grpSpPr>
        <p:sp>
          <p:nvSpPr>
            <p:cNvPr id="5" name="AutoShape 5"/>
            <p:cNvSpPr/>
            <p:nvPr/>
          </p:nvSpPr>
          <p:spPr>
            <a:xfrm>
              <a:off x="6099048" y="1666037"/>
              <a:ext cx="5058949" cy="2163348"/>
            </a:xfrm>
            <a:prstGeom prst="rect">
              <a:avLst/>
            </a:prstGeom>
            <a:solidFill>
              <a:srgbClr val="828181">
                <a:alpha val="4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40100" y="3829263"/>
            <a:ext cx="5058949" cy="2163348"/>
            <a:chOff x="1040100" y="3829263"/>
            <a:chExt cx="5058949" cy="2163348"/>
          </a:xfrm>
        </p:grpSpPr>
        <p:sp>
          <p:nvSpPr>
            <p:cNvPr id="7" name="AutoShape 7"/>
            <p:cNvSpPr/>
            <p:nvPr/>
          </p:nvSpPr>
          <p:spPr>
            <a:xfrm>
              <a:off x="1040100" y="3829263"/>
              <a:ext cx="5058949" cy="2163348"/>
            </a:xfrm>
            <a:prstGeom prst="rect">
              <a:avLst/>
            </a:prstGeom>
            <a:solidFill>
              <a:srgbClr val="828181">
                <a:alpha val="4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1199338" y="3902273"/>
            <a:ext cx="4740456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实践操作培训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1199338" y="4309545"/>
            <a:ext cx="4740456" cy="161028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针对施工现场常见的危险源和事故类型，进行实际操作和演练，提高员工应对突发情况的能力。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258305" y="1738966"/>
            <a:ext cx="4740456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理论培训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258305" y="2146237"/>
            <a:ext cx="4740456" cy="161028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包括施工安全法规、安全操作规程、应急救援等方面的理论知识。</a:t>
            </a:r>
            <a:endParaRPr lang="en-US" sz="1100"/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培训内容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96051" y="2418153"/>
            <a:ext cx="4102999" cy="2920344"/>
          </a:xfrm>
          <a:prstGeom prst="frame">
            <a:avLst>
              <a:gd name="adj1" fmla="val 1535"/>
            </a:avLst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t="17350" b="17350"/>
          <a:stretch>
            <a:fillRect/>
          </a:stretch>
        </p:blipFill>
        <p:spPr>
          <a:xfrm>
            <a:off x="1204668" y="1898647"/>
            <a:ext cx="4472212" cy="2920343"/>
          </a:xfrm>
          <a:prstGeom prst="rect">
            <a:avLst/>
          </a:prstGeom>
          <a:effectLst>
            <a:outerShdw blurRad="63500">
              <a:srgbClr val="000000">
                <a:alpha val="40000"/>
              </a:srgbClr>
            </a:outerShdw>
          </a:effectLst>
        </p:spPr>
      </p:pic>
      <p:sp>
        <p:nvSpPr>
          <p:cNvPr id="4" name="AutoShape 4"/>
          <p:cNvSpPr/>
          <p:nvPr/>
        </p:nvSpPr>
        <p:spPr>
          <a:xfrm>
            <a:off x="8529912" y="2090440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8555446" y="2167006"/>
            <a:ext cx="390525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8529912" y="404833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8531634" y="4134414"/>
            <a:ext cx="43815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8" name="AutoShape 8"/>
          <p:cNvSpPr/>
          <p:nvPr/>
        </p:nvSpPr>
        <p:spPr>
          <a:xfrm>
            <a:off x="6612352" y="2531996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集中培训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612352" y="2883800"/>
            <a:ext cx="4276714" cy="968645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组织员工参加集中培训，由专业讲师授课，进行系统性的安全技能培训。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612352" y="4489877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分散培训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612352" y="4841681"/>
            <a:ext cx="4276714" cy="968645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根据施工现场实际情况，针对不同工种和岗位，进行个性化的安全技能培训。</a:t>
            </a:r>
            <a:endParaRPr lang="en-US" sz="1100"/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培训方式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36424" y="1665910"/>
            <a:ext cx="5058967" cy="4264973"/>
          </a:xfrm>
          <a:prstGeom prst="rect">
            <a:avLst/>
          </a:prstGeom>
          <a:solidFill>
            <a:schemeClr val="accent1">
              <a:alpha val="26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t="7891" b="7891"/>
          <a:stretch>
            <a:fillRect/>
          </a:stretch>
        </p:blipFill>
        <p:spPr>
          <a:xfrm>
            <a:off x="6099052" y="1665911"/>
            <a:ext cx="5058969" cy="4260571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1352702" y="5392034"/>
            <a:ext cx="382463" cy="382463"/>
            <a:chOff x="1352702" y="5392034"/>
            <a:chExt cx="382463" cy="382463"/>
          </a:xfrm>
        </p:grpSpPr>
        <p:sp>
          <p:nvSpPr>
            <p:cNvPr id="5" name="AutoShape 5"/>
            <p:cNvSpPr/>
            <p:nvPr/>
          </p:nvSpPr>
          <p:spPr>
            <a:xfrm>
              <a:off x="1352702" y="5392034"/>
              <a:ext cx="382463" cy="382463"/>
            </a:xfrm>
            <a:prstGeom prst="ellipse">
              <a:avLst/>
            </a:prstGeom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2204679" y="5392034"/>
            <a:ext cx="382463" cy="382463"/>
            <a:chOff x="2204679" y="5392034"/>
            <a:chExt cx="382463" cy="382463"/>
          </a:xfrm>
        </p:grpSpPr>
        <p:sp>
          <p:nvSpPr>
            <p:cNvPr id="7" name="AutoShape 7"/>
            <p:cNvSpPr/>
            <p:nvPr/>
          </p:nvSpPr>
          <p:spPr>
            <a:xfrm>
              <a:off x="2204679" y="5392034"/>
              <a:ext cx="382463" cy="382463"/>
            </a:xfrm>
            <a:prstGeom prst="ellipse">
              <a:avLst/>
            </a:prstGeom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3056534" y="5392034"/>
            <a:ext cx="382463" cy="382463"/>
            <a:chOff x="3056534" y="5392034"/>
            <a:chExt cx="382463" cy="382463"/>
          </a:xfrm>
        </p:grpSpPr>
        <p:sp>
          <p:nvSpPr>
            <p:cNvPr id="9" name="AutoShape 9"/>
            <p:cNvSpPr/>
            <p:nvPr/>
          </p:nvSpPr>
          <p:spPr>
            <a:xfrm>
              <a:off x="3056534" y="5392034"/>
              <a:ext cx="382463" cy="382463"/>
            </a:xfrm>
            <a:prstGeom prst="ellipse">
              <a:avLst/>
            </a:prstGeom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908511" y="5392034"/>
            <a:ext cx="382463" cy="382463"/>
            <a:chOff x="3908511" y="5392034"/>
            <a:chExt cx="382463" cy="382463"/>
          </a:xfrm>
        </p:grpSpPr>
        <p:sp>
          <p:nvSpPr>
            <p:cNvPr id="11" name="AutoShape 11"/>
            <p:cNvSpPr/>
            <p:nvPr/>
          </p:nvSpPr>
          <p:spPr>
            <a:xfrm>
              <a:off x="3908511" y="5392034"/>
              <a:ext cx="382463" cy="382463"/>
            </a:xfrm>
            <a:prstGeom prst="ellipse">
              <a:avLst/>
            </a:prstGeom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2" name="AutoShape 12"/>
          <p:cNvSpPr/>
          <p:nvPr/>
        </p:nvSpPr>
        <p:spPr>
          <a:xfrm>
            <a:off x="1352702" y="2211388"/>
            <a:ext cx="4276714" cy="1196863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通过书面或在线测试，检验员工对安全知识的掌握程度。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1352702" y="3980984"/>
            <a:ext cx="4276714" cy="1220605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评估员工在实际操作中的安全技能水平，确保员工能够熟练、准确地完成安全操作。</a:t>
            </a:r>
            <a:endParaRPr lang="en-US" sz="1100"/>
          </a:p>
        </p:txBody>
      </p:sp>
      <p:sp>
        <p:nvSpPr>
          <p:cNvPr id="14" name="Freeform 14"/>
          <p:cNvSpPr/>
          <p:nvPr/>
        </p:nvSpPr>
        <p:spPr>
          <a:xfrm>
            <a:off x="1422013" y="5461304"/>
            <a:ext cx="243840" cy="243840"/>
          </a:xfrm>
          <a:custGeom>
            <a:rect l="l" t="t" r="r" b="b"/>
            <a:pathLst>
              <a:path w="304800" h="304800">
                <a:moveTo>
                  <a:pt x="242888" y="85725"/>
                </a:moveTo>
                <a:cubicBezTo>
                  <a:pt x="240078" y="85725"/>
                  <a:pt x="237363" y="86077"/>
                  <a:pt x="234725" y="86649"/>
                </a:cubicBezTo>
                <a:cubicBezTo>
                  <a:pt x="233553" y="69304"/>
                  <a:pt x="219256" y="55559"/>
                  <a:pt x="201616" y="55559"/>
                </a:cubicBezTo>
                <a:cubicBezTo>
                  <a:pt x="197663" y="55559"/>
                  <a:pt x="193919" y="56369"/>
                  <a:pt x="190405" y="57636"/>
                </a:cubicBezTo>
                <a:cubicBezTo>
                  <a:pt x="179451" y="40224"/>
                  <a:pt x="160191" y="28575"/>
                  <a:pt x="138113" y="28575"/>
                </a:cubicBezTo>
                <a:cubicBezTo>
                  <a:pt x="104565" y="28575"/>
                  <a:pt x="77410" y="55312"/>
                  <a:pt x="76391" y="88611"/>
                </a:cubicBezTo>
                <a:cubicBezTo>
                  <a:pt x="71923" y="86773"/>
                  <a:pt x="67046" y="85725"/>
                  <a:pt x="61913" y="85725"/>
                </a:cubicBezTo>
                <a:cubicBezTo>
                  <a:pt x="40872" y="85725"/>
                  <a:pt x="23813" y="102784"/>
                  <a:pt x="23813" y="123825"/>
                </a:cubicBezTo>
                <a:cubicBezTo>
                  <a:pt x="23813" y="144323"/>
                  <a:pt x="40034" y="160915"/>
                  <a:pt x="60322" y="161754"/>
                </a:cubicBezTo>
                <a:lnTo>
                  <a:pt x="75600" y="146475"/>
                </a:lnTo>
                <a:lnTo>
                  <a:pt x="91049" y="161925"/>
                </a:lnTo>
                <a:lnTo>
                  <a:pt x="98269" y="161925"/>
                </a:lnTo>
                <a:lnTo>
                  <a:pt x="113709" y="146475"/>
                </a:lnTo>
                <a:lnTo>
                  <a:pt x="129149" y="161925"/>
                </a:lnTo>
                <a:lnTo>
                  <a:pt x="136369" y="161925"/>
                </a:lnTo>
                <a:lnTo>
                  <a:pt x="151809" y="146475"/>
                </a:lnTo>
                <a:lnTo>
                  <a:pt x="167249" y="161925"/>
                </a:lnTo>
                <a:lnTo>
                  <a:pt x="174469" y="161925"/>
                </a:lnTo>
                <a:lnTo>
                  <a:pt x="189909" y="146475"/>
                </a:lnTo>
                <a:lnTo>
                  <a:pt x="205349" y="161925"/>
                </a:lnTo>
                <a:lnTo>
                  <a:pt x="212569" y="161925"/>
                </a:lnTo>
                <a:lnTo>
                  <a:pt x="228009" y="146475"/>
                </a:lnTo>
                <a:lnTo>
                  <a:pt x="243402" y="161868"/>
                </a:lnTo>
                <a:cubicBezTo>
                  <a:pt x="264195" y="161592"/>
                  <a:pt x="280988" y="144694"/>
                  <a:pt x="280988" y="123825"/>
                </a:cubicBezTo>
                <a:cubicBezTo>
                  <a:pt x="280988" y="102784"/>
                  <a:pt x="263928" y="85725"/>
                  <a:pt x="242888" y="85725"/>
                </a:cubicBezTo>
                <a:close/>
                <a:moveTo>
                  <a:pt x="228600" y="157791"/>
                </a:moveTo>
                <a:lnTo>
                  <a:pt x="214941" y="171450"/>
                </a:lnTo>
                <a:lnTo>
                  <a:pt x="202959" y="171450"/>
                </a:lnTo>
                <a:lnTo>
                  <a:pt x="189900" y="158391"/>
                </a:lnTo>
                <a:lnTo>
                  <a:pt x="176841" y="171450"/>
                </a:lnTo>
                <a:lnTo>
                  <a:pt x="164859" y="171450"/>
                </a:lnTo>
                <a:lnTo>
                  <a:pt x="151800" y="158391"/>
                </a:lnTo>
                <a:lnTo>
                  <a:pt x="138741" y="171450"/>
                </a:lnTo>
                <a:lnTo>
                  <a:pt x="126759" y="171450"/>
                </a:lnTo>
                <a:lnTo>
                  <a:pt x="113700" y="158391"/>
                </a:lnTo>
                <a:lnTo>
                  <a:pt x="100641" y="171450"/>
                </a:lnTo>
                <a:lnTo>
                  <a:pt x="88668" y="171450"/>
                </a:lnTo>
                <a:lnTo>
                  <a:pt x="75609" y="158391"/>
                </a:lnTo>
                <a:lnTo>
                  <a:pt x="62541" y="171450"/>
                </a:lnTo>
                <a:lnTo>
                  <a:pt x="61913" y="171450"/>
                </a:lnTo>
                <a:lnTo>
                  <a:pt x="87154" y="276225"/>
                </a:lnTo>
                <a:lnTo>
                  <a:pt x="216932" y="276225"/>
                </a:lnTo>
                <a:lnTo>
                  <a:pt x="242888" y="171450"/>
                </a:lnTo>
                <a:lnTo>
                  <a:pt x="242259" y="171450"/>
                </a:lnTo>
                <a:lnTo>
                  <a:pt x="228600" y="157791"/>
                </a:lnTo>
                <a:close/>
                <a:moveTo>
                  <a:pt x="109538" y="266700"/>
                </a:moveTo>
                <a:lnTo>
                  <a:pt x="89697" y="180975"/>
                </a:lnTo>
                <a:lnTo>
                  <a:pt x="99222" y="180975"/>
                </a:lnTo>
                <a:lnTo>
                  <a:pt x="119063" y="266700"/>
                </a:lnTo>
                <a:lnTo>
                  <a:pt x="109538" y="266700"/>
                </a:lnTo>
                <a:close/>
                <a:moveTo>
                  <a:pt x="128588" y="266700"/>
                </a:moveTo>
                <a:lnTo>
                  <a:pt x="118472" y="180975"/>
                </a:lnTo>
                <a:lnTo>
                  <a:pt x="127997" y="180975"/>
                </a:lnTo>
                <a:lnTo>
                  <a:pt x="138113" y="266700"/>
                </a:lnTo>
                <a:lnTo>
                  <a:pt x="128588" y="266700"/>
                </a:lnTo>
                <a:close/>
                <a:moveTo>
                  <a:pt x="157163" y="266700"/>
                </a:moveTo>
                <a:lnTo>
                  <a:pt x="147638" y="266700"/>
                </a:lnTo>
                <a:lnTo>
                  <a:pt x="147638" y="180975"/>
                </a:lnTo>
                <a:lnTo>
                  <a:pt x="157163" y="180975"/>
                </a:lnTo>
                <a:lnTo>
                  <a:pt x="157163" y="266700"/>
                </a:lnTo>
                <a:close/>
                <a:moveTo>
                  <a:pt x="166688" y="266700"/>
                </a:moveTo>
                <a:lnTo>
                  <a:pt x="176803" y="180975"/>
                </a:lnTo>
                <a:lnTo>
                  <a:pt x="186328" y="180975"/>
                </a:lnTo>
                <a:lnTo>
                  <a:pt x="176213" y="266700"/>
                </a:lnTo>
                <a:lnTo>
                  <a:pt x="166688" y="266700"/>
                </a:lnTo>
                <a:close/>
                <a:moveTo>
                  <a:pt x="195263" y="266700"/>
                </a:moveTo>
                <a:lnTo>
                  <a:pt x="185738" y="266700"/>
                </a:lnTo>
                <a:lnTo>
                  <a:pt x="205378" y="180975"/>
                </a:lnTo>
                <a:lnTo>
                  <a:pt x="214903" y="180975"/>
                </a:lnTo>
                <a:lnTo>
                  <a:pt x="195263" y="2667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2273990" y="5461304"/>
            <a:ext cx="243840" cy="243840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3089453" y="5461304"/>
            <a:ext cx="243840" cy="243840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3977823" y="5461304"/>
            <a:ext cx="243840" cy="243840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1352702" y="1804117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理论考核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1352702" y="3594761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实操考核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培训考核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现有安全技能培训考核方法的问题与挑战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67764" y="1600641"/>
            <a:ext cx="9862567" cy="409766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127391" y="2241399"/>
            <a:ext cx="8135183" cy="1244966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考核标准模糊，导致评价不准确。</a:t>
            </a:r>
            <a:endParaRPr lang="en-US" sz="1100"/>
          </a:p>
          <a:p>
            <a:pPr>
              <a:lnSpc>
                <a:spcPct val="150000"/>
              </a:lnSpc>
              <a:spcBef>
                <a:spcPts val="375"/>
              </a:spcBef>
            </a:pPr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1552790" y="1859908"/>
            <a:ext cx="270893" cy="2708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27391" y="4182260"/>
            <a:ext cx="8135183" cy="1133298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450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目前的安全技能培训考核方法缺乏明确的考核标准，导致评价结果主观性较强，难以客观反映受训人员的真实水平。</a:t>
            </a:r>
            <a:endParaRPr lang="en-US" sz="1100"/>
          </a:p>
          <a:p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  <a:p>
            <a:pPr>
              <a:lnSpc>
                <a:spcPct val="150000"/>
              </a:lnSpc>
              <a:spcBef>
                <a:spcPts val="375"/>
              </a:spcBef>
            </a:pPr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2127391" y="1747914"/>
            <a:ext cx="4740456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2127391" y="3718013"/>
            <a:ext cx="4740456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552790" y="3813832"/>
            <a:ext cx="270893" cy="2708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8927447" y="1235878"/>
            <a:ext cx="5386942" cy="5386942"/>
            <a:chOff x="8927447" y="1235878"/>
            <a:chExt cx="5386942" cy="5386942"/>
          </a:xfrm>
        </p:grpSpPr>
        <p:sp>
          <p:nvSpPr>
            <p:cNvPr id="10" name="AutoShape 10"/>
            <p:cNvSpPr/>
            <p:nvPr/>
          </p:nvSpPr>
          <p:spPr>
            <a:xfrm>
              <a:off x="11148379" y="3456810"/>
              <a:ext cx="945078" cy="945078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10926285" y="3234717"/>
              <a:ext cx="1389264" cy="1389264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10704193" y="3012624"/>
              <a:ext cx="1833451" cy="1833451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0482100" y="2790531"/>
              <a:ext cx="2277637" cy="2277637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0260006" y="2568437"/>
              <a:ext cx="2721823" cy="2721823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10037913" y="2346344"/>
              <a:ext cx="3166010" cy="3166010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815819" y="2124251"/>
              <a:ext cx="3610196" cy="3610196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593727" y="1902158"/>
              <a:ext cx="4054383" cy="4054383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371633" y="1680064"/>
              <a:ext cx="4498569" cy="4498569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149540" y="1457971"/>
              <a:ext cx="4942756" cy="4942756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8927447" y="1235878"/>
              <a:ext cx="5386942" cy="5386942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考核标准不明确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考核方式过于简单，无法全面评估受训人员的技能水平。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现有的考核方式往往只注重理论知识的测试，缺乏对实际操作能力的评估，导致评估结果不够全面。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考核方式单一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https://d.book118.com/626023052015010100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51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2024-09-23T22:45:47.075</cp:lastPrinted>
  <dcterms:created xsi:type="dcterms:W3CDTF">2024-09-23T14:45:47Z</dcterms:created>
  <dcterms:modified xsi:type="dcterms:W3CDTF">2024-09-23T14:45:48Z</dcterms:modified>
</cp:coreProperties>
</file>