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A5E6B45-84C0-40B5-9797-29AD2B19AE7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FBDAC6E-F590-4A2F-A471-C2E7FC743F6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084369A-CE94-4927-AA74-878A1F4F19B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9C6E608-B2F4-4C17-915D-76DC55E7CB6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A92CA8A-F3A0-4B07-B27D-CE2500B76FC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7C48A16-DD0F-491B-B7BA-5300E37E283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3CCFFE3-E7B1-4197-BEC6-9AC52CD0671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8D049F2-8838-46F7-81B3-F875A65D208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37B7B09-55B5-4A69-9771-5D185503A9A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3A52AD9-E539-4F75-B08B-0918B0A47B0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DCDC3BF-884A-4E14-98B9-394FF565C11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2604012422201005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79738" y="1106319"/>
            <a:ext cx="9999878" cy="210433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2">
                    <a:alpha val="100000"/>
                  </a:schemeClr>
                </a:solidFill>
                <a:latin typeface="Arial"/>
                <a:ea typeface="Arial"/>
                <a:cs typeface="Arial"/>
              </a:rPr>
              <a:t>财务管理制度对企业战略资源配置的整合与协同</a:t>
            </a:r>
          </a:p>
        </p:txBody>
      </p:sp>
      <p:sp>
        <p:nvSpPr>
          <p:cNvPr id="3" name="TextBox 3"/>
          <p:cNvSpPr txBox="1"/>
          <p:nvPr/>
        </p:nvSpPr>
        <p:spPr>
          <a:xfrm>
            <a:off x="779738" y="4568330"/>
            <a:ext cx="2270150" cy="4949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3">
                    <a:lumMod val="20000"/>
                    <a:lumOff val="80000"/>
                    <a:alpha val="100000"/>
                  </a:schemeClr>
                </a:solidFill>
                <a:latin typeface="Microsoft Yahei"/>
                <a:ea typeface="Microsoft Yahei"/>
                <a:cs typeface="Microsoft Yahei"/>
              </a:rPr>
              <a:t>汇报人：</a:t>
            </a:r>
          </a:p>
        </p:txBody>
      </p:sp>
      <p:sp>
        <p:nvSpPr>
          <p:cNvPr id="4" name="TextBox 4"/>
          <p:cNvSpPr txBox="1"/>
          <p:nvPr/>
        </p:nvSpPr>
        <p:spPr>
          <a:xfrm>
            <a:off x="779738" y="5093925"/>
            <a:ext cx="2270150" cy="4949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endParaRPr lang="en-US" sz="2025">
              <a:solidFill>
                <a:schemeClr val="accent3">
                  <a:lumMod val="20000"/>
                  <a:lumOff val="80000"/>
                  <a:alpha val="100000"/>
                </a:schemeClr>
              </a:solidFill>
              <a:latin typeface="Microsoft Yahei"/>
              <a:ea typeface="Microsoft Yahei"/>
              <a:cs typeface="Microsoft Yahei"/>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096000"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lumMod val="20000"/>
                    <a:lumOff val="80000"/>
                    <a:alpha val="100000"/>
                  </a:schemeClr>
                </a:solidFill>
                <a:latin typeface="Microsoft Yahei"/>
                <a:ea typeface="Microsoft Yahei"/>
                <a:cs typeface="Microsoft Yahei"/>
              </a:rPr>
              <a:t>财务管理制度概述</a:t>
            </a:r>
          </a:p>
          <a:p>
            <a:pPr marL="203200" lvl="0" indent="-203200">
              <a:lnSpc>
                <a:spcPct val="150000"/>
              </a:lnSpc>
              <a:buFont typeface="Arial"/>
              <a:buChar char="•"/>
            </a:pPr>
            <a:r>
              <a:rPr lang="en-US" sz="2400" b="1">
                <a:solidFill>
                  <a:schemeClr val="accent1">
                    <a:lumMod val="20000"/>
                    <a:lumOff val="80000"/>
                    <a:alpha val="100000"/>
                  </a:schemeClr>
                </a:solidFill>
                <a:latin typeface="Microsoft Yahei"/>
                <a:ea typeface="Microsoft Yahei"/>
                <a:cs typeface="Microsoft Yahei"/>
              </a:rPr>
              <a:t>财务管理制度与企业战略资源配置的关系</a:t>
            </a:r>
          </a:p>
          <a:p>
            <a:pPr marL="203200" lvl="0" indent="-203200">
              <a:lnSpc>
                <a:spcPct val="150000"/>
              </a:lnSpc>
              <a:buFont typeface="Arial"/>
              <a:buChar char="•"/>
            </a:pPr>
            <a:r>
              <a:rPr lang="en-US" sz="2400" b="1">
                <a:solidFill>
                  <a:schemeClr val="accent1">
                    <a:lumMod val="20000"/>
                    <a:lumOff val="80000"/>
                    <a:alpha val="100000"/>
                  </a:schemeClr>
                </a:solidFill>
                <a:latin typeface="Microsoft Yahei"/>
                <a:ea typeface="Microsoft Yahei"/>
                <a:cs typeface="Microsoft Yahei"/>
              </a:rPr>
              <a:t>财务管理制度对企业战略资源配置的整合</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096000"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lumMod val="20000"/>
                    <a:lumOff val="80000"/>
                    <a:alpha val="100000"/>
                  </a:schemeClr>
                </a:solidFill>
                <a:latin typeface="Microsoft Yahei"/>
                <a:ea typeface="Microsoft Yahei"/>
                <a:cs typeface="Microsoft Yahei"/>
              </a:rPr>
              <a:t>财务管理制度对企业战略资源配置的协同</a:t>
            </a:r>
          </a:p>
          <a:p>
            <a:pPr marL="203200" lvl="0" indent="-203200">
              <a:lnSpc>
                <a:spcPct val="150000"/>
              </a:lnSpc>
              <a:buFont typeface="Arial"/>
              <a:buChar char="•"/>
            </a:pPr>
            <a:r>
              <a:rPr lang="en-US" sz="2400" b="1">
                <a:solidFill>
                  <a:schemeClr val="accent1">
                    <a:lumMod val="20000"/>
                    <a:lumOff val="80000"/>
                    <a:alpha val="100000"/>
                  </a:schemeClr>
                </a:solidFill>
                <a:latin typeface="Microsoft Yahei"/>
                <a:ea typeface="Microsoft Yahei"/>
                <a:cs typeface="Microsoft Yahei"/>
              </a:rPr>
              <a:t>财务管理制度创新与企业战略资源配置的优化</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937053" y="2092757"/>
            <a:ext cx="6315075" cy="1323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6300" b="1">
                <a:solidFill>
                  <a:schemeClr val="dk2">
                    <a:alpha val="100000"/>
                  </a:schemeClr>
                </a:solidFill>
                <a:latin typeface="Arial"/>
                <a:ea typeface="Arial"/>
                <a:cs typeface="Arial"/>
              </a:rPr>
              <a:t>01</a:t>
            </a:r>
          </a:p>
        </p:txBody>
      </p:sp>
      <p:sp>
        <p:nvSpPr>
          <p:cNvPr id="3" name="TextBox 3"/>
          <p:cNvSpPr txBox="1"/>
          <p:nvPr/>
        </p:nvSpPr>
        <p:spPr>
          <a:xfrm>
            <a:off x="897939" y="3921526"/>
            <a:ext cx="10391775" cy="18573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20000"/>
                    <a:lumOff val="80000"/>
                    <a:alpha val="100000"/>
                  </a:schemeClr>
                </a:solidFill>
                <a:latin typeface="Microsoft Yahei"/>
                <a:ea typeface="Microsoft Yahei"/>
                <a:cs typeface="Microsoft Yahei"/>
              </a:rPr>
              <a:t>财务管理制度概述</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定义</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财务管理制度是企业为规范财务管理行为、优化资源配置、保障资金安全而制定的规章制度和操作流程。</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特点</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财务管理制度具有规范性、系统性、严谨性和适应性等特点，能够为企业提供有效的财务管理框架，确保企业财务活动的合法合规和高效运行。</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8125" r="8125"/>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促进企业战略实施</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财务管理制度与企业战略相辅相成，能够为企业战略的实施提供有力支持。</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保障资金安全</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财务管理制度能够规范资金运作，降低财务风险，确保企业资金安全。</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提高资源配置效率</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财务管理制度通过优化资源配置，提高资金使用效率，为企业创造更多价值。</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财务管理制度的重要性</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flipV="1">
            <a:off x="5226940" y="2711199"/>
            <a:ext cx="869059" cy="556467"/>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cxnSp>
        <p:nvCxnSpPr>
          <p:cNvPr id="3" name="Connector 3"/>
          <p:cNvCxnSpPr/>
          <p:nvPr/>
        </p:nvCxnSpPr>
        <p:spPr>
          <a:xfrm flipH="1">
            <a:off x="6085799" y="2787060"/>
            <a:ext cx="787048" cy="457877"/>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6096000" y="3252176"/>
            <a:ext cx="0" cy="1146048"/>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5" name="AutoShape 5"/>
          <p:cNvSpPr/>
          <p:nvPr/>
        </p:nvSpPr>
        <p:spPr>
          <a:xfrm>
            <a:off x="654974" y="1746676"/>
            <a:ext cx="4692565" cy="1777323"/>
          </a:xfrm>
          <a:prstGeom prst="snip1Rect">
            <a:avLst>
              <a:gd name="adj" fmla="val 25816"/>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897941"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以会计为基础，侧重于日常财务核算和报表编制。</a:t>
            </a:r>
          </a:p>
        </p:txBody>
      </p:sp>
      <p:sp>
        <p:nvSpPr>
          <p:cNvPr id="7" name="TextBox 7"/>
          <p:cNvSpPr txBox="1"/>
          <p:nvPr/>
        </p:nvSpPr>
        <p:spPr>
          <a:xfrm>
            <a:off x="897941" y="1951443"/>
            <a:ext cx="3851172"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传统财务管理制度</a:t>
            </a:r>
          </a:p>
        </p:txBody>
      </p:sp>
      <p:sp>
        <p:nvSpPr>
          <p:cNvPr id="8" name="AutoShape 8"/>
          <p:cNvSpPr/>
          <p:nvPr/>
        </p:nvSpPr>
        <p:spPr>
          <a:xfrm>
            <a:off x="5575257" y="2695566"/>
            <a:ext cx="1041485" cy="1064453"/>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692637" y="2815534"/>
            <a:ext cx="806727" cy="82451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10800000">
            <a:off x="5065769" y="1746676"/>
            <a:ext cx="281771" cy="281771"/>
          </a:xfrm>
          <a:prstGeom prst="r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62010" y="1746676"/>
            <a:ext cx="4692565" cy="1777323"/>
          </a:xfrm>
          <a:prstGeom prst="snip1Rect">
            <a:avLst>
              <a:gd name="adj" fmla="val 2581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10800000">
            <a:off x="11272804" y="1746676"/>
            <a:ext cx="281771" cy="281771"/>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304288" y="4201903"/>
            <a:ext cx="7583424" cy="1744811"/>
          </a:xfrm>
          <a:prstGeom prst="snip1Rect">
            <a:avLst>
              <a:gd name="adj" fmla="val 25374"/>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10800000">
            <a:off x="9605942" y="4201903"/>
            <a:ext cx="281771" cy="281771"/>
          </a:xfrm>
          <a:prstGeom prst="rtTriangl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7096195"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引入管理会计理念，强调财务分析与决策支持。</a:t>
            </a:r>
          </a:p>
        </p:txBody>
      </p:sp>
      <p:sp>
        <p:nvSpPr>
          <p:cNvPr id="16" name="TextBox 16"/>
          <p:cNvSpPr txBox="1"/>
          <p:nvPr/>
        </p:nvSpPr>
        <p:spPr>
          <a:xfrm>
            <a:off x="7096195" y="1966682"/>
            <a:ext cx="3948708"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现代财务管理制度</a:t>
            </a:r>
          </a:p>
        </p:txBody>
      </p:sp>
      <p:sp>
        <p:nvSpPr>
          <p:cNvPr id="17" name="TextBox 17"/>
          <p:cNvSpPr txBox="1"/>
          <p:nvPr/>
        </p:nvSpPr>
        <p:spPr>
          <a:xfrm>
            <a:off x="2571608" y="4965724"/>
            <a:ext cx="68766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数字化、智能化、精细化，更加注重数据驱动和价值创造。</a:t>
            </a:r>
          </a:p>
        </p:txBody>
      </p:sp>
      <p:sp>
        <p:nvSpPr>
          <p:cNvPr id="18" name="TextBox 18"/>
          <p:cNvSpPr txBox="1"/>
          <p:nvPr/>
        </p:nvSpPr>
        <p:spPr>
          <a:xfrm>
            <a:off x="2571608" y="4415940"/>
            <a:ext cx="4371364"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未来财务管理制度</a:t>
            </a:r>
          </a:p>
        </p:txBody>
      </p:sp>
      <p:sp>
        <p:nvSpPr>
          <p:cNvPr id="19" name="Freeform 19"/>
          <p:cNvSpPr/>
          <p:nvPr/>
        </p:nvSpPr>
        <p:spPr>
          <a:xfrm>
            <a:off x="5885368" y="3029673"/>
            <a:ext cx="396240" cy="42062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财务管理制度的演变与发展</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937053" y="2092757"/>
            <a:ext cx="6315075" cy="1323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6300" b="1">
                <a:solidFill>
                  <a:schemeClr val="dk2">
                    <a:alpha val="100000"/>
                  </a:schemeClr>
                </a:solidFill>
                <a:latin typeface="Arial"/>
                <a:ea typeface="Arial"/>
                <a:cs typeface="Arial"/>
              </a:rPr>
              <a:t>02</a:t>
            </a:r>
          </a:p>
        </p:txBody>
      </p:sp>
      <p:sp>
        <p:nvSpPr>
          <p:cNvPr id="3" name="TextBox 3"/>
          <p:cNvSpPr txBox="1"/>
          <p:nvPr/>
        </p:nvSpPr>
        <p:spPr>
          <a:xfrm>
            <a:off x="897939" y="3921526"/>
            <a:ext cx="10391775" cy="18573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20000"/>
                    <a:lumOff val="80000"/>
                    <a:alpha val="100000"/>
                  </a:schemeClr>
                </a:solidFill>
                <a:latin typeface="Microsoft Yahei"/>
                <a:ea typeface="Microsoft Yahei"/>
                <a:cs typeface="Microsoft Yahei"/>
              </a:rPr>
              <a:t>财务管理制度与企业战略资源配置的关系</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435703" y="1925288"/>
            <a:ext cx="3294412" cy="3432906"/>
            <a:chOff x="1435703" y="1925288"/>
            <a:chExt cx="3294412" cy="3432906"/>
          </a:xfrm>
        </p:grpSpPr>
        <p:sp>
          <p:nvSpPr>
            <p:cNvPr id="3" name="AutoShape 3"/>
            <p:cNvSpPr/>
            <p:nvPr/>
          </p:nvSpPr>
          <p:spPr>
            <a:xfrm>
              <a:off x="1435703" y="1925288"/>
              <a:ext cx="3294412" cy="3294412"/>
            </a:xfrm>
            <a:prstGeom prst="blockArc">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00000">
              <a:off x="1435703" y="2063782"/>
              <a:ext cx="3294412" cy="3294412"/>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Freeform 5"/>
          <p:cNvSpPr/>
          <p:nvPr/>
        </p:nvSpPr>
        <p:spPr>
          <a:xfrm>
            <a:off x="2699099" y="3358880"/>
            <a:ext cx="767367" cy="703933"/>
          </a:xfrm>
          <a:custGeom>
            <a:rect l="l" t="t" r="r" b="b"/>
            <a:pathLst>
              <a:path w="986"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财务战略与企业战略的匹配</a:t>
              </a:r>
            </a:p>
          </p:txBody>
        </p:sp>
      </p:grpSp>
      <p:grpSp>
        <p:nvGrpSpPr>
          <p:cNvPr id="28" name="Group 28"/>
          <p:cNvGrpSpPr/>
          <p:nvPr/>
        </p:nvGrpSpPr>
        <p:grpSpPr>
          <a:xfrm>
            <a:off x="5784437" y="1687163"/>
            <a:ext cx="4496144" cy="565817"/>
            <a:chOff x="5784437" y="1687163"/>
            <a:chExt cx="4496144" cy="565817"/>
          </a:xfrm>
        </p:grpSpPr>
        <p:sp>
          <p:nvSpPr>
            <p:cNvPr id="29" name="AutoShape 29"/>
            <p:cNvSpPr/>
            <p:nvPr/>
          </p:nvSpPr>
          <p:spPr>
            <a:xfrm>
              <a:off x="5784437" y="1687163"/>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0" name="TextBox 30"/>
          <p:cNvSpPr txBox="1"/>
          <p:nvPr/>
        </p:nvSpPr>
        <p:spPr>
          <a:xfrm>
            <a:off x="5927774" y="1687163"/>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01</a:t>
            </a:r>
          </a:p>
        </p:txBody>
      </p:sp>
      <p:grpSp>
        <p:nvGrpSpPr>
          <p:cNvPr id="31" name="Group 31"/>
          <p:cNvGrpSpPr/>
          <p:nvPr/>
        </p:nvGrpSpPr>
        <p:grpSpPr>
          <a:xfrm>
            <a:off x="5784437" y="2262505"/>
            <a:ext cx="4496144" cy="820535"/>
            <a:chOff x="5784437" y="2262505"/>
            <a:chExt cx="4496144" cy="820535"/>
          </a:xfrm>
        </p:grpSpPr>
        <p:sp>
          <p:nvSpPr>
            <p:cNvPr id="32" name="TextBox 32"/>
            <p:cNvSpPr txBox="1"/>
            <p:nvPr/>
          </p:nvSpPr>
          <p:spPr>
            <a:xfrm>
              <a:off x="5784437" y="2262505"/>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财务战略是企业战略的重要组成部分，与企业整体战略相匹配是实现企业目标的关键。</a:t>
              </a:r>
            </a:p>
          </p:txBody>
        </p:sp>
      </p:grpSp>
      <p:grpSp>
        <p:nvGrpSpPr>
          <p:cNvPr id="33" name="Group 33"/>
          <p:cNvGrpSpPr/>
          <p:nvPr/>
        </p:nvGrpSpPr>
        <p:grpSpPr>
          <a:xfrm>
            <a:off x="5784437" y="3120755"/>
            <a:ext cx="4496144" cy="565817"/>
            <a:chOff x="5784437" y="3120755"/>
            <a:chExt cx="4496144" cy="565817"/>
          </a:xfrm>
        </p:grpSpPr>
        <p:sp>
          <p:nvSpPr>
            <p:cNvPr id="34" name="AutoShape 34"/>
            <p:cNvSpPr/>
            <p:nvPr/>
          </p:nvSpPr>
          <p:spPr>
            <a:xfrm>
              <a:off x="5784437" y="3120755"/>
              <a:ext cx="4496144" cy="56581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5" name="TextBox 35"/>
          <p:cNvSpPr txBox="1"/>
          <p:nvPr/>
        </p:nvSpPr>
        <p:spPr>
          <a:xfrm>
            <a:off x="5927774" y="3120755"/>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02</a:t>
            </a:r>
          </a:p>
        </p:txBody>
      </p:sp>
      <p:grpSp>
        <p:nvGrpSpPr>
          <p:cNvPr id="36" name="Group 36"/>
          <p:cNvGrpSpPr/>
          <p:nvPr/>
        </p:nvGrpSpPr>
        <p:grpSpPr>
          <a:xfrm>
            <a:off x="5784437" y="3715147"/>
            <a:ext cx="4496144" cy="820535"/>
            <a:chOff x="5784437" y="3715147"/>
            <a:chExt cx="4496144" cy="820535"/>
          </a:xfrm>
        </p:grpSpPr>
        <p:sp>
          <p:nvSpPr>
            <p:cNvPr id="37" name="TextBox 37"/>
            <p:cNvSpPr txBox="1"/>
            <p:nvPr/>
          </p:nvSpPr>
          <p:spPr>
            <a:xfrm>
              <a:off x="5784437" y="3715147"/>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财务战略的制定应基于企业整体战略，确保财务资源的配置和支持企业战略目标的实现。</a:t>
              </a:r>
            </a:p>
          </p:txBody>
        </p:sp>
      </p:grpSp>
      <p:grpSp>
        <p:nvGrpSpPr>
          <p:cNvPr id="38" name="Group 38"/>
          <p:cNvGrpSpPr/>
          <p:nvPr/>
        </p:nvGrpSpPr>
        <p:grpSpPr>
          <a:xfrm>
            <a:off x="5784437" y="4609991"/>
            <a:ext cx="4496144" cy="565817"/>
            <a:chOff x="5784437" y="4609991"/>
            <a:chExt cx="4496144" cy="565817"/>
          </a:xfrm>
        </p:grpSpPr>
        <p:sp>
          <p:nvSpPr>
            <p:cNvPr id="39" name="AutoShape 39"/>
            <p:cNvSpPr/>
            <p:nvPr/>
          </p:nvSpPr>
          <p:spPr>
            <a:xfrm>
              <a:off x="5784437" y="4609991"/>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0" name="Group 40"/>
          <p:cNvGrpSpPr/>
          <p:nvPr/>
        </p:nvGrpSpPr>
        <p:grpSpPr>
          <a:xfrm>
            <a:off x="5784437" y="5204382"/>
            <a:ext cx="4496144" cy="820535"/>
            <a:chOff x="5784437" y="5204382"/>
            <a:chExt cx="4496144" cy="820535"/>
          </a:xfrm>
        </p:grpSpPr>
        <p:sp>
          <p:nvSpPr>
            <p:cNvPr id="41" name="TextBox 41"/>
            <p:cNvSpPr txBox="1"/>
            <p:nvPr/>
          </p:nvSpPr>
          <p:spPr>
            <a:xfrm>
              <a:off x="5784437" y="5204382"/>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财务战略的调整应与企业战略的变革保持同步，以适应市场变化和外部环境的变化。</a:t>
              </a:r>
            </a:p>
          </p:txBody>
        </p:sp>
      </p:grpSp>
      <p:sp>
        <p:nvSpPr>
          <p:cNvPr id="42" name="TextBox 42"/>
          <p:cNvSpPr txBox="1"/>
          <p:nvPr/>
        </p:nvSpPr>
        <p:spPr>
          <a:xfrm>
            <a:off x="5945582" y="4609991"/>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444001" y="1600152"/>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079755" y="160015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2079755" y="3212750"/>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439820" y="301220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44001" y="4825344"/>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079755" y="4424248"/>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财务资源与非财务资源的整合</a:t>
              </a:r>
            </a:p>
          </p:txBody>
        </p:sp>
      </p:grpSp>
      <p:sp>
        <p:nvSpPr>
          <p:cNvPr id="30" name="Freeform 30"/>
          <p:cNvSpPr/>
          <p:nvPr/>
        </p:nvSpPr>
        <p:spPr>
          <a:xfrm>
            <a:off x="2600086" y="1951546"/>
            <a:ext cx="843915" cy="860108"/>
          </a:xfrm>
          <a:custGeom>
            <a:rect l="l" t="t" r="r" b="b"/>
            <a:pathLst>
              <a:path w="68" h="69">
                <a:moveTo>
                  <a:pt x="65" y="29"/>
                </a:moveTo>
                <a:cubicBezTo>
                  <a:pt x="67" y="30"/>
                  <a:pt x="68" y="32"/>
                  <a:pt x="68" y="34"/>
                </a:cubicBezTo>
                <a:cubicBezTo>
                  <a:pt x="68" y="63"/>
                  <a:pt x="68" y="63"/>
                  <a:pt x="68" y="63"/>
                </a:cubicBezTo>
                <a:cubicBezTo>
                  <a:pt x="68" y="66"/>
                  <a:pt x="65" y="69"/>
                  <a:pt x="61" y="69"/>
                </a:cubicBezTo>
                <a:cubicBezTo>
                  <a:pt x="7" y="69"/>
                  <a:pt x="7" y="69"/>
                  <a:pt x="7" y="69"/>
                </a:cubicBezTo>
                <a:cubicBezTo>
                  <a:pt x="3" y="69"/>
                  <a:pt x="0" y="66"/>
                  <a:pt x="0" y="63"/>
                </a:cubicBezTo>
                <a:cubicBezTo>
                  <a:pt x="0" y="34"/>
                  <a:pt x="0" y="34"/>
                  <a:pt x="0" y="34"/>
                </a:cubicBezTo>
                <a:cubicBezTo>
                  <a:pt x="0" y="33"/>
                  <a:pt x="1" y="31"/>
                  <a:pt x="2" y="30"/>
                </a:cubicBezTo>
                <a:cubicBezTo>
                  <a:pt x="2" y="30"/>
                  <a:pt x="2" y="30"/>
                  <a:pt x="2" y="30"/>
                </a:cubicBezTo>
                <a:cubicBezTo>
                  <a:pt x="2" y="30"/>
                  <a:pt x="2" y="30"/>
                  <a:pt x="2" y="30"/>
                </a:cubicBezTo>
                <a:cubicBezTo>
                  <a:pt x="2" y="29"/>
                  <a:pt x="2" y="29"/>
                  <a:pt x="2" y="29"/>
                </a:cubicBezTo>
                <a:cubicBezTo>
                  <a:pt x="30" y="2"/>
                  <a:pt x="30" y="2"/>
                  <a:pt x="30" y="2"/>
                </a:cubicBezTo>
                <a:cubicBezTo>
                  <a:pt x="33" y="0"/>
                  <a:pt x="35" y="0"/>
                  <a:pt x="38" y="2"/>
                </a:cubicBezTo>
                <a:cubicBezTo>
                  <a:pt x="65" y="29"/>
                  <a:pt x="65" y="29"/>
                  <a:pt x="65" y="29"/>
                </a:cubicBezTo>
                <a:close/>
                <a:moveTo>
                  <a:pt x="12" y="22"/>
                </a:moveTo>
                <a:cubicBezTo>
                  <a:pt x="12" y="39"/>
                  <a:pt x="12" y="39"/>
                  <a:pt x="12" y="39"/>
                </a:cubicBezTo>
                <a:cubicBezTo>
                  <a:pt x="34" y="56"/>
                  <a:pt x="34" y="56"/>
                  <a:pt x="34" y="56"/>
                </a:cubicBezTo>
                <a:cubicBezTo>
                  <a:pt x="55" y="40"/>
                  <a:pt x="55" y="40"/>
                  <a:pt x="55" y="40"/>
                </a:cubicBezTo>
                <a:cubicBezTo>
                  <a:pt x="55" y="22"/>
                  <a:pt x="55" y="22"/>
                  <a:pt x="55" y="22"/>
                </a:cubicBezTo>
                <a:cubicBezTo>
                  <a:pt x="12" y="22"/>
                  <a:pt x="12" y="22"/>
                  <a:pt x="12" y="22"/>
                </a:cubicBezTo>
                <a:close/>
                <a:moveTo>
                  <a:pt x="19" y="26"/>
                </a:moveTo>
                <a:cubicBezTo>
                  <a:pt x="19" y="29"/>
                  <a:pt x="19" y="29"/>
                  <a:pt x="19" y="29"/>
                </a:cubicBezTo>
                <a:cubicBezTo>
                  <a:pt x="48" y="29"/>
                  <a:pt x="48" y="29"/>
                  <a:pt x="48" y="29"/>
                </a:cubicBezTo>
                <a:cubicBezTo>
                  <a:pt x="48" y="26"/>
                  <a:pt x="48" y="26"/>
                  <a:pt x="48" y="26"/>
                </a:cubicBezTo>
                <a:cubicBezTo>
                  <a:pt x="19" y="26"/>
                  <a:pt x="19" y="26"/>
                  <a:pt x="19" y="26"/>
                </a:cubicBezTo>
                <a:close/>
                <a:moveTo>
                  <a:pt x="19" y="38"/>
                </a:moveTo>
                <a:cubicBezTo>
                  <a:pt x="19" y="41"/>
                  <a:pt x="19" y="41"/>
                  <a:pt x="19" y="41"/>
                </a:cubicBezTo>
                <a:cubicBezTo>
                  <a:pt x="48" y="41"/>
                  <a:pt x="48" y="41"/>
                  <a:pt x="48" y="41"/>
                </a:cubicBezTo>
                <a:cubicBezTo>
                  <a:pt x="48" y="38"/>
                  <a:pt x="48" y="38"/>
                  <a:pt x="48" y="38"/>
                </a:cubicBezTo>
                <a:cubicBezTo>
                  <a:pt x="19" y="38"/>
                  <a:pt x="19" y="38"/>
                  <a:pt x="19" y="38"/>
                </a:cubicBezTo>
                <a:close/>
                <a:moveTo>
                  <a:pt x="19" y="32"/>
                </a:moveTo>
                <a:cubicBezTo>
                  <a:pt x="19" y="35"/>
                  <a:pt x="19" y="35"/>
                  <a:pt x="19" y="35"/>
                </a:cubicBezTo>
                <a:cubicBezTo>
                  <a:pt x="48" y="35"/>
                  <a:pt x="48" y="35"/>
                  <a:pt x="48" y="35"/>
                </a:cubicBezTo>
                <a:cubicBezTo>
                  <a:pt x="48" y="32"/>
                  <a:pt x="48" y="32"/>
                  <a:pt x="48" y="32"/>
                </a:cubicBezTo>
                <a:cubicBezTo>
                  <a:pt x="19" y="32"/>
                  <a:pt x="19" y="32"/>
                  <a:pt x="19" y="32"/>
                </a:cubicBezTo>
                <a:close/>
                <a:moveTo>
                  <a:pt x="8" y="65"/>
                </a:moveTo>
                <a:cubicBezTo>
                  <a:pt x="21" y="52"/>
                  <a:pt x="21" y="52"/>
                  <a:pt x="21" y="52"/>
                </a:cubicBezTo>
                <a:cubicBezTo>
                  <a:pt x="22" y="52"/>
                  <a:pt x="22" y="51"/>
                  <a:pt x="21" y="50"/>
                </a:cubicBezTo>
                <a:cubicBezTo>
                  <a:pt x="21" y="49"/>
                  <a:pt x="20" y="49"/>
                  <a:pt x="19" y="50"/>
                </a:cubicBezTo>
                <a:cubicBezTo>
                  <a:pt x="6" y="63"/>
                  <a:pt x="6" y="63"/>
                  <a:pt x="6" y="63"/>
                </a:cubicBezTo>
                <a:cubicBezTo>
                  <a:pt x="5" y="64"/>
                  <a:pt x="5" y="64"/>
                  <a:pt x="6" y="65"/>
                </a:cubicBezTo>
                <a:cubicBezTo>
                  <a:pt x="6" y="66"/>
                  <a:pt x="7" y="66"/>
                  <a:pt x="8" y="65"/>
                </a:cubicBezTo>
                <a:close/>
                <a:moveTo>
                  <a:pt x="63" y="63"/>
                </a:moveTo>
                <a:cubicBezTo>
                  <a:pt x="50" y="50"/>
                  <a:pt x="50" y="50"/>
                  <a:pt x="50" y="50"/>
                </a:cubicBezTo>
                <a:cubicBezTo>
                  <a:pt x="49" y="49"/>
                  <a:pt x="48" y="49"/>
                  <a:pt x="48" y="50"/>
                </a:cubicBezTo>
                <a:cubicBezTo>
                  <a:pt x="47" y="51"/>
                  <a:pt x="47" y="52"/>
                  <a:pt x="48" y="52"/>
                </a:cubicBezTo>
                <a:cubicBezTo>
                  <a:pt x="61" y="65"/>
                  <a:pt x="61" y="65"/>
                  <a:pt x="61" y="65"/>
                </a:cubicBezTo>
                <a:cubicBezTo>
                  <a:pt x="62" y="66"/>
                  <a:pt x="63" y="66"/>
                  <a:pt x="64" y="65"/>
                </a:cubicBezTo>
                <a:cubicBezTo>
                  <a:pt x="64" y="64"/>
                  <a:pt x="64" y="64"/>
                  <a:pt x="63" y="63"/>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8998349" y="3304525"/>
            <a:ext cx="857250" cy="857250"/>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648637" y="4816650"/>
            <a:ext cx="857250" cy="857250"/>
          </a:xfrm>
          <a:custGeom>
            <a:rect l="l" t="t" r="r" b="b"/>
            <a:pathLst>
              <a:path w="304800" h="304800">
                <a:moveTo>
                  <a:pt x="81229" y="194615"/>
                </a:moveTo>
                <a:cubicBezTo>
                  <a:pt x="74981" y="196987"/>
                  <a:pt x="67751" y="198358"/>
                  <a:pt x="60208" y="198358"/>
                </a:cubicBezTo>
                <a:cubicBezTo>
                  <a:pt x="26537" y="198358"/>
                  <a:pt x="-752" y="171069"/>
                  <a:pt x="-752" y="137398"/>
                </a:cubicBezTo>
                <a:cubicBezTo>
                  <a:pt x="-752" y="108871"/>
                  <a:pt x="18840" y="84925"/>
                  <a:pt x="45301" y="78276"/>
                </a:cubicBezTo>
                <a:lnTo>
                  <a:pt x="45720" y="78191"/>
                </a:lnTo>
                <a:lnTo>
                  <a:pt x="45720" y="76210"/>
                </a:lnTo>
                <a:cubicBezTo>
                  <a:pt x="45720" y="76190"/>
                  <a:pt x="45720" y="76171"/>
                  <a:pt x="45720" y="76152"/>
                </a:cubicBezTo>
                <a:cubicBezTo>
                  <a:pt x="45720" y="42481"/>
                  <a:pt x="73009" y="15192"/>
                  <a:pt x="106680" y="15192"/>
                </a:cubicBezTo>
                <a:cubicBezTo>
                  <a:pt x="116148" y="15192"/>
                  <a:pt x="125111" y="17355"/>
                  <a:pt x="133102" y="21203"/>
                </a:cubicBezTo>
                <a:lnTo>
                  <a:pt x="132740" y="21041"/>
                </a:lnTo>
                <a:cubicBezTo>
                  <a:pt x="142580" y="8153"/>
                  <a:pt x="157953" y="-86"/>
                  <a:pt x="175250" y="-86"/>
                </a:cubicBezTo>
                <a:cubicBezTo>
                  <a:pt x="202273" y="-86"/>
                  <a:pt x="224600" y="20002"/>
                  <a:pt x="228114" y="46063"/>
                </a:cubicBezTo>
                <a:lnTo>
                  <a:pt x="228143" y="46339"/>
                </a:lnTo>
                <a:cubicBezTo>
                  <a:pt x="243964" y="49454"/>
                  <a:pt x="256127" y="62036"/>
                  <a:pt x="258594" y="77819"/>
                </a:cubicBezTo>
                <a:lnTo>
                  <a:pt x="258623" y="78038"/>
                </a:lnTo>
                <a:cubicBezTo>
                  <a:pt x="285255" y="84953"/>
                  <a:pt x="304610" y="108785"/>
                  <a:pt x="304610" y="137131"/>
                </a:cubicBezTo>
                <a:cubicBezTo>
                  <a:pt x="304610" y="170802"/>
                  <a:pt x="277320" y="198091"/>
                  <a:pt x="243649" y="198091"/>
                </a:cubicBezTo>
                <a:cubicBezTo>
                  <a:pt x="234134" y="198091"/>
                  <a:pt x="225133" y="195910"/>
                  <a:pt x="217113" y="192024"/>
                </a:cubicBezTo>
                <a:lnTo>
                  <a:pt x="217475" y="192186"/>
                </a:lnTo>
                <a:cubicBezTo>
                  <a:pt x="209226" y="205435"/>
                  <a:pt x="197406" y="215779"/>
                  <a:pt x="183366" y="222018"/>
                </a:cubicBezTo>
                <a:lnTo>
                  <a:pt x="182880" y="222209"/>
                </a:lnTo>
                <a:lnTo>
                  <a:pt x="182880" y="274330"/>
                </a:lnTo>
                <a:lnTo>
                  <a:pt x="213360" y="289570"/>
                </a:lnTo>
                <a:lnTo>
                  <a:pt x="213360" y="304810"/>
                </a:lnTo>
                <a:lnTo>
                  <a:pt x="91440" y="304810"/>
                </a:lnTo>
                <a:lnTo>
                  <a:pt x="91440" y="289570"/>
                </a:lnTo>
                <a:lnTo>
                  <a:pt x="121920" y="274330"/>
                </a:lnTo>
                <a:lnTo>
                  <a:pt x="121920" y="228610"/>
                </a:lnTo>
                <a:lnTo>
                  <a:pt x="81229" y="194624"/>
                </a:lnTo>
                <a:close/>
                <a:moveTo>
                  <a:pt x="76200" y="152400"/>
                </a:moveTo>
                <a:lnTo>
                  <a:pt x="121920" y="198120"/>
                </a:lnTo>
                <a:lnTo>
                  <a:pt x="121920" y="152400"/>
                </a:lnTo>
                <a:lnTo>
                  <a:pt x="7620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3" name="Group 33"/>
          <p:cNvGrpSpPr/>
          <p:nvPr/>
        </p:nvGrpSpPr>
        <p:grpSpPr>
          <a:xfrm>
            <a:off x="4068198" y="1804533"/>
            <a:ext cx="6294397" cy="802744"/>
            <a:chOff x="4068198" y="1804533"/>
            <a:chExt cx="6294397" cy="802744"/>
          </a:xfrm>
        </p:grpSpPr>
        <p:sp>
          <p:nvSpPr>
            <p:cNvPr id="34" name="TextBox 34"/>
            <p:cNvSpPr txBox="1"/>
            <p:nvPr/>
          </p:nvSpPr>
          <p:spPr>
            <a:xfrm>
              <a:off x="4068198" y="1804533"/>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财务资源与非财务资源的整合是实现企业战略资源配置优化的重要手段。</a:t>
              </a:r>
            </a:p>
          </p:txBody>
        </p:sp>
      </p:grpSp>
      <p:grpSp>
        <p:nvGrpSpPr>
          <p:cNvPr id="35" name="Group 35"/>
          <p:cNvGrpSpPr/>
          <p:nvPr/>
        </p:nvGrpSpPr>
        <p:grpSpPr>
          <a:xfrm>
            <a:off x="2102790" y="3417125"/>
            <a:ext cx="6294397" cy="802744"/>
            <a:chOff x="2102790" y="3417125"/>
            <a:chExt cx="6294397" cy="802744"/>
          </a:xfrm>
        </p:grpSpPr>
        <p:sp>
          <p:nvSpPr>
            <p:cNvPr id="36" name="TextBox 36"/>
            <p:cNvSpPr txBox="1"/>
            <p:nvPr/>
          </p:nvSpPr>
          <p:spPr>
            <a:xfrm>
              <a:off x="2102790" y="3417125"/>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财务管理制度应关注企业内外资源的整合，包括人力资源、技术资源、信息资源等，以提高企业的整体竞争力。</a:t>
              </a:r>
            </a:p>
          </p:txBody>
        </p:sp>
      </p:grpSp>
      <p:grpSp>
        <p:nvGrpSpPr>
          <p:cNvPr id="37" name="Group 37"/>
          <p:cNvGrpSpPr/>
          <p:nvPr/>
        </p:nvGrpSpPr>
        <p:grpSpPr>
          <a:xfrm>
            <a:off x="4025566" y="5029724"/>
            <a:ext cx="6294397" cy="802744"/>
            <a:chOff x="4025566" y="5029724"/>
            <a:chExt cx="6294397" cy="802744"/>
          </a:xfrm>
        </p:grpSpPr>
        <p:sp>
          <p:nvSpPr>
            <p:cNvPr id="38" name="TextBox 38"/>
            <p:cNvSpPr txBox="1"/>
            <p:nvPr/>
          </p:nvSpPr>
          <p:spPr>
            <a:xfrm>
              <a:off x="4025566" y="5029724"/>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通过有效的财务管理，可以实现企业资源的优化配置，提高资源利用效率和效益。</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6197479" y="2448496"/>
            <a:ext cx="1568482" cy="1639538"/>
            <a:chOff x="6197479" y="2448496"/>
            <a:chExt cx="1568482" cy="1639538"/>
          </a:xfrm>
        </p:grpSpPr>
        <p:sp>
          <p:nvSpPr>
            <p:cNvPr id="3" name="Freeform 3"/>
            <p:cNvSpPr/>
            <p:nvPr/>
          </p:nvSpPr>
          <p:spPr>
            <a:xfrm rot="15417784">
              <a:off x="6197479" y="2448496"/>
              <a:ext cx="1568482" cy="1639538"/>
            </a:xfrm>
            <a:custGeom>
              <a:rect l="l" t="t" r="r" b="b"/>
              <a:pathLst>
                <a:path w="3790823" h="3962533">
                  <a:moveTo>
                    <a:pt x="2850411" y="1980294"/>
                  </a:moveTo>
                  <a:cubicBezTo>
                    <a:pt x="2850411" y="1463429"/>
                    <a:pt x="2431409" y="1044427"/>
                    <a:pt x="1914544" y="1044427"/>
                  </a:cubicBezTo>
                  <a:cubicBezTo>
                    <a:pt x="1397679" y="1044427"/>
                    <a:pt x="978677" y="1463429"/>
                    <a:pt x="978677" y="1980294"/>
                  </a:cubicBezTo>
                  <a:cubicBezTo>
                    <a:pt x="978677" y="2497159"/>
                    <a:pt x="1397679" y="2916161"/>
                    <a:pt x="1914544" y="2916161"/>
                  </a:cubicBezTo>
                  <a:cubicBezTo>
                    <a:pt x="2431409" y="2916161"/>
                    <a:pt x="2850411" y="2497159"/>
                    <a:pt x="2850411" y="1980294"/>
                  </a:cubicBezTo>
                  <a:close/>
                  <a:moveTo>
                    <a:pt x="3790824" y="1792726"/>
                  </a:moveTo>
                  <a:lnTo>
                    <a:pt x="3790824" y="2083454"/>
                  </a:lnTo>
                  <a:cubicBezTo>
                    <a:pt x="3790824" y="2158559"/>
                    <a:pt x="3729939" y="2219444"/>
                    <a:pt x="3654834" y="2219444"/>
                  </a:cubicBezTo>
                  <a:lnTo>
                    <a:pt x="3255083" y="2219444"/>
                  </a:lnTo>
                  <a:lnTo>
                    <a:pt x="3249665" y="2254949"/>
                  </a:lnTo>
                  <a:cubicBezTo>
                    <a:pt x="3204280" y="2476737"/>
                    <a:pt x="3105019" y="2678901"/>
                    <a:pt x="2966153" y="2847168"/>
                  </a:cubicBezTo>
                  <a:lnTo>
                    <a:pt x="2938885" y="2877170"/>
                  </a:lnTo>
                  <a:lnTo>
                    <a:pt x="3224970" y="3266562"/>
                  </a:lnTo>
                  <a:cubicBezTo>
                    <a:pt x="3247204" y="3296825"/>
                    <a:pt x="3255067" y="3333235"/>
                    <a:pt x="3249805" y="3367637"/>
                  </a:cubicBezTo>
                  <a:cubicBezTo>
                    <a:pt x="3244544" y="3402040"/>
                    <a:pt x="3226158" y="3434436"/>
                    <a:pt x="3195895" y="3456670"/>
                  </a:cubicBezTo>
                  <a:lnTo>
                    <a:pt x="2961603" y="3628803"/>
                  </a:lnTo>
                  <a:cubicBezTo>
                    <a:pt x="2901078" y="3673271"/>
                    <a:pt x="2815963" y="3660254"/>
                    <a:pt x="2771495" y="3599728"/>
                  </a:cubicBezTo>
                  <a:lnTo>
                    <a:pt x="2488779" y="3214923"/>
                  </a:lnTo>
                  <a:lnTo>
                    <a:pt x="2445010" y="3236007"/>
                  </a:lnTo>
                  <a:cubicBezTo>
                    <a:pt x="2322727" y="3287728"/>
                    <a:pt x="2191324" y="3322109"/>
                    <a:pt x="2053883" y="3336067"/>
                  </a:cubicBezTo>
                  <a:lnTo>
                    <a:pt x="2037562" y="3336891"/>
                  </a:lnTo>
                  <a:lnTo>
                    <a:pt x="2037562" y="3826543"/>
                  </a:lnTo>
                  <a:cubicBezTo>
                    <a:pt x="2037562" y="3901648"/>
                    <a:pt x="1976677" y="3962533"/>
                    <a:pt x="1901572" y="3962533"/>
                  </a:cubicBezTo>
                  <a:lnTo>
                    <a:pt x="1610844" y="3962533"/>
                  </a:lnTo>
                  <a:cubicBezTo>
                    <a:pt x="1535739" y="3962533"/>
                    <a:pt x="1474854" y="3901648"/>
                    <a:pt x="1474854" y="3826543"/>
                  </a:cubicBezTo>
                  <a:lnTo>
                    <a:pt x="1474854" y="3269232"/>
                  </a:lnTo>
                  <a:lnTo>
                    <a:pt x="1384078" y="3236007"/>
                  </a:lnTo>
                  <a:cubicBezTo>
                    <a:pt x="1261794" y="3184286"/>
                    <a:pt x="1148631" y="3115224"/>
                    <a:pt x="1047671" y="3031904"/>
                  </a:cubicBezTo>
                  <a:lnTo>
                    <a:pt x="997214" y="2986046"/>
                  </a:lnTo>
                  <a:lnTo>
                    <a:pt x="710082" y="3250899"/>
                  </a:lnTo>
                  <a:cubicBezTo>
                    <a:pt x="654876" y="3301821"/>
                    <a:pt x="568842" y="3298349"/>
                    <a:pt x="517920" y="3243143"/>
                  </a:cubicBezTo>
                  <a:lnTo>
                    <a:pt x="320802" y="3029444"/>
                  </a:lnTo>
                  <a:cubicBezTo>
                    <a:pt x="269879" y="2974238"/>
                    <a:pt x="273352" y="2888204"/>
                    <a:pt x="328558" y="2837282"/>
                  </a:cubicBezTo>
                  <a:lnTo>
                    <a:pt x="666127" y="2525905"/>
                  </a:lnTo>
                  <a:lnTo>
                    <a:pt x="658832" y="2510762"/>
                  </a:lnTo>
                  <a:cubicBezTo>
                    <a:pt x="624351" y="2429240"/>
                    <a:pt x="597577" y="2343664"/>
                    <a:pt x="579423" y="2254949"/>
                  </a:cubicBezTo>
                  <a:lnTo>
                    <a:pt x="574005" y="2219445"/>
                  </a:lnTo>
                  <a:lnTo>
                    <a:pt x="135990" y="2219445"/>
                  </a:lnTo>
                  <a:cubicBezTo>
                    <a:pt x="60885" y="2219445"/>
                    <a:pt x="0" y="2158560"/>
                    <a:pt x="0" y="2083455"/>
                  </a:cubicBezTo>
                  <a:lnTo>
                    <a:pt x="0" y="1792727"/>
                  </a:lnTo>
                  <a:cubicBezTo>
                    <a:pt x="0" y="1717622"/>
                    <a:pt x="60885" y="1656737"/>
                    <a:pt x="135990" y="1656737"/>
                  </a:cubicBezTo>
                  <a:lnTo>
                    <a:pt x="591998" y="1656737"/>
                  </a:lnTo>
                  <a:lnTo>
                    <a:pt x="613005" y="1575038"/>
                  </a:lnTo>
                  <a:cubicBezTo>
                    <a:pt x="652823" y="1447017"/>
                    <a:pt x="711010" y="1327089"/>
                    <a:pt x="784482" y="1218336"/>
                  </a:cubicBezTo>
                  <a:lnTo>
                    <a:pt x="848257" y="1133051"/>
                  </a:lnTo>
                  <a:lnTo>
                    <a:pt x="538492" y="735456"/>
                  </a:lnTo>
                  <a:cubicBezTo>
                    <a:pt x="492333" y="676210"/>
                    <a:pt x="502943" y="590761"/>
                    <a:pt x="562189" y="544603"/>
                  </a:cubicBezTo>
                  <a:lnTo>
                    <a:pt x="791529" y="365924"/>
                  </a:lnTo>
                  <a:cubicBezTo>
                    <a:pt x="850776" y="319765"/>
                    <a:pt x="936224" y="330375"/>
                    <a:pt x="982383" y="389621"/>
                  </a:cubicBezTo>
                  <a:lnTo>
                    <a:pt x="1281754" y="773875"/>
                  </a:lnTo>
                  <a:lnTo>
                    <a:pt x="1384078" y="724584"/>
                  </a:lnTo>
                  <a:lnTo>
                    <a:pt x="1474853" y="691359"/>
                  </a:lnTo>
                  <a:lnTo>
                    <a:pt x="1474853" y="135990"/>
                  </a:lnTo>
                  <a:cubicBezTo>
                    <a:pt x="1474853" y="60885"/>
                    <a:pt x="1535738" y="0"/>
                    <a:pt x="1610843" y="0"/>
                  </a:cubicBezTo>
                  <a:lnTo>
                    <a:pt x="1901571" y="0"/>
                  </a:lnTo>
                  <a:cubicBezTo>
                    <a:pt x="1976676" y="0"/>
                    <a:pt x="2037561" y="60885"/>
                    <a:pt x="2037561" y="135990"/>
                  </a:cubicBezTo>
                  <a:lnTo>
                    <a:pt x="2037561" y="623699"/>
                  </a:lnTo>
                  <a:lnTo>
                    <a:pt x="2053883" y="624523"/>
                  </a:lnTo>
                  <a:cubicBezTo>
                    <a:pt x="2191324" y="638481"/>
                    <a:pt x="2322727" y="672862"/>
                    <a:pt x="2445010" y="724584"/>
                  </a:cubicBezTo>
                  <a:lnTo>
                    <a:pt x="2559802" y="779881"/>
                  </a:lnTo>
                  <a:lnTo>
                    <a:pt x="2876923" y="455906"/>
                  </a:lnTo>
                  <a:cubicBezTo>
                    <a:pt x="2929460" y="402234"/>
                    <a:pt x="3015559" y="401314"/>
                    <a:pt x="3069231" y="453850"/>
                  </a:cubicBezTo>
                  <a:lnTo>
                    <a:pt x="3276993" y="657217"/>
                  </a:lnTo>
                  <a:cubicBezTo>
                    <a:pt x="3303829" y="683485"/>
                    <a:pt x="3317477" y="718144"/>
                    <a:pt x="3317849" y="752945"/>
                  </a:cubicBezTo>
                  <a:cubicBezTo>
                    <a:pt x="3318221" y="787746"/>
                    <a:pt x="3305317" y="822689"/>
                    <a:pt x="3279048" y="849525"/>
                  </a:cubicBezTo>
                  <a:lnTo>
                    <a:pt x="2989791" y="1145034"/>
                  </a:lnTo>
                  <a:lnTo>
                    <a:pt x="3044606" y="1218336"/>
                  </a:lnTo>
                  <a:cubicBezTo>
                    <a:pt x="3118078" y="1327089"/>
                    <a:pt x="3176264" y="1447017"/>
                    <a:pt x="3216083" y="1575038"/>
                  </a:cubicBezTo>
                  <a:lnTo>
                    <a:pt x="3237090" y="1656736"/>
                  </a:lnTo>
                  <a:lnTo>
                    <a:pt x="3654834" y="1656736"/>
                  </a:lnTo>
                  <a:cubicBezTo>
                    <a:pt x="3729939" y="1656736"/>
                    <a:pt x="3790824" y="1717621"/>
                    <a:pt x="3790824" y="1792726"/>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20817784">
              <a:off x="6791744" y="3078289"/>
              <a:ext cx="380048" cy="38004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7798918" y="1874806"/>
            <a:ext cx="3224117" cy="3370231"/>
            <a:chOff x="7798918" y="1874806"/>
            <a:chExt cx="3224117" cy="3370231"/>
          </a:xfrm>
        </p:grpSpPr>
        <p:sp>
          <p:nvSpPr>
            <p:cNvPr id="6" name="Freeform 6"/>
            <p:cNvSpPr/>
            <p:nvPr/>
          </p:nvSpPr>
          <p:spPr>
            <a:xfrm rot="16200000">
              <a:off x="7798918" y="1874806"/>
              <a:ext cx="3224117" cy="3370231"/>
            </a:xfrm>
            <a:custGeom>
              <a:rect l="l" t="t" r="r" b="b"/>
              <a:pathLst>
                <a:path w="3790823" h="3962533">
                  <a:moveTo>
                    <a:pt x="2850411" y="1980294"/>
                  </a:moveTo>
                  <a:cubicBezTo>
                    <a:pt x="2850411" y="1463429"/>
                    <a:pt x="2431409" y="1044427"/>
                    <a:pt x="1914544" y="1044427"/>
                  </a:cubicBezTo>
                  <a:cubicBezTo>
                    <a:pt x="1397679" y="1044427"/>
                    <a:pt x="978677" y="1463429"/>
                    <a:pt x="978677" y="1980294"/>
                  </a:cubicBezTo>
                  <a:cubicBezTo>
                    <a:pt x="978677" y="2497159"/>
                    <a:pt x="1397679" y="2916161"/>
                    <a:pt x="1914544" y="2916161"/>
                  </a:cubicBezTo>
                  <a:cubicBezTo>
                    <a:pt x="2431409" y="2916161"/>
                    <a:pt x="2850411" y="2497159"/>
                    <a:pt x="2850411" y="1980294"/>
                  </a:cubicBezTo>
                  <a:close/>
                  <a:moveTo>
                    <a:pt x="3790824" y="1792726"/>
                  </a:moveTo>
                  <a:lnTo>
                    <a:pt x="3790824" y="2083454"/>
                  </a:lnTo>
                  <a:cubicBezTo>
                    <a:pt x="3790824" y="2158559"/>
                    <a:pt x="3729939" y="2219444"/>
                    <a:pt x="3654834" y="2219444"/>
                  </a:cubicBezTo>
                  <a:lnTo>
                    <a:pt x="3255083" y="2219444"/>
                  </a:lnTo>
                  <a:lnTo>
                    <a:pt x="3249665" y="2254949"/>
                  </a:lnTo>
                  <a:cubicBezTo>
                    <a:pt x="3204280" y="2476737"/>
                    <a:pt x="3105019" y="2678901"/>
                    <a:pt x="2966153" y="2847168"/>
                  </a:cubicBezTo>
                  <a:lnTo>
                    <a:pt x="2938885" y="2877170"/>
                  </a:lnTo>
                  <a:lnTo>
                    <a:pt x="3224970" y="3266562"/>
                  </a:lnTo>
                  <a:cubicBezTo>
                    <a:pt x="3247204" y="3296825"/>
                    <a:pt x="3255067" y="3333235"/>
                    <a:pt x="3249805" y="3367637"/>
                  </a:cubicBezTo>
                  <a:cubicBezTo>
                    <a:pt x="3244544" y="3402040"/>
                    <a:pt x="3226158" y="3434436"/>
                    <a:pt x="3195895" y="3456670"/>
                  </a:cubicBezTo>
                  <a:lnTo>
                    <a:pt x="2961603" y="3628803"/>
                  </a:lnTo>
                  <a:cubicBezTo>
                    <a:pt x="2901078" y="3673271"/>
                    <a:pt x="2815963" y="3660254"/>
                    <a:pt x="2771495" y="3599728"/>
                  </a:cubicBezTo>
                  <a:lnTo>
                    <a:pt x="2488779" y="3214923"/>
                  </a:lnTo>
                  <a:lnTo>
                    <a:pt x="2445010" y="3236007"/>
                  </a:lnTo>
                  <a:cubicBezTo>
                    <a:pt x="2322727" y="3287728"/>
                    <a:pt x="2191324" y="3322109"/>
                    <a:pt x="2053883" y="3336067"/>
                  </a:cubicBezTo>
                  <a:lnTo>
                    <a:pt x="2037562" y="3336891"/>
                  </a:lnTo>
                  <a:lnTo>
                    <a:pt x="2037562" y="3826543"/>
                  </a:lnTo>
                  <a:cubicBezTo>
                    <a:pt x="2037562" y="3901648"/>
                    <a:pt x="1976677" y="3962533"/>
                    <a:pt x="1901572" y="3962533"/>
                  </a:cubicBezTo>
                  <a:lnTo>
                    <a:pt x="1610844" y="3962533"/>
                  </a:lnTo>
                  <a:cubicBezTo>
                    <a:pt x="1535739" y="3962533"/>
                    <a:pt x="1474854" y="3901648"/>
                    <a:pt x="1474854" y="3826543"/>
                  </a:cubicBezTo>
                  <a:lnTo>
                    <a:pt x="1474854" y="3269232"/>
                  </a:lnTo>
                  <a:lnTo>
                    <a:pt x="1384078" y="3236007"/>
                  </a:lnTo>
                  <a:cubicBezTo>
                    <a:pt x="1261794" y="3184286"/>
                    <a:pt x="1148631" y="3115224"/>
                    <a:pt x="1047671" y="3031904"/>
                  </a:cubicBezTo>
                  <a:lnTo>
                    <a:pt x="997214" y="2986046"/>
                  </a:lnTo>
                  <a:lnTo>
                    <a:pt x="710082" y="3250899"/>
                  </a:lnTo>
                  <a:cubicBezTo>
                    <a:pt x="654876" y="3301821"/>
                    <a:pt x="568842" y="3298349"/>
                    <a:pt x="517920" y="3243143"/>
                  </a:cubicBezTo>
                  <a:lnTo>
                    <a:pt x="320802" y="3029444"/>
                  </a:lnTo>
                  <a:cubicBezTo>
                    <a:pt x="269879" y="2974238"/>
                    <a:pt x="273352" y="2888204"/>
                    <a:pt x="328558" y="2837282"/>
                  </a:cubicBezTo>
                  <a:lnTo>
                    <a:pt x="666127" y="2525905"/>
                  </a:lnTo>
                  <a:lnTo>
                    <a:pt x="658832" y="2510762"/>
                  </a:lnTo>
                  <a:cubicBezTo>
                    <a:pt x="624351" y="2429240"/>
                    <a:pt x="597577" y="2343664"/>
                    <a:pt x="579423" y="2254949"/>
                  </a:cubicBezTo>
                  <a:lnTo>
                    <a:pt x="574005" y="2219445"/>
                  </a:lnTo>
                  <a:lnTo>
                    <a:pt x="135990" y="2219445"/>
                  </a:lnTo>
                  <a:cubicBezTo>
                    <a:pt x="60885" y="2219445"/>
                    <a:pt x="0" y="2158560"/>
                    <a:pt x="0" y="2083455"/>
                  </a:cubicBezTo>
                  <a:lnTo>
                    <a:pt x="0" y="1792727"/>
                  </a:lnTo>
                  <a:cubicBezTo>
                    <a:pt x="0" y="1717622"/>
                    <a:pt x="60885" y="1656737"/>
                    <a:pt x="135990" y="1656737"/>
                  </a:cubicBezTo>
                  <a:lnTo>
                    <a:pt x="591998" y="1656737"/>
                  </a:lnTo>
                  <a:lnTo>
                    <a:pt x="613005" y="1575038"/>
                  </a:lnTo>
                  <a:cubicBezTo>
                    <a:pt x="652823" y="1447017"/>
                    <a:pt x="711010" y="1327089"/>
                    <a:pt x="784482" y="1218336"/>
                  </a:cubicBezTo>
                  <a:lnTo>
                    <a:pt x="848257" y="1133051"/>
                  </a:lnTo>
                  <a:lnTo>
                    <a:pt x="538492" y="735456"/>
                  </a:lnTo>
                  <a:cubicBezTo>
                    <a:pt x="492333" y="676210"/>
                    <a:pt x="502943" y="590761"/>
                    <a:pt x="562189" y="544603"/>
                  </a:cubicBezTo>
                  <a:lnTo>
                    <a:pt x="791529" y="365924"/>
                  </a:lnTo>
                  <a:cubicBezTo>
                    <a:pt x="850776" y="319765"/>
                    <a:pt x="936224" y="330375"/>
                    <a:pt x="982383" y="389621"/>
                  </a:cubicBezTo>
                  <a:lnTo>
                    <a:pt x="1281754" y="773875"/>
                  </a:lnTo>
                  <a:lnTo>
                    <a:pt x="1384078" y="724584"/>
                  </a:lnTo>
                  <a:lnTo>
                    <a:pt x="1474853" y="691359"/>
                  </a:lnTo>
                  <a:lnTo>
                    <a:pt x="1474853" y="135990"/>
                  </a:lnTo>
                  <a:cubicBezTo>
                    <a:pt x="1474853" y="60885"/>
                    <a:pt x="1535738" y="0"/>
                    <a:pt x="1610843" y="0"/>
                  </a:cubicBezTo>
                  <a:lnTo>
                    <a:pt x="1901571" y="0"/>
                  </a:lnTo>
                  <a:cubicBezTo>
                    <a:pt x="1976676" y="0"/>
                    <a:pt x="2037561" y="60885"/>
                    <a:pt x="2037561" y="135990"/>
                  </a:cubicBezTo>
                  <a:lnTo>
                    <a:pt x="2037561" y="623699"/>
                  </a:lnTo>
                  <a:lnTo>
                    <a:pt x="2053883" y="624523"/>
                  </a:lnTo>
                  <a:cubicBezTo>
                    <a:pt x="2191324" y="638481"/>
                    <a:pt x="2322727" y="672862"/>
                    <a:pt x="2445010" y="724584"/>
                  </a:cubicBezTo>
                  <a:lnTo>
                    <a:pt x="2559802" y="779881"/>
                  </a:lnTo>
                  <a:lnTo>
                    <a:pt x="2876923" y="455906"/>
                  </a:lnTo>
                  <a:cubicBezTo>
                    <a:pt x="2929460" y="402234"/>
                    <a:pt x="3015559" y="401314"/>
                    <a:pt x="3069231" y="453850"/>
                  </a:cubicBezTo>
                  <a:lnTo>
                    <a:pt x="3276993" y="657217"/>
                  </a:lnTo>
                  <a:cubicBezTo>
                    <a:pt x="3303829" y="683485"/>
                    <a:pt x="3317477" y="718144"/>
                    <a:pt x="3317849" y="752945"/>
                  </a:cubicBezTo>
                  <a:cubicBezTo>
                    <a:pt x="3318221" y="787746"/>
                    <a:pt x="3305317" y="822689"/>
                    <a:pt x="3279048" y="849525"/>
                  </a:cubicBezTo>
                  <a:lnTo>
                    <a:pt x="2989791" y="1145034"/>
                  </a:lnTo>
                  <a:lnTo>
                    <a:pt x="3044606" y="1218336"/>
                  </a:lnTo>
                  <a:cubicBezTo>
                    <a:pt x="3118078" y="1327089"/>
                    <a:pt x="3176264" y="1447017"/>
                    <a:pt x="3216083" y="1575038"/>
                  </a:cubicBezTo>
                  <a:lnTo>
                    <a:pt x="3237090" y="1656736"/>
                  </a:lnTo>
                  <a:lnTo>
                    <a:pt x="3654834" y="1656736"/>
                  </a:lnTo>
                  <a:cubicBezTo>
                    <a:pt x="3729939" y="1656736"/>
                    <a:pt x="3790824" y="1717621"/>
                    <a:pt x="3790824" y="179272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20817784">
              <a:off x="9070791" y="3201543"/>
              <a:ext cx="680371" cy="68037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979101" y="4077938"/>
            <a:ext cx="977456" cy="1021747"/>
            <a:chOff x="6979101" y="4077938"/>
            <a:chExt cx="977456" cy="1021747"/>
          </a:xfrm>
        </p:grpSpPr>
        <p:sp>
          <p:nvSpPr>
            <p:cNvPr id="9" name="Freeform 9"/>
            <p:cNvSpPr/>
            <p:nvPr/>
          </p:nvSpPr>
          <p:spPr>
            <a:xfrm rot="16200000">
              <a:off x="6979101" y="4077938"/>
              <a:ext cx="977456" cy="1021747"/>
            </a:xfrm>
            <a:custGeom>
              <a:rect l="l" t="t" r="r" b="b"/>
              <a:pathLst>
                <a:path w="3790823" h="3962533">
                  <a:moveTo>
                    <a:pt x="2850411" y="1980294"/>
                  </a:moveTo>
                  <a:cubicBezTo>
                    <a:pt x="2850411" y="1463429"/>
                    <a:pt x="2431409" y="1044427"/>
                    <a:pt x="1914544" y="1044427"/>
                  </a:cubicBezTo>
                  <a:cubicBezTo>
                    <a:pt x="1397679" y="1044427"/>
                    <a:pt x="978677" y="1463429"/>
                    <a:pt x="978677" y="1980294"/>
                  </a:cubicBezTo>
                  <a:cubicBezTo>
                    <a:pt x="978677" y="2497159"/>
                    <a:pt x="1397679" y="2916161"/>
                    <a:pt x="1914544" y="2916161"/>
                  </a:cubicBezTo>
                  <a:cubicBezTo>
                    <a:pt x="2431409" y="2916161"/>
                    <a:pt x="2850411" y="2497159"/>
                    <a:pt x="2850411" y="1980294"/>
                  </a:cubicBezTo>
                  <a:close/>
                  <a:moveTo>
                    <a:pt x="3790824" y="1792726"/>
                  </a:moveTo>
                  <a:lnTo>
                    <a:pt x="3790824" y="2083454"/>
                  </a:lnTo>
                  <a:cubicBezTo>
                    <a:pt x="3790824" y="2158559"/>
                    <a:pt x="3729939" y="2219444"/>
                    <a:pt x="3654834" y="2219444"/>
                  </a:cubicBezTo>
                  <a:lnTo>
                    <a:pt x="3255083" y="2219444"/>
                  </a:lnTo>
                  <a:lnTo>
                    <a:pt x="3249665" y="2254949"/>
                  </a:lnTo>
                  <a:cubicBezTo>
                    <a:pt x="3204280" y="2476737"/>
                    <a:pt x="3105019" y="2678901"/>
                    <a:pt x="2966153" y="2847168"/>
                  </a:cubicBezTo>
                  <a:lnTo>
                    <a:pt x="2938885" y="2877170"/>
                  </a:lnTo>
                  <a:lnTo>
                    <a:pt x="3224970" y="3266562"/>
                  </a:lnTo>
                  <a:cubicBezTo>
                    <a:pt x="3247204" y="3296825"/>
                    <a:pt x="3255067" y="3333235"/>
                    <a:pt x="3249805" y="3367637"/>
                  </a:cubicBezTo>
                  <a:cubicBezTo>
                    <a:pt x="3244544" y="3402040"/>
                    <a:pt x="3226158" y="3434436"/>
                    <a:pt x="3195895" y="3456670"/>
                  </a:cubicBezTo>
                  <a:lnTo>
                    <a:pt x="2961603" y="3628803"/>
                  </a:lnTo>
                  <a:cubicBezTo>
                    <a:pt x="2901078" y="3673271"/>
                    <a:pt x="2815963" y="3660254"/>
                    <a:pt x="2771495" y="3599728"/>
                  </a:cubicBezTo>
                  <a:lnTo>
                    <a:pt x="2488779" y="3214923"/>
                  </a:lnTo>
                  <a:lnTo>
                    <a:pt x="2445010" y="3236007"/>
                  </a:lnTo>
                  <a:cubicBezTo>
                    <a:pt x="2322727" y="3287728"/>
                    <a:pt x="2191324" y="3322109"/>
                    <a:pt x="2053883" y="3336067"/>
                  </a:cubicBezTo>
                  <a:lnTo>
                    <a:pt x="2037562" y="3336891"/>
                  </a:lnTo>
                  <a:lnTo>
                    <a:pt x="2037562" y="3826543"/>
                  </a:lnTo>
                  <a:cubicBezTo>
                    <a:pt x="2037562" y="3901648"/>
                    <a:pt x="1976677" y="3962533"/>
                    <a:pt x="1901572" y="3962533"/>
                  </a:cubicBezTo>
                  <a:lnTo>
                    <a:pt x="1610844" y="3962533"/>
                  </a:lnTo>
                  <a:cubicBezTo>
                    <a:pt x="1535739" y="3962533"/>
                    <a:pt x="1474854" y="3901648"/>
                    <a:pt x="1474854" y="3826543"/>
                  </a:cubicBezTo>
                  <a:lnTo>
                    <a:pt x="1474854" y="3269232"/>
                  </a:lnTo>
                  <a:lnTo>
                    <a:pt x="1384078" y="3236007"/>
                  </a:lnTo>
                  <a:cubicBezTo>
                    <a:pt x="1261794" y="3184286"/>
                    <a:pt x="1148631" y="3115224"/>
                    <a:pt x="1047671" y="3031904"/>
                  </a:cubicBezTo>
                  <a:lnTo>
                    <a:pt x="997214" y="2986046"/>
                  </a:lnTo>
                  <a:lnTo>
                    <a:pt x="710082" y="3250899"/>
                  </a:lnTo>
                  <a:cubicBezTo>
                    <a:pt x="654876" y="3301821"/>
                    <a:pt x="568842" y="3298349"/>
                    <a:pt x="517920" y="3243143"/>
                  </a:cubicBezTo>
                  <a:lnTo>
                    <a:pt x="320802" y="3029444"/>
                  </a:lnTo>
                  <a:cubicBezTo>
                    <a:pt x="269879" y="2974238"/>
                    <a:pt x="273352" y="2888204"/>
                    <a:pt x="328558" y="2837282"/>
                  </a:cubicBezTo>
                  <a:lnTo>
                    <a:pt x="666127" y="2525905"/>
                  </a:lnTo>
                  <a:lnTo>
                    <a:pt x="658832" y="2510762"/>
                  </a:lnTo>
                  <a:cubicBezTo>
                    <a:pt x="624351" y="2429240"/>
                    <a:pt x="597577" y="2343664"/>
                    <a:pt x="579423" y="2254949"/>
                  </a:cubicBezTo>
                  <a:lnTo>
                    <a:pt x="574005" y="2219445"/>
                  </a:lnTo>
                  <a:lnTo>
                    <a:pt x="135990" y="2219445"/>
                  </a:lnTo>
                  <a:cubicBezTo>
                    <a:pt x="60885" y="2219445"/>
                    <a:pt x="0" y="2158560"/>
                    <a:pt x="0" y="2083455"/>
                  </a:cubicBezTo>
                  <a:lnTo>
                    <a:pt x="0" y="1792727"/>
                  </a:lnTo>
                  <a:cubicBezTo>
                    <a:pt x="0" y="1717622"/>
                    <a:pt x="60885" y="1656737"/>
                    <a:pt x="135990" y="1656737"/>
                  </a:cubicBezTo>
                  <a:lnTo>
                    <a:pt x="591998" y="1656737"/>
                  </a:lnTo>
                  <a:lnTo>
                    <a:pt x="613005" y="1575038"/>
                  </a:lnTo>
                  <a:cubicBezTo>
                    <a:pt x="652823" y="1447017"/>
                    <a:pt x="711010" y="1327089"/>
                    <a:pt x="784482" y="1218336"/>
                  </a:cubicBezTo>
                  <a:lnTo>
                    <a:pt x="848257" y="1133051"/>
                  </a:lnTo>
                  <a:lnTo>
                    <a:pt x="538492" y="735456"/>
                  </a:lnTo>
                  <a:cubicBezTo>
                    <a:pt x="492333" y="676210"/>
                    <a:pt x="502943" y="590761"/>
                    <a:pt x="562189" y="544603"/>
                  </a:cubicBezTo>
                  <a:lnTo>
                    <a:pt x="791529" y="365924"/>
                  </a:lnTo>
                  <a:cubicBezTo>
                    <a:pt x="850776" y="319765"/>
                    <a:pt x="936224" y="330375"/>
                    <a:pt x="982383" y="389621"/>
                  </a:cubicBezTo>
                  <a:lnTo>
                    <a:pt x="1281754" y="773875"/>
                  </a:lnTo>
                  <a:lnTo>
                    <a:pt x="1384078" y="724584"/>
                  </a:lnTo>
                  <a:lnTo>
                    <a:pt x="1474853" y="691359"/>
                  </a:lnTo>
                  <a:lnTo>
                    <a:pt x="1474853" y="135990"/>
                  </a:lnTo>
                  <a:cubicBezTo>
                    <a:pt x="1474853" y="60885"/>
                    <a:pt x="1535738" y="0"/>
                    <a:pt x="1610843" y="0"/>
                  </a:cubicBezTo>
                  <a:lnTo>
                    <a:pt x="1901571" y="0"/>
                  </a:lnTo>
                  <a:cubicBezTo>
                    <a:pt x="1976676" y="0"/>
                    <a:pt x="2037561" y="60885"/>
                    <a:pt x="2037561" y="135990"/>
                  </a:cubicBezTo>
                  <a:lnTo>
                    <a:pt x="2037561" y="623699"/>
                  </a:lnTo>
                  <a:lnTo>
                    <a:pt x="2053883" y="624523"/>
                  </a:lnTo>
                  <a:cubicBezTo>
                    <a:pt x="2191324" y="638481"/>
                    <a:pt x="2322727" y="672862"/>
                    <a:pt x="2445010" y="724584"/>
                  </a:cubicBezTo>
                  <a:lnTo>
                    <a:pt x="2559802" y="779881"/>
                  </a:lnTo>
                  <a:lnTo>
                    <a:pt x="2876923" y="455906"/>
                  </a:lnTo>
                  <a:cubicBezTo>
                    <a:pt x="2929460" y="402234"/>
                    <a:pt x="3015559" y="401314"/>
                    <a:pt x="3069231" y="453850"/>
                  </a:cubicBezTo>
                  <a:lnTo>
                    <a:pt x="3276993" y="657217"/>
                  </a:lnTo>
                  <a:cubicBezTo>
                    <a:pt x="3303829" y="683485"/>
                    <a:pt x="3317477" y="718144"/>
                    <a:pt x="3317849" y="752945"/>
                  </a:cubicBezTo>
                  <a:cubicBezTo>
                    <a:pt x="3318221" y="787746"/>
                    <a:pt x="3305317" y="822689"/>
                    <a:pt x="3279048" y="849525"/>
                  </a:cubicBezTo>
                  <a:lnTo>
                    <a:pt x="2989791" y="1145034"/>
                  </a:lnTo>
                  <a:lnTo>
                    <a:pt x="3044606" y="1218336"/>
                  </a:lnTo>
                  <a:cubicBezTo>
                    <a:pt x="3118078" y="1327089"/>
                    <a:pt x="3176264" y="1447017"/>
                    <a:pt x="3216083" y="1575038"/>
                  </a:cubicBezTo>
                  <a:lnTo>
                    <a:pt x="3237090" y="1656736"/>
                  </a:lnTo>
                  <a:lnTo>
                    <a:pt x="3654834" y="1656736"/>
                  </a:lnTo>
                  <a:cubicBezTo>
                    <a:pt x="3729939" y="1656736"/>
                    <a:pt x="3790824" y="1717621"/>
                    <a:pt x="3790824" y="1792726"/>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349433" y="4470368"/>
              <a:ext cx="236887" cy="23688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财务管理与企业其他管理的协同</a:t>
              </a:r>
            </a:p>
          </p:txBody>
        </p:sp>
      </p:grpSp>
      <p:sp>
        <p:nvSpPr>
          <p:cNvPr id="33" name="AutoShape 33"/>
          <p:cNvSpPr/>
          <p:nvPr/>
        </p:nvSpPr>
        <p:spPr>
          <a:xfrm>
            <a:off x="579283" y="2049017"/>
            <a:ext cx="584258" cy="584258"/>
          </a:xfrm>
          <a:prstGeom prst="ellipse">
            <a:avLst/>
          </a:prstGeom>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4" name="AutoShape 34"/>
          <p:cNvSpPr/>
          <p:nvPr/>
        </p:nvSpPr>
        <p:spPr>
          <a:xfrm>
            <a:off x="674589" y="2156678"/>
            <a:ext cx="395855" cy="368935"/>
          </a:xfrm>
          <a:prstGeom prst="rect">
            <a:avLst/>
          </a:prstGeom>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20002"/>
              </a:spcBef>
              <a:defRPr/>
            </a:pPr>
            <a:r>
              <a:rPr lang="en-US" sz="2000" b="1">
                <a:solidFill>
                  <a:schemeClr val="accent1">
                    <a:alpha val="100000"/>
                  </a:schemeClr>
                </a:solidFill>
                <a:latin typeface="Microsoft Yahei"/>
                <a:ea typeface="Microsoft Yahei"/>
                <a:cs typeface="Microsoft Yahei"/>
              </a:rPr>
              <a:t>01</a:t>
            </a:r>
            <a:endParaRPr lang="en-US" sz="1100"/>
          </a:p>
        </p:txBody>
      </p:sp>
      <p:sp>
        <p:nvSpPr>
          <p:cNvPr id="35" name="TextBox 35"/>
          <p:cNvSpPr txBox="1"/>
          <p:nvPr/>
        </p:nvSpPr>
        <p:spPr>
          <a:xfrm>
            <a:off x="1350983" y="1947863"/>
            <a:ext cx="4120112" cy="786566"/>
          </a:xfrm>
          <a:prstGeom prst="rect">
            <a:avLst/>
          </a:prstGeom>
        </p:spPr>
        <p:txBody>
          <a:bodyPr vert="horz"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350">
                <a:solidFill>
                  <a:schemeClr val="dk1">
                    <a:alpha val="100000"/>
                  </a:schemeClr>
                </a:solidFill>
                <a:latin typeface="Microsoft Yahei"/>
                <a:ea typeface="Microsoft Yahei"/>
                <a:cs typeface="Microsoft Yahei"/>
              </a:rPr>
              <a:t>财务管理与企业其他管理职能的协同是实现企业战略目标的重要保障。</a:t>
            </a:r>
          </a:p>
        </p:txBody>
      </p:sp>
      <p:sp>
        <p:nvSpPr>
          <p:cNvPr id="36" name="AutoShape 36"/>
          <p:cNvSpPr/>
          <p:nvPr/>
        </p:nvSpPr>
        <p:spPr>
          <a:xfrm>
            <a:off x="579283" y="3218181"/>
            <a:ext cx="584258" cy="584258"/>
          </a:xfrm>
          <a:prstGeom prst="ellipse">
            <a:avLst/>
          </a:prstGeom>
          <a:ln w="19050">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7" name="AutoShape 37"/>
          <p:cNvSpPr/>
          <p:nvPr/>
        </p:nvSpPr>
        <p:spPr>
          <a:xfrm>
            <a:off x="655539" y="3325842"/>
            <a:ext cx="453011" cy="368935"/>
          </a:xfrm>
          <a:prstGeom prst="rect">
            <a:avLst/>
          </a:prstGeom>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20002"/>
              </a:spcBef>
              <a:defRPr/>
            </a:pPr>
            <a:r>
              <a:rPr lang="en-US" sz="2000" b="1">
                <a:solidFill>
                  <a:schemeClr val="accent2">
                    <a:alpha val="100000"/>
                  </a:schemeClr>
                </a:solidFill>
                <a:latin typeface="Microsoft Yahei"/>
                <a:ea typeface="Microsoft Yahei"/>
                <a:cs typeface="Microsoft Yahei"/>
              </a:rPr>
              <a:t>02</a:t>
            </a:r>
            <a:endParaRPr lang="en-US" sz="1100"/>
          </a:p>
        </p:txBody>
      </p:sp>
      <p:sp>
        <p:nvSpPr>
          <p:cNvPr id="38" name="TextBox 38"/>
          <p:cNvSpPr txBox="1"/>
          <p:nvPr/>
        </p:nvSpPr>
        <p:spPr>
          <a:xfrm>
            <a:off x="1350983" y="3110437"/>
            <a:ext cx="4114800" cy="799744"/>
          </a:xfrm>
          <a:prstGeom prst="rect">
            <a:avLst/>
          </a:prstGeom>
        </p:spPr>
        <p:txBody>
          <a:bodyPr vert="horz"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350">
                <a:solidFill>
                  <a:schemeClr val="dk1">
                    <a:alpha val="100000"/>
                  </a:schemeClr>
                </a:solidFill>
                <a:latin typeface="Microsoft Yahei"/>
                <a:ea typeface="Microsoft Yahei"/>
                <a:cs typeface="Microsoft Yahei"/>
              </a:rPr>
              <a:t>财务管理应与市场营销、生产管理、人力资源管理等部门密切合作，共同推进企业战略的实施。</a:t>
            </a:r>
          </a:p>
        </p:txBody>
      </p:sp>
      <p:sp>
        <p:nvSpPr>
          <p:cNvPr id="39" name="AutoShape 39"/>
          <p:cNvSpPr/>
          <p:nvPr/>
        </p:nvSpPr>
        <p:spPr>
          <a:xfrm>
            <a:off x="575049" y="4441785"/>
            <a:ext cx="584258" cy="584258"/>
          </a:xfrm>
          <a:prstGeom prst="ellipse">
            <a:avLst/>
          </a:prstGeom>
          <a:ln w="19050">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0" name="AutoShape 40"/>
          <p:cNvSpPr/>
          <p:nvPr/>
        </p:nvSpPr>
        <p:spPr>
          <a:xfrm>
            <a:off x="642204" y="4549446"/>
            <a:ext cx="453011" cy="368935"/>
          </a:xfrm>
          <a:prstGeom prst="rect">
            <a:avLst/>
          </a:prstGeom>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20002"/>
              </a:spcBef>
              <a:defRPr/>
            </a:pPr>
            <a:r>
              <a:rPr lang="en-US" sz="2000" b="1">
                <a:solidFill>
                  <a:schemeClr val="accent3">
                    <a:alpha val="100000"/>
                  </a:schemeClr>
                </a:solidFill>
                <a:latin typeface="Microsoft Yahei"/>
                <a:ea typeface="Microsoft Yahei"/>
                <a:cs typeface="Microsoft Yahei"/>
              </a:rPr>
              <a:t>03</a:t>
            </a:r>
            <a:endParaRPr lang="en-US" sz="1100"/>
          </a:p>
        </p:txBody>
      </p:sp>
      <p:sp>
        <p:nvSpPr>
          <p:cNvPr id="41" name="TextBox 41"/>
          <p:cNvSpPr txBox="1"/>
          <p:nvPr/>
        </p:nvSpPr>
        <p:spPr>
          <a:xfrm>
            <a:off x="1350983" y="4340631"/>
            <a:ext cx="4114800" cy="786566"/>
          </a:xfrm>
          <a:prstGeom prst="rect">
            <a:avLst/>
          </a:prstGeom>
        </p:spPr>
        <p:txBody>
          <a:bodyPr vert="horz"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alpha val="100000"/>
                  </a:schemeClr>
                </a:solidFill>
                <a:latin typeface="Microsoft Yahei"/>
                <a:ea typeface="Microsoft Yahei"/>
                <a:cs typeface="Microsoft Yahei"/>
              </a:rPr>
              <a:t>通过建立有效的沟通机制和合作流程，可以促进企业内部管理的协同，提高企业的运营效率和整体效益。</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3518246" y="3031027"/>
            <a:ext cx="1788760" cy="673166"/>
          </a:xfrm>
          <a:custGeom>
            <a:rect l="l" t="t" r="r" b="b"/>
            <a:pathLst>
              <a:path w="1400" h="527">
                <a:moveTo>
                  <a:pt x="0" y="108"/>
                </a:moveTo>
                <a:lnTo>
                  <a:pt x="837" y="527"/>
                </a:lnTo>
                <a:lnTo>
                  <a:pt x="1400" y="332"/>
                </a:lnTo>
                <a:lnTo>
                  <a:pt x="281" y="0"/>
                </a:lnTo>
                <a:lnTo>
                  <a:pt x="0" y="10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735450" y="3096651"/>
            <a:ext cx="2091473" cy="876386"/>
          </a:xfrm>
          <a:custGeom>
            <a:rect l="l" t="t" r="r" b="b"/>
            <a:pathLst>
              <a:path w="1698" h="710">
                <a:moveTo>
                  <a:pt x="1002" y="710"/>
                </a:moveTo>
                <a:lnTo>
                  <a:pt x="1698" y="366"/>
                </a:lnTo>
                <a:lnTo>
                  <a:pt x="591" y="0"/>
                </a:lnTo>
                <a:lnTo>
                  <a:pt x="0" y="202"/>
                </a:lnTo>
                <a:lnTo>
                  <a:pt x="1002" y="71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5893380" y="3977271"/>
            <a:ext cx="4191413" cy="1771824"/>
          </a:xfrm>
          <a:custGeom>
            <a:rect l="l" t="t" r="r" b="b"/>
            <a:pathLst>
              <a:path w="3282" h="1388">
                <a:moveTo>
                  <a:pt x="0" y="332"/>
                </a:moveTo>
                <a:lnTo>
                  <a:pt x="1065" y="869"/>
                </a:lnTo>
                <a:lnTo>
                  <a:pt x="177" y="1388"/>
                </a:lnTo>
                <a:lnTo>
                  <a:pt x="3283" y="1388"/>
                </a:lnTo>
                <a:lnTo>
                  <a:pt x="2529" y="96"/>
                </a:lnTo>
                <a:lnTo>
                  <a:pt x="1981" y="414"/>
                </a:lnTo>
                <a:lnTo>
                  <a:pt x="685" y="0"/>
                </a:lnTo>
                <a:lnTo>
                  <a:pt x="0" y="332"/>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5" name="Connector 5"/>
          <p:cNvCxnSpPr/>
          <p:nvPr/>
        </p:nvCxnSpPr>
        <p:spPr>
          <a:xfrm flipH="1" flipV="1">
            <a:off x="2921288" y="2643640"/>
            <a:ext cx="827699" cy="453011"/>
          </a:xfrm>
          <a:prstGeom prst="line">
            <a:avLst/>
          </a:prstGeom>
          <a:ln w="6350">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flipH="1">
            <a:off x="3748986" y="3704194"/>
            <a:ext cx="1665980" cy="1043620"/>
          </a:xfrm>
          <a:prstGeom prst="line">
            <a:avLst/>
          </a:prstGeom>
          <a:ln w="6350">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7" name="Connector 7"/>
          <p:cNvCxnSpPr/>
          <p:nvPr/>
        </p:nvCxnSpPr>
        <p:spPr>
          <a:xfrm flipV="1">
            <a:off x="7633452" y="3367611"/>
            <a:ext cx="1134645" cy="857334"/>
          </a:xfrm>
          <a:prstGeom prst="line">
            <a:avLst/>
          </a:prstGeom>
          <a:ln w="635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8" name="AutoShape 8"/>
          <p:cNvSpPr/>
          <p:nvPr/>
        </p:nvSpPr>
        <p:spPr>
          <a:xfrm>
            <a:off x="2294693" y="4747814"/>
            <a:ext cx="1953876" cy="24574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69567" y="1762125"/>
            <a:ext cx="2362200" cy="166687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ct val="0"/>
              </a:spcBef>
            </a:pPr>
            <a:r>
              <a:rPr lang="en-US" sz="1350">
                <a:solidFill>
                  <a:schemeClr val="dk1">
                    <a:alpha val="100000"/>
                  </a:schemeClr>
                </a:solidFill>
                <a:latin typeface="Microsoft Yahei"/>
                <a:ea typeface="Microsoft Yahei"/>
                <a:cs typeface="Microsoft Yahei"/>
              </a:rPr>
              <a:t>财务管理通过预算、核算、分析、控制等手段，对企业战略执行提供全方位的支持。</a:t>
            </a:r>
          </a:p>
        </p:txBody>
      </p:sp>
      <p:sp>
        <p:nvSpPr>
          <p:cNvPr id="10" name="TextBox 10"/>
          <p:cNvSpPr txBox="1"/>
          <p:nvPr/>
        </p:nvSpPr>
        <p:spPr>
          <a:xfrm>
            <a:off x="1455669" y="4444384"/>
            <a:ext cx="2362200" cy="217170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通过财务管理对企业战略执行过程的监控和反馈，可以及时发现和解决战略实施过程中的问题，确保企业战略目标的实现。</a:t>
            </a:r>
          </a:p>
        </p:txBody>
      </p:sp>
      <p:sp>
        <p:nvSpPr>
          <p:cNvPr id="11" name="TextBox 11"/>
          <p:cNvSpPr txBox="1"/>
          <p:nvPr/>
        </p:nvSpPr>
        <p:spPr>
          <a:xfrm>
            <a:off x="8877359" y="2407424"/>
            <a:ext cx="2361910" cy="187379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alpha val="100000"/>
                  </a:schemeClr>
                </a:solidFill>
                <a:latin typeface="Microsoft Yahei"/>
                <a:ea typeface="Microsoft Yahei"/>
                <a:cs typeface="Microsoft Yahei"/>
              </a:rPr>
              <a:t>有效的财务管理还可以为企业决策层提供准确及时的财务信息，帮助决策层做出科学合理的决策。</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财务管理对企业战略执行的支持</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937053" y="2092757"/>
            <a:ext cx="6315075" cy="1323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6300" b="1">
                <a:solidFill>
                  <a:schemeClr val="dk2">
                    <a:alpha val="100000"/>
                  </a:schemeClr>
                </a:solidFill>
                <a:latin typeface="Arial"/>
                <a:ea typeface="Arial"/>
                <a:cs typeface="Arial"/>
              </a:rPr>
              <a:t>03</a:t>
            </a:r>
          </a:p>
        </p:txBody>
      </p:sp>
      <p:sp>
        <p:nvSpPr>
          <p:cNvPr id="3" name="TextBox 3"/>
          <p:cNvSpPr txBox="1"/>
          <p:nvPr/>
        </p:nvSpPr>
        <p:spPr>
          <a:xfrm>
            <a:off x="897939" y="3921526"/>
            <a:ext cx="10391775" cy="18573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20000"/>
                    <a:lumOff val="80000"/>
                    <a:alpha val="100000"/>
                  </a:schemeClr>
                </a:solidFill>
                <a:latin typeface="Microsoft Yahei"/>
                <a:ea typeface="Microsoft Yahei"/>
                <a:cs typeface="Microsoft Yahei"/>
              </a:rPr>
              <a:t>财务管理制度对企业战略资源配置的整合</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https://d.book118.com/626040124222010051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58</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2024-09-17T20:52:40.092</cp:lastPrinted>
  <dcterms:created xsi:type="dcterms:W3CDTF">2024-09-17T12:52:40Z</dcterms:created>
  <dcterms:modified xsi:type="dcterms:W3CDTF">2024-09-17T12:52:42Z</dcterms:modified>
</cp:coreProperties>
</file>