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CE3EC-4E12-44CF-AA60-B5F398AD9F14}" type="datetimeFigureOut">
              <a:rPr lang="zh-CN" altLang="en-US" smtClean="0"/>
              <a:t>2023/2/1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E5BC5-B7F0-4E3C-A4E5-5A46F92AB3FA}"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73784-14CF-4C86-A61C-879E6DAD3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66E3C-B43E-4953-BF34-6EC85CFF2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EF6F2F-5F23-4555-8C8D-20B8BB15D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700A20-D491-46D1-8D1C-617A98EB9E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31727D-5AF6-4C57-B25E-92389CFBF2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D52C2A-DB76-41BB-95CE-54BAEDCAB6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B4482B-F3EA-4FD9-BCD0-C786B259FD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298B7-7078-4D58-B618-79ADA9E4E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1E8D0-F3F7-4EC6-877B-29D95675C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5AF6E-9371-4A1A-80A3-70E69795E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8FDC9-1D05-475F-89D1-F4EE5199C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AB40AAC-9D18-45A0-BB69-244DBCCCB040}"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4E1BBDA-DE88-49F8-9CBE-7783A1D7C40B}" type="datetimeFigureOut">
              <a:rPr lang="zh-CN" altLang="en-US" smtClean="0"/>
              <a:t>2023/2/1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AB40AAC-9D18-45A0-BB69-244DBCCCB040}"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 Id="rId3"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image" Target="../media/image5.jpeg" /><Relationship Id="rId4"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4.xml" /><Relationship Id="rId3" Type="http://schemas.openxmlformats.org/officeDocument/2006/relationships/image" Target="../media/image4.jpeg" /><Relationship Id="rId4"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5.xml" /><Relationship Id="rId3" Type="http://schemas.openxmlformats.org/officeDocument/2006/relationships/image" Target="../media/image4.jpeg" /><Relationship Id="rId4"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6.xml" /><Relationship Id="rId3" Type="http://schemas.openxmlformats.org/officeDocument/2006/relationships/image" Target="../media/image4.jpeg" /><Relationship Id="rId4"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 Id="rId3" Type="http://schemas.openxmlformats.org/officeDocument/2006/relationships/image" Target="../media/image5.jpeg" /><Relationship Id="rId4"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8.xml"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9.xml"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0.xml" /><Relationship Id="rId3"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1.xml"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2.xml" /><Relationship Id="rId3" Type="http://schemas.openxmlformats.org/officeDocument/2006/relationships/image" Target="../media/image5.jpeg" /><Relationship Id="rId4"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3.xml" /><Relationship Id="rId3" Type="http://schemas.openxmlformats.org/officeDocument/2006/relationships/image" Target="../media/image4.jpeg" /><Relationship Id="rId4"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410521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文本框 3">
            <a:extLst>
              <a:ext uri="{FF2B5EF4-FFF2-40B4-BE49-F238E27FC236}">
                <a16:creationId xmlns:a16="http://schemas.microsoft.com/office/drawing/2014/main" id="{4F6E94BC-A197-AE06-2966-985E2BFC858E}"/>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a </a:t>
            </a:r>
            <a:r>
              <a:rPr lang="zh-CN" altLang="en-US" sz="200"/>
              <a:t>所有 型梁、工字钢梁在工厂加工好运至现场。</a:t>
            </a:r>
          </a:p>
        </p:txBody>
      </p:sp>
      <p:sp>
        <p:nvSpPr>
          <p:cNvPr id="2" name="文本框 1">
            <a:extLst>
              <a:ext uri="{FF2B5EF4-FFF2-40B4-BE49-F238E27FC236}">
                <a16:creationId xmlns:a16="http://schemas.microsoft.com/office/drawing/2014/main" id="{9B47DD04-1657-3F25-496C-23DC6C43C84B}"/>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靠于墙边木枕上，以免受其他专业队伍施工影响污损。</a:t>
            </a:r>
          </a:p>
        </p:txBody>
      </p:sp>
      <p:pic>
        <p:nvPicPr>
          <p:cNvPr id="3" name="图片 2">
            <a:extLst>
              <a:ext uri="{FF2B5EF4-FFF2-40B4-BE49-F238E27FC236}">
                <a16:creationId xmlns:a16="http://schemas.microsoft.com/office/drawing/2014/main" id="{2DF05DF0-92E5-B2BC-4C7B-401406B74347}"/>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a:extLst>
              <a:ext uri="{FF2B5EF4-FFF2-40B4-BE49-F238E27FC236}">
                <a16:creationId xmlns:a16="http://schemas.microsoft.com/office/drawing/2014/main" id="{23DC1A48-85BE-F5BF-FAAB-70566D512FD7}"/>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计院驻现场技术代表协调施工中的技术问题，并参加定期的工程例会；所有协调记录、会议纪要均应由四方代表（甲方、监理方、设计院方、我方）签准和留查。</a:t>
            </a:r>
          </a:p>
        </p:txBody>
      </p:sp>
      <p:sp>
        <p:nvSpPr>
          <p:cNvPr id="2" name="文本框 1">
            <a:extLst>
              <a:ext uri="{FF2B5EF4-FFF2-40B4-BE49-F238E27FC236}">
                <a16:creationId xmlns:a16="http://schemas.microsoft.com/office/drawing/2014/main" id="{D6CA1DC0-335F-F801-8A91-9F17F85A4F7C}"/>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在遵守水土保持法律法规、水土保持技术标准以及环境保护总体要求原则的同时，针对</a:t>
            </a:r>
            <a:r>
              <a:rPr lang="en-US" altLang="zh-CN" sz="200"/>
              <a:t>xxxx</a:t>
            </a:r>
            <a:r>
              <a:rPr lang="zh-CN" altLang="en-US" sz="200"/>
              <a:t>特点确定措施的布设原则如下：</a:t>
            </a:r>
          </a:p>
        </p:txBody>
      </p:sp>
      <p:pic>
        <p:nvPicPr>
          <p:cNvPr id="3" name="图片 2">
            <a:extLst>
              <a:ext uri="{FF2B5EF4-FFF2-40B4-BE49-F238E27FC236}">
                <a16:creationId xmlns:a16="http://schemas.microsoft.com/office/drawing/2014/main" id="{AFE1E190-4D62-2338-383E-3DAAA9A20BA6}"/>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3" name="任意多边形: 形状 52"/>
          <p:cNvSpPr/>
          <p:nvPr/>
        </p:nvSpPr>
        <p:spPr>
          <a:xfrm>
            <a:off x="-133688" y="470477"/>
            <a:ext cx="12602501" cy="1161267"/>
          </a:xfrm>
          <a:custGeom>
            <a:gdLst>
              <a:gd name="connsiteX0" fmla="*/ 0 w 12605418"/>
              <a:gd name="connsiteY0" fmla="*/ 1161536 h 1161536"/>
              <a:gd name="connsiteX1" fmla="*/ 2780270 w 12605418"/>
              <a:gd name="connsiteY1" fmla="*/ 395417 h 1161536"/>
              <a:gd name="connsiteX2" fmla="*/ 4213654 w 12605418"/>
              <a:gd name="connsiteY2" fmla="*/ 580768 h 1161536"/>
              <a:gd name="connsiteX3" fmla="*/ 5585254 w 12605418"/>
              <a:gd name="connsiteY3" fmla="*/ 296563 h 1161536"/>
              <a:gd name="connsiteX4" fmla="*/ 6647935 w 12605418"/>
              <a:gd name="connsiteY4" fmla="*/ 506628 h 1161536"/>
              <a:gd name="connsiteX5" fmla="*/ 7970108 w 12605418"/>
              <a:gd name="connsiteY5" fmla="*/ 358346 h 1161536"/>
              <a:gd name="connsiteX6" fmla="*/ 9354065 w 12605418"/>
              <a:gd name="connsiteY6" fmla="*/ 518984 h 1161536"/>
              <a:gd name="connsiteX7" fmla="*/ 10985156 w 12605418"/>
              <a:gd name="connsiteY7" fmla="*/ 1000898 h 1161536"/>
              <a:gd name="connsiteX8" fmla="*/ 12455610 w 12605418"/>
              <a:gd name="connsiteY8" fmla="*/ 296563 h 1161536"/>
              <a:gd name="connsiteX9" fmla="*/ 12480324 w 12605418"/>
              <a:gd name="connsiteY9" fmla="*/ 0 h 1161536"/>
              <a:gd name="connsiteX0-1" fmla="*/ 0 w 12605418"/>
              <a:gd name="connsiteY0-2" fmla="*/ 1161536 h 1161536"/>
              <a:gd name="connsiteX1-3" fmla="*/ 2780270 w 12605418"/>
              <a:gd name="connsiteY1-4" fmla="*/ 395417 h 1161536"/>
              <a:gd name="connsiteX2-5" fmla="*/ 4213654 w 12605418"/>
              <a:gd name="connsiteY2-6" fmla="*/ 580768 h 1161536"/>
              <a:gd name="connsiteX3-7" fmla="*/ 5585254 w 12605418"/>
              <a:gd name="connsiteY3-8" fmla="*/ 296563 h 1161536"/>
              <a:gd name="connsiteX4-9" fmla="*/ 6774935 w 12605418"/>
              <a:gd name="connsiteY4-10" fmla="*/ 379628 h 1161536"/>
              <a:gd name="connsiteX5-11" fmla="*/ 7970108 w 12605418"/>
              <a:gd name="connsiteY5-12" fmla="*/ 358346 h 1161536"/>
              <a:gd name="connsiteX6-13" fmla="*/ 9354065 w 12605418"/>
              <a:gd name="connsiteY6-14" fmla="*/ 518984 h 1161536"/>
              <a:gd name="connsiteX7-15" fmla="*/ 10985156 w 12605418"/>
              <a:gd name="connsiteY7-16" fmla="*/ 1000898 h 1161536"/>
              <a:gd name="connsiteX8-17" fmla="*/ 12455610 w 12605418"/>
              <a:gd name="connsiteY8-18" fmla="*/ 296563 h 1161536"/>
              <a:gd name="connsiteX9-19" fmla="*/ 12480324 w 12605418"/>
              <a:gd name="connsiteY9-20" fmla="*/ 0 h 1161536"/>
              <a:gd name="connsiteX0-21" fmla="*/ 0 w 12605418"/>
              <a:gd name="connsiteY0-22" fmla="*/ 1161536 h 1161536"/>
              <a:gd name="connsiteX1-23" fmla="*/ 2780270 w 12605418"/>
              <a:gd name="connsiteY1-24" fmla="*/ 395417 h 1161536"/>
              <a:gd name="connsiteX2-25" fmla="*/ 4213654 w 12605418"/>
              <a:gd name="connsiteY2-26" fmla="*/ 580768 h 1161536"/>
              <a:gd name="connsiteX3-27" fmla="*/ 5585254 w 12605418"/>
              <a:gd name="connsiteY3-28" fmla="*/ 363238 h 1161536"/>
              <a:gd name="connsiteX4-29" fmla="*/ 6774935 w 12605418"/>
              <a:gd name="connsiteY4-30" fmla="*/ 379628 h 1161536"/>
              <a:gd name="connsiteX5-31" fmla="*/ 7970108 w 12605418"/>
              <a:gd name="connsiteY5-32" fmla="*/ 358346 h 1161536"/>
              <a:gd name="connsiteX6-33" fmla="*/ 9354065 w 12605418"/>
              <a:gd name="connsiteY6-34" fmla="*/ 518984 h 1161536"/>
              <a:gd name="connsiteX7-35" fmla="*/ 10985156 w 12605418"/>
              <a:gd name="connsiteY7-36" fmla="*/ 1000898 h 1161536"/>
              <a:gd name="connsiteX8-37" fmla="*/ 12455610 w 12605418"/>
              <a:gd name="connsiteY8-38" fmla="*/ 296563 h 1161536"/>
              <a:gd name="connsiteX9-39" fmla="*/ 12480324 w 12605418"/>
              <a:gd name="connsiteY9-40" fmla="*/ 0 h 116153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12605418" h="1161536">
                <a:moveTo>
                  <a:pt x="0" y="1161536"/>
                </a:moveTo>
                <a:cubicBezTo>
                  <a:pt x="1038997" y="826874"/>
                  <a:pt x="2077994" y="492212"/>
                  <a:pt x="2780270" y="395417"/>
                </a:cubicBezTo>
                <a:cubicBezTo>
                  <a:pt x="3482546" y="298622"/>
                  <a:pt x="3746157" y="586131"/>
                  <a:pt x="4213654" y="580768"/>
                </a:cubicBezTo>
                <a:cubicBezTo>
                  <a:pt x="4681151" y="575405"/>
                  <a:pt x="5158374" y="396761"/>
                  <a:pt x="5585254" y="363238"/>
                </a:cubicBezTo>
                <a:cubicBezTo>
                  <a:pt x="6012134" y="329715"/>
                  <a:pt x="6377459" y="380443"/>
                  <a:pt x="6774935" y="379628"/>
                </a:cubicBezTo>
                <a:cubicBezTo>
                  <a:pt x="7172411" y="378813"/>
                  <a:pt x="7540253" y="335120"/>
                  <a:pt x="7970108" y="358346"/>
                </a:cubicBezTo>
                <a:cubicBezTo>
                  <a:pt x="8399963" y="381572"/>
                  <a:pt x="8851557" y="411892"/>
                  <a:pt x="9354065" y="518984"/>
                </a:cubicBezTo>
                <a:cubicBezTo>
                  <a:pt x="9856573" y="626076"/>
                  <a:pt x="10468232" y="1037968"/>
                  <a:pt x="10985156" y="1000898"/>
                </a:cubicBezTo>
                <a:cubicBezTo>
                  <a:pt x="11502080" y="963828"/>
                  <a:pt x="12206415" y="463379"/>
                  <a:pt x="12455610" y="296563"/>
                </a:cubicBezTo>
                <a:cubicBezTo>
                  <a:pt x="12704805" y="129747"/>
                  <a:pt x="12592564" y="64873"/>
                  <a:pt x="12480324" y="0"/>
                </a:cubicBezTo>
              </a:path>
            </a:pathLst>
          </a:custGeom>
          <a:noFill/>
          <a:ln w="1270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sp>
        <p:nvSpPr>
          <p:cNvPr id="18" name="Rectangle 39"/>
          <p:cNvSpPr>
            <a:spLocks noChangeArrowheads="1"/>
          </p:cNvSpPr>
          <p:nvPr/>
        </p:nvSpPr>
        <p:spPr bwMode="auto">
          <a:xfrm>
            <a:off x="3413652" y="3048534"/>
            <a:ext cx="2748453" cy="369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zh-CN" altLang="en-US" sz="2400">
                <a:solidFill>
                  <a:srgbClr val="4BB43A"/>
                </a:solidFill>
                <a:latin typeface="微软雅黑" panose="020b0503020204020204" pitchFamily="34" charset="-122"/>
                <a:ea typeface="微软雅黑" panose="020b0503020204020204" pitchFamily="34" charset="-122"/>
                <a:cs typeface="+mn-ea"/>
                <a:sym typeface="+mn-lt"/>
              </a:rPr>
              <a:t>植树节的由来</a:t>
            </a:r>
            <a:endParaRPr lang="en-US" altLang="zh-CN" sz="2400">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19" name="Rectangle 39"/>
          <p:cNvSpPr>
            <a:spLocks noChangeArrowheads="1"/>
          </p:cNvSpPr>
          <p:nvPr/>
        </p:nvSpPr>
        <p:spPr bwMode="auto">
          <a:xfrm>
            <a:off x="3461196" y="3447774"/>
            <a:ext cx="2748455" cy="161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en-US" altLang="zh-CN" sz="1050">
                <a:solidFill>
                  <a:srgbClr val="4BB43A"/>
                </a:solidFill>
                <a:latin typeface="微软雅黑" panose="020b0503020204020204" pitchFamily="34" charset="-122"/>
                <a:ea typeface="微软雅黑" panose="020b0503020204020204" pitchFamily="34" charset="-122"/>
                <a:cs typeface="+mn-ea"/>
                <a:sym typeface="+mn-lt"/>
              </a:rPr>
              <a:t>Arbor Day origin</a:t>
            </a:r>
          </a:p>
        </p:txBody>
      </p:sp>
      <p:grpSp>
        <p:nvGrpSpPr>
          <p:cNvPr id="20" name="组合 19"/>
          <p:cNvGrpSpPr/>
          <p:nvPr/>
        </p:nvGrpSpPr>
        <p:grpSpPr>
          <a:xfrm>
            <a:off x="2803899" y="3084397"/>
            <a:ext cx="320934" cy="320934"/>
            <a:chOff x="4923349" y="1475317"/>
            <a:chExt cx="305414" cy="305414"/>
          </a:xfrm>
          <a:solidFill>
            <a:srgbClr val="E94E60"/>
          </a:solidFill>
        </p:grpSpPr>
        <p:sp>
          <p:nvSpPr>
            <p:cNvPr id="41" name="椭圆 40"/>
            <p:cNvSpPr/>
            <p:nvPr/>
          </p:nvSpPr>
          <p:spPr>
            <a:xfrm>
              <a:off x="4923349" y="1475317"/>
              <a:ext cx="305414" cy="305414"/>
            </a:xfrm>
            <a:prstGeom prst="ellipse">
              <a:avLst/>
            </a:prstGeom>
            <a:noFill/>
            <a:ln w="635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42" name="椭圆 41"/>
            <p:cNvSpPr/>
            <p:nvPr/>
          </p:nvSpPr>
          <p:spPr>
            <a:xfrm>
              <a:off x="5008132" y="1560100"/>
              <a:ext cx="135848" cy="135848"/>
            </a:xfrm>
            <a:prstGeom prst="ellipse">
              <a:avLst/>
            </a:prstGeom>
            <a:solidFill>
              <a:srgbClr val="4BB43A"/>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grpSp>
      <p:sp>
        <p:nvSpPr>
          <p:cNvPr id="23" name="Rectangle 39"/>
          <p:cNvSpPr>
            <a:spLocks noChangeArrowheads="1"/>
          </p:cNvSpPr>
          <p:nvPr/>
        </p:nvSpPr>
        <p:spPr bwMode="auto">
          <a:xfrm>
            <a:off x="3413652" y="3853746"/>
            <a:ext cx="2748453" cy="369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zh-CN" altLang="en-US" sz="2400">
                <a:solidFill>
                  <a:srgbClr val="007817"/>
                </a:solidFill>
                <a:latin typeface="微软雅黑" panose="020b0503020204020204" pitchFamily="34" charset="-122"/>
                <a:ea typeface="微软雅黑" panose="020b0503020204020204" pitchFamily="34" charset="-122"/>
                <a:cs typeface="+mn-ea"/>
                <a:sym typeface="+mn-lt"/>
              </a:rPr>
              <a:t>各国的植树节</a:t>
            </a:r>
            <a:endParaRPr lang="en-US" altLang="zh-CN" sz="2400">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4" name="Rectangle 39"/>
          <p:cNvSpPr>
            <a:spLocks noChangeArrowheads="1"/>
          </p:cNvSpPr>
          <p:nvPr/>
        </p:nvSpPr>
        <p:spPr bwMode="auto">
          <a:xfrm>
            <a:off x="3461196" y="4252987"/>
            <a:ext cx="2748455" cy="161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en-US" altLang="zh-CN" sz="1050">
                <a:solidFill>
                  <a:srgbClr val="007817"/>
                </a:solidFill>
                <a:latin typeface="微软雅黑" panose="020b0503020204020204" pitchFamily="34" charset="-122"/>
                <a:ea typeface="微软雅黑" panose="020b0503020204020204" pitchFamily="34" charset="-122"/>
                <a:cs typeface="+mn-ea"/>
                <a:sym typeface="+mn-lt"/>
              </a:rPr>
              <a:t>Arbor Day in various countries</a:t>
            </a:r>
          </a:p>
        </p:txBody>
      </p:sp>
      <p:grpSp>
        <p:nvGrpSpPr>
          <p:cNvPr id="28" name="组合 27"/>
          <p:cNvGrpSpPr/>
          <p:nvPr/>
        </p:nvGrpSpPr>
        <p:grpSpPr>
          <a:xfrm>
            <a:off x="2803899" y="3889608"/>
            <a:ext cx="320934" cy="320934"/>
            <a:chOff x="4923349" y="1475317"/>
            <a:chExt cx="305414" cy="305414"/>
          </a:xfrm>
          <a:solidFill>
            <a:srgbClr val="E94E60"/>
          </a:solidFill>
        </p:grpSpPr>
        <p:sp>
          <p:nvSpPr>
            <p:cNvPr id="39" name="椭圆 38"/>
            <p:cNvSpPr/>
            <p:nvPr/>
          </p:nvSpPr>
          <p:spPr>
            <a:xfrm>
              <a:off x="4923349" y="1475317"/>
              <a:ext cx="305414" cy="305414"/>
            </a:xfrm>
            <a:prstGeom prst="ellipse">
              <a:avLst/>
            </a:prstGeom>
            <a:noFill/>
            <a:ln w="6350">
              <a:solidFill>
                <a:srgbClr val="0078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40" name="椭圆 39"/>
            <p:cNvSpPr/>
            <p:nvPr/>
          </p:nvSpPr>
          <p:spPr>
            <a:xfrm>
              <a:off x="5008132" y="1560100"/>
              <a:ext cx="135848" cy="135848"/>
            </a:xfrm>
            <a:prstGeom prst="ellipse">
              <a:avLst/>
            </a:prstGeom>
            <a:solidFill>
              <a:srgbClr val="007817"/>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grpSp>
      <p:sp>
        <p:nvSpPr>
          <p:cNvPr id="29" name="Rectangle 39"/>
          <p:cNvSpPr>
            <a:spLocks noChangeArrowheads="1"/>
          </p:cNvSpPr>
          <p:nvPr/>
        </p:nvSpPr>
        <p:spPr bwMode="auto">
          <a:xfrm>
            <a:off x="7133618" y="3048534"/>
            <a:ext cx="2762842" cy="369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zh-CN" altLang="en-US" sz="2400">
                <a:solidFill>
                  <a:srgbClr val="007817"/>
                </a:solidFill>
                <a:latin typeface="微软雅黑" panose="020b0503020204020204" pitchFamily="34" charset="-122"/>
                <a:ea typeface="微软雅黑" panose="020b0503020204020204" pitchFamily="34" charset="-122"/>
                <a:cs typeface="+mn-ea"/>
                <a:sym typeface="+mn-lt"/>
              </a:rPr>
              <a:t>一棵树的价值</a:t>
            </a:r>
            <a:endParaRPr lang="en-US" altLang="zh-CN" sz="2400">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30" name="Rectangle 39"/>
          <p:cNvSpPr>
            <a:spLocks noChangeArrowheads="1"/>
          </p:cNvSpPr>
          <p:nvPr/>
        </p:nvSpPr>
        <p:spPr bwMode="auto">
          <a:xfrm>
            <a:off x="7181162" y="3447774"/>
            <a:ext cx="2762842" cy="161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en-US" altLang="zh-CN" sz="1050">
                <a:solidFill>
                  <a:srgbClr val="007817"/>
                </a:solidFill>
                <a:latin typeface="微软雅黑" panose="020b0503020204020204" pitchFamily="34" charset="-122"/>
                <a:ea typeface="微软雅黑" panose="020b0503020204020204" pitchFamily="34" charset="-122"/>
                <a:cs typeface="+mn-ea"/>
                <a:sym typeface="+mn-lt"/>
              </a:rPr>
              <a:t>The value of a tree</a:t>
            </a:r>
          </a:p>
        </p:txBody>
      </p:sp>
      <p:grpSp>
        <p:nvGrpSpPr>
          <p:cNvPr id="31" name="组合 30"/>
          <p:cNvGrpSpPr/>
          <p:nvPr/>
        </p:nvGrpSpPr>
        <p:grpSpPr>
          <a:xfrm>
            <a:off x="6523864" y="3084396"/>
            <a:ext cx="320934" cy="320934"/>
            <a:chOff x="4923349" y="1475317"/>
            <a:chExt cx="305414" cy="305414"/>
          </a:xfrm>
          <a:solidFill>
            <a:srgbClr val="E94E60"/>
          </a:solidFill>
        </p:grpSpPr>
        <p:sp>
          <p:nvSpPr>
            <p:cNvPr id="37" name="椭圆 36"/>
            <p:cNvSpPr/>
            <p:nvPr/>
          </p:nvSpPr>
          <p:spPr>
            <a:xfrm>
              <a:off x="4923349" y="1475317"/>
              <a:ext cx="305414" cy="305414"/>
            </a:xfrm>
            <a:prstGeom prst="ellipse">
              <a:avLst/>
            </a:prstGeom>
            <a:noFill/>
            <a:ln w="6350">
              <a:solidFill>
                <a:srgbClr val="00781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38" name="椭圆 37"/>
            <p:cNvSpPr/>
            <p:nvPr/>
          </p:nvSpPr>
          <p:spPr>
            <a:xfrm>
              <a:off x="5008132" y="1560100"/>
              <a:ext cx="135848" cy="135848"/>
            </a:xfrm>
            <a:prstGeom prst="ellipse">
              <a:avLst/>
            </a:prstGeom>
            <a:solidFill>
              <a:srgbClr val="007817"/>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grpSp>
      <p:sp>
        <p:nvSpPr>
          <p:cNvPr id="32" name="Rectangle 39"/>
          <p:cNvSpPr>
            <a:spLocks noChangeArrowheads="1"/>
          </p:cNvSpPr>
          <p:nvPr/>
        </p:nvSpPr>
        <p:spPr bwMode="auto">
          <a:xfrm>
            <a:off x="7133618" y="3853745"/>
            <a:ext cx="2762842" cy="369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zh-CN" altLang="en-US" sz="2400">
                <a:solidFill>
                  <a:srgbClr val="4BB43A"/>
                </a:solidFill>
                <a:latin typeface="微软雅黑" panose="020b0503020204020204" pitchFamily="34" charset="-122"/>
                <a:ea typeface="微软雅黑" panose="020b0503020204020204" pitchFamily="34" charset="-122"/>
                <a:cs typeface="+mn-ea"/>
                <a:sym typeface="+mn-lt"/>
              </a:rPr>
              <a:t>来植树吧</a:t>
            </a:r>
            <a:endParaRPr lang="en-US" altLang="zh-CN" sz="2400">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33" name="Rectangle 39"/>
          <p:cNvSpPr>
            <a:spLocks noChangeArrowheads="1"/>
          </p:cNvSpPr>
          <p:nvPr/>
        </p:nvSpPr>
        <p:spPr bwMode="auto">
          <a:xfrm>
            <a:off x="7181162" y="4252987"/>
            <a:ext cx="2762842" cy="161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en-US" altLang="zh-CN" sz="1050">
                <a:solidFill>
                  <a:srgbClr val="4BB43A"/>
                </a:solidFill>
                <a:latin typeface="微软雅黑" panose="020b0503020204020204" pitchFamily="34" charset="-122"/>
                <a:ea typeface="微软雅黑" panose="020b0503020204020204" pitchFamily="34" charset="-122"/>
                <a:cs typeface="+mn-ea"/>
                <a:sym typeface="+mn-lt"/>
              </a:rPr>
              <a:t>Let's plant trees</a:t>
            </a:r>
          </a:p>
        </p:txBody>
      </p:sp>
      <p:grpSp>
        <p:nvGrpSpPr>
          <p:cNvPr id="34" name="组合 33"/>
          <p:cNvGrpSpPr/>
          <p:nvPr/>
        </p:nvGrpSpPr>
        <p:grpSpPr>
          <a:xfrm>
            <a:off x="6523864" y="3889608"/>
            <a:ext cx="320934" cy="320934"/>
            <a:chOff x="4923349" y="1475317"/>
            <a:chExt cx="305414" cy="305414"/>
          </a:xfrm>
          <a:solidFill>
            <a:srgbClr val="E94E60"/>
          </a:solidFill>
        </p:grpSpPr>
        <p:sp>
          <p:nvSpPr>
            <p:cNvPr id="35" name="椭圆 34"/>
            <p:cNvSpPr/>
            <p:nvPr/>
          </p:nvSpPr>
          <p:spPr>
            <a:xfrm>
              <a:off x="4923349" y="1475317"/>
              <a:ext cx="305414" cy="305414"/>
            </a:xfrm>
            <a:prstGeom prst="ellipse">
              <a:avLst/>
            </a:prstGeom>
            <a:noFill/>
            <a:ln w="635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36" name="椭圆 35"/>
            <p:cNvSpPr/>
            <p:nvPr/>
          </p:nvSpPr>
          <p:spPr>
            <a:xfrm>
              <a:off x="5008132" y="1560100"/>
              <a:ext cx="135848" cy="135848"/>
            </a:xfrm>
            <a:prstGeom prst="ellipse">
              <a:avLst/>
            </a:prstGeom>
            <a:solidFill>
              <a:srgbClr val="4BB43A"/>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rgbClr val="4BB43A"/>
                </a:solidFill>
                <a:latin typeface="微软雅黑" panose="020b0503020204020204" pitchFamily="34" charset="-122"/>
                <a:ea typeface="微软雅黑" panose="020b0503020204020204" pitchFamily="34" charset="-122"/>
                <a:cs typeface="+mn-ea"/>
                <a:sym typeface="+mn-lt"/>
              </a:endParaRPr>
            </a:p>
          </p:txBody>
        </p:sp>
      </p:grpSp>
      <p:grpSp>
        <p:nvGrpSpPr>
          <p:cNvPr id="43" name="组合 42"/>
          <p:cNvGrpSpPr/>
          <p:nvPr/>
        </p:nvGrpSpPr>
        <p:grpSpPr>
          <a:xfrm>
            <a:off x="5266117" y="708660"/>
            <a:ext cx="274816" cy="1640296"/>
            <a:chOff x="3073429" y="98854"/>
            <a:chExt cx="296562" cy="1770089"/>
          </a:xfrm>
          <a:solidFill>
            <a:srgbClr val="4BB43A"/>
          </a:solidFill>
        </p:grpSpPr>
        <p:cxnSp>
          <p:nvCxnSpPr>
            <p:cNvPr id="44" name="直接连接符 43"/>
            <p:cNvCxnSpPr/>
            <p:nvPr/>
          </p:nvCxnSpPr>
          <p:spPr>
            <a:xfrm flipH="1">
              <a:off x="3221710" y="247135"/>
              <a:ext cx="0" cy="1621808"/>
            </a:xfrm>
            <a:prstGeom prst="line">
              <a:avLst/>
            </a:prstGeom>
            <a:grpFill/>
            <a:ln>
              <a:solidFill>
                <a:srgbClr val="4BB43A"/>
              </a:solidFill>
            </a:ln>
          </p:spPr>
          <p:style>
            <a:lnRef idx="1">
              <a:schemeClr val="accent1"/>
            </a:lnRef>
            <a:fillRef idx="0">
              <a:schemeClr val="accent1"/>
            </a:fillRef>
            <a:effectRef idx="0">
              <a:schemeClr val="accent1"/>
            </a:effectRef>
            <a:fontRef idx="minor">
              <a:schemeClr val="tx1"/>
            </a:fontRef>
          </p:style>
        </p:cxnSp>
        <p:sp>
          <p:nvSpPr>
            <p:cNvPr id="45" name="椭圆 44"/>
            <p:cNvSpPr/>
            <p:nvPr/>
          </p:nvSpPr>
          <p:spPr>
            <a:xfrm>
              <a:off x="3073429" y="98854"/>
              <a:ext cx="296562" cy="29656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grpSp>
        <p:nvGrpSpPr>
          <p:cNvPr id="46" name="组合 45"/>
          <p:cNvGrpSpPr/>
          <p:nvPr/>
        </p:nvGrpSpPr>
        <p:grpSpPr>
          <a:xfrm>
            <a:off x="6580263" y="708660"/>
            <a:ext cx="274816" cy="1640296"/>
            <a:chOff x="3073429" y="98854"/>
            <a:chExt cx="296562" cy="1770089"/>
          </a:xfrm>
          <a:solidFill>
            <a:schemeClr val="accent1">
              <a:lumMod val="75000"/>
            </a:schemeClr>
          </a:solidFill>
        </p:grpSpPr>
        <p:cxnSp>
          <p:nvCxnSpPr>
            <p:cNvPr id="47" name="直接连接符 46"/>
            <p:cNvCxnSpPr/>
            <p:nvPr/>
          </p:nvCxnSpPr>
          <p:spPr>
            <a:xfrm flipH="1">
              <a:off x="3221710" y="247135"/>
              <a:ext cx="0" cy="1621808"/>
            </a:xfrm>
            <a:prstGeom prst="line">
              <a:avLst/>
            </a:prstGeom>
            <a:grpFill/>
            <a:ln>
              <a:solidFill>
                <a:srgbClr val="007817"/>
              </a:solidFill>
            </a:ln>
          </p:spPr>
          <p:style>
            <a:lnRef idx="1">
              <a:schemeClr val="accent1"/>
            </a:lnRef>
            <a:fillRef idx="0">
              <a:schemeClr val="accent1"/>
            </a:fillRef>
            <a:effectRef idx="0">
              <a:schemeClr val="accent1"/>
            </a:effectRef>
            <a:fontRef idx="minor">
              <a:schemeClr val="tx1"/>
            </a:fontRef>
          </p:style>
        </p:cxnSp>
        <p:sp>
          <p:nvSpPr>
            <p:cNvPr id="48" name="椭圆 47"/>
            <p:cNvSpPr/>
            <p:nvPr/>
          </p:nvSpPr>
          <p:spPr>
            <a:xfrm>
              <a:off x="3073429" y="98854"/>
              <a:ext cx="296562" cy="29656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sp>
        <p:nvSpPr>
          <p:cNvPr id="49" name="矩形 48"/>
          <p:cNvSpPr/>
          <p:nvPr/>
        </p:nvSpPr>
        <p:spPr>
          <a:xfrm rot="20700000">
            <a:off x="4916087" y="1616613"/>
            <a:ext cx="1052758" cy="1052758"/>
          </a:xfrm>
          <a:prstGeom prst="rect">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50" name="矩形 49"/>
          <p:cNvSpPr/>
          <p:nvPr/>
        </p:nvSpPr>
        <p:spPr>
          <a:xfrm rot="20700000">
            <a:off x="6215876" y="1616613"/>
            <a:ext cx="1052758" cy="1052758"/>
          </a:xfrm>
          <a:prstGeom prst="rect">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51" name="TextBox 4"/>
          <p:cNvSpPr txBox="1"/>
          <p:nvPr/>
        </p:nvSpPr>
        <p:spPr>
          <a:xfrm>
            <a:off x="5074075" y="1644151"/>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spc="600">
                <a:solidFill>
                  <a:schemeClr val="bg1"/>
                </a:solidFill>
                <a:latin typeface="微软雅黑" panose="020b0503020204020204" pitchFamily="34" charset="-122"/>
                <a:ea typeface="微软雅黑" panose="020b0503020204020204" pitchFamily="34" charset="-122"/>
                <a:cs typeface="+mn-ea"/>
                <a:sym typeface="+mn-lt"/>
              </a:rPr>
              <a:t>目</a:t>
            </a:r>
            <a:endParaRPr lang="en-US" altLang="zh-CN" sz="6000" spc="60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52" name="TextBox 4"/>
          <p:cNvSpPr txBox="1"/>
          <p:nvPr/>
        </p:nvSpPr>
        <p:spPr>
          <a:xfrm>
            <a:off x="6376689" y="1644151"/>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spc="600">
                <a:solidFill>
                  <a:schemeClr val="bg1"/>
                </a:solidFill>
                <a:latin typeface="微软雅黑" panose="020b0503020204020204" pitchFamily="34" charset="-122"/>
                <a:ea typeface="微软雅黑" panose="020b0503020204020204" pitchFamily="34" charset="-122"/>
                <a:cs typeface="+mn-ea"/>
                <a:sym typeface="+mn-lt"/>
              </a:rPr>
              <a:t>录</a:t>
            </a:r>
            <a:endParaRPr lang="en-US" altLang="zh-CN" sz="6000" spc="600">
              <a:solidFill>
                <a:schemeClr val="bg1"/>
              </a:solidFill>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750" fill="hold" grpId="0" nodeType="after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wipe(left)">
                                      <p:cBhvr>
                                        <p:cTn id="7" dur="750"/>
                                        <p:tgtEl>
                                          <p:spTgt spid="53"/>
                                        </p:tgtEl>
                                      </p:cBhvr>
                                    </p:animEffect>
                                  </p:childTnLst>
                                </p:cTn>
                              </p:par>
                              <p:par>
                                <p:cTn id="8" presetID="2" presetClass="entr" presetSubtype="1" dur="500" fill="hold" nodeType="withEffect">
                                  <p:stCondLst>
                                    <p:cond delay="250"/>
                                  </p:stCondLst>
                                  <p:childTnLst>
                                    <p:set>
                                      <p:cBhvr>
                                        <p:cTn id="9" dur="1" fill="hold">
                                          <p:stCondLst>
                                            <p:cond delay="0"/>
                                          </p:stCondLst>
                                        </p:cTn>
                                        <p:tgtEl>
                                          <p:spTgt spid="43"/>
                                        </p:tgtEl>
                                        <p:attrNameLst>
                                          <p:attrName>style.visibility</p:attrName>
                                        </p:attrNameLst>
                                      </p:cBhvr>
                                      <p:to>
                                        <p:strVal val="visible"/>
                                      </p:to>
                                    </p:set>
                                    <p:anim calcmode="lin" valueType="num">
                                      <p:cBhvr additive="base">
                                        <p:cTn id="10" dur="500" fill="hold"/>
                                        <p:tgtEl>
                                          <p:spTgt spid="43"/>
                                        </p:tgtEl>
                                        <p:attrNameLst>
                                          <p:attrName>ppt_x</p:attrName>
                                        </p:attrNameLst>
                                      </p:cBhvr>
                                      <p:tavLst>
                                        <p:tav tm="0">
                                          <p:val>
                                            <p:strVal val="#ppt_x"/>
                                          </p:val>
                                        </p:tav>
                                        <p:tav tm="100000">
                                          <p:val>
                                            <p:strVal val="#ppt_x"/>
                                          </p:val>
                                        </p:tav>
                                      </p:tavLst>
                                    </p:anim>
                                    <p:anim calcmode="lin" valueType="num">
                                      <p:cBhvr additive="base">
                                        <p:cTn id="11" dur="500" fill="hold"/>
                                        <p:tgtEl>
                                          <p:spTgt spid="43"/>
                                        </p:tgtEl>
                                        <p:attrNameLst>
                                          <p:attrName>ppt_y</p:attrName>
                                        </p:attrNameLst>
                                      </p:cBhvr>
                                      <p:tavLst>
                                        <p:tav tm="0">
                                          <p:val>
                                            <p:strVal val="0-#ppt_h/2"/>
                                          </p:val>
                                        </p:tav>
                                        <p:tav tm="100000">
                                          <p:val>
                                            <p:strVal val="#ppt_y"/>
                                          </p:val>
                                        </p:tav>
                                      </p:tavLst>
                                    </p:anim>
                                  </p:childTnLst>
                                </p:cTn>
                              </p:par>
                              <p:par>
                                <p:cTn id="12" presetID="2" presetClass="entr" presetSubtype="1" dur="500" fill="hold" nodeType="withEffect">
                                  <p:stCondLst>
                                    <p:cond delay="0"/>
                                  </p:stCondLst>
                                  <p:childTnLst>
                                    <p:set>
                                      <p:cBhvr>
                                        <p:cTn id="13" dur="1" fill="hold">
                                          <p:stCondLst>
                                            <p:cond delay="0"/>
                                          </p:stCondLst>
                                        </p:cTn>
                                        <p:tgtEl>
                                          <p:spTgt spid="46"/>
                                        </p:tgtEl>
                                        <p:attrNameLst>
                                          <p:attrName>style.visibility</p:attrName>
                                        </p:attrNameLst>
                                      </p:cBhvr>
                                      <p:to>
                                        <p:strVal val="visible"/>
                                      </p:to>
                                    </p:set>
                                    <p:anim calcmode="lin" valueType="num">
                                      <p:cBhvr additive="base">
                                        <p:cTn id="14" dur="500" fill="hold"/>
                                        <p:tgtEl>
                                          <p:spTgt spid="46"/>
                                        </p:tgtEl>
                                        <p:attrNameLst>
                                          <p:attrName>ppt_x</p:attrName>
                                        </p:attrNameLst>
                                      </p:cBhvr>
                                      <p:tavLst>
                                        <p:tav tm="0">
                                          <p:val>
                                            <p:strVal val="#ppt_x"/>
                                          </p:val>
                                        </p:tav>
                                        <p:tav tm="100000">
                                          <p:val>
                                            <p:strVal val="#ppt_x"/>
                                          </p:val>
                                        </p:tav>
                                      </p:tavLst>
                                    </p:anim>
                                    <p:anim calcmode="lin" valueType="num">
                                      <p:cBhvr additive="base">
                                        <p:cTn id="15" dur="500" fill="hold"/>
                                        <p:tgtEl>
                                          <p:spTgt spid="46"/>
                                        </p:tgtEl>
                                        <p:attrNameLst>
                                          <p:attrName>ppt_y</p:attrName>
                                        </p:attrNameLst>
                                      </p:cBhvr>
                                      <p:tavLst>
                                        <p:tav tm="0">
                                          <p:val>
                                            <p:strVal val="0-#ppt_h/2"/>
                                          </p:val>
                                        </p:tav>
                                        <p:tav tm="100000">
                                          <p:val>
                                            <p:strVal val="#ppt_y"/>
                                          </p:val>
                                        </p:tav>
                                      </p:tavLst>
                                    </p:anim>
                                  </p:childTnLst>
                                </p:cTn>
                              </p:par>
                            </p:childTnLst>
                          </p:cTn>
                        </p:par>
                        <p:par>
                          <p:cTn id="16" fill="hold" nodeType="afterGroup">
                            <p:stCondLst>
                              <p:cond delay="750"/>
                            </p:stCondLst>
                            <p:childTnLst>
                              <p:par>
                                <p:cTn id="17" presetID="45" presetClass="entr" presetSubtype="0" dur="1500" fill="hold" grpId="0" nodeType="afterEffect">
                                  <p:stCondLst>
                                    <p:cond delay="0"/>
                                  </p:stCondLst>
                                  <p:childTnLst>
                                    <p:set>
                                      <p:cBhvr>
                                        <p:cTn id="18" dur="1" fill="hold">
                                          <p:stCondLst>
                                            <p:cond delay="0"/>
                                          </p:stCondLst>
                                        </p:cTn>
                                        <p:tgtEl>
                                          <p:spTgt spid="49"/>
                                        </p:tgtEl>
                                        <p:attrNameLst>
                                          <p:attrName>style.visibility</p:attrName>
                                        </p:attrNameLst>
                                      </p:cBhvr>
                                      <p:to>
                                        <p:strVal val="visible"/>
                                      </p:to>
                                    </p:set>
                                    <p:animEffect transition="in" filter="fade">
                                      <p:cBhvr>
                                        <p:cTn id="19" dur="1500"/>
                                        <p:tgtEl>
                                          <p:spTgt spid="49"/>
                                        </p:tgtEl>
                                      </p:cBhvr>
                                    </p:animEffect>
                                    <p:anim calcmode="lin" valueType="num">
                                      <p:cBhvr>
                                        <p:cTn id="20" dur="1500" fill="hold"/>
                                        <p:tgtEl>
                                          <p:spTgt spid="49"/>
                                        </p:tgtEl>
                                        <p:attrNameLst>
                                          <p:attrName>ppt_w</p:attrName>
                                        </p:attrNameLst>
                                      </p:cBhvr>
                                      <p:tavLst>
                                        <p:tav tm="0" fmla="#ppt_w*sin(2.5*pi*$)">
                                          <p:val>
                                            <p:fltVal val="0"/>
                                          </p:val>
                                        </p:tav>
                                        <p:tav tm="100000">
                                          <p:val>
                                            <p:fltVal val="1"/>
                                          </p:val>
                                        </p:tav>
                                      </p:tavLst>
                                    </p:anim>
                                    <p:anim calcmode="lin" valueType="num">
                                      <p:cBhvr>
                                        <p:cTn id="21" dur="1500" fill="hold"/>
                                        <p:tgtEl>
                                          <p:spTgt spid="49"/>
                                        </p:tgtEl>
                                        <p:attrNameLst>
                                          <p:attrName>ppt_h</p:attrName>
                                        </p:attrNameLst>
                                      </p:cBhvr>
                                      <p:tavLst>
                                        <p:tav tm="0">
                                          <p:val>
                                            <p:strVal val="#ppt_h"/>
                                          </p:val>
                                        </p:tav>
                                        <p:tav tm="100000">
                                          <p:val>
                                            <p:strVal val="#ppt_h"/>
                                          </p:val>
                                        </p:tav>
                                      </p:tavLst>
                                    </p:anim>
                                  </p:childTnLst>
                                </p:cTn>
                              </p:par>
                              <p:par>
                                <p:cTn id="22" presetID="45" presetClass="entr" presetSubtype="0" dur="1500" fill="hold" grpId="0" nodeType="withEffect">
                                  <p:stCondLst>
                                    <p:cond delay="0"/>
                                  </p:stCondLst>
                                  <p:childTnLst>
                                    <p:set>
                                      <p:cBhvr>
                                        <p:cTn id="23" dur="1" fill="hold">
                                          <p:stCondLst>
                                            <p:cond delay="0"/>
                                          </p:stCondLst>
                                        </p:cTn>
                                        <p:tgtEl>
                                          <p:spTgt spid="50"/>
                                        </p:tgtEl>
                                        <p:attrNameLst>
                                          <p:attrName>style.visibility</p:attrName>
                                        </p:attrNameLst>
                                      </p:cBhvr>
                                      <p:to>
                                        <p:strVal val="visible"/>
                                      </p:to>
                                    </p:set>
                                    <p:animEffect transition="in" filter="fade">
                                      <p:cBhvr>
                                        <p:cTn id="24" dur="1500"/>
                                        <p:tgtEl>
                                          <p:spTgt spid="50"/>
                                        </p:tgtEl>
                                      </p:cBhvr>
                                    </p:animEffect>
                                    <p:anim calcmode="lin" valueType="num">
                                      <p:cBhvr>
                                        <p:cTn id="25" dur="1500" fill="hold"/>
                                        <p:tgtEl>
                                          <p:spTgt spid="50"/>
                                        </p:tgtEl>
                                        <p:attrNameLst>
                                          <p:attrName>ppt_w</p:attrName>
                                        </p:attrNameLst>
                                      </p:cBhvr>
                                      <p:tavLst>
                                        <p:tav tm="0" fmla="#ppt_w*sin(2.5*pi*$)">
                                          <p:val>
                                            <p:fltVal val="0"/>
                                          </p:val>
                                        </p:tav>
                                        <p:tav tm="100000">
                                          <p:val>
                                            <p:fltVal val="1"/>
                                          </p:val>
                                        </p:tav>
                                      </p:tavLst>
                                    </p:anim>
                                    <p:anim calcmode="lin" valueType="num">
                                      <p:cBhvr>
                                        <p:cTn id="26" dur="1500" fill="hold"/>
                                        <p:tgtEl>
                                          <p:spTgt spid="50"/>
                                        </p:tgtEl>
                                        <p:attrNameLst>
                                          <p:attrName>ppt_h</p:attrName>
                                        </p:attrNameLst>
                                      </p:cBhvr>
                                      <p:tavLst>
                                        <p:tav tm="0">
                                          <p:val>
                                            <p:strVal val="#ppt_h"/>
                                          </p:val>
                                        </p:tav>
                                        <p:tav tm="100000">
                                          <p:val>
                                            <p:strVal val="#ppt_h"/>
                                          </p:val>
                                        </p:tav>
                                      </p:tavLst>
                                    </p:anim>
                                  </p:childTnLst>
                                </p:cTn>
                              </p:par>
                            </p:childTnLst>
                          </p:cTn>
                        </p:par>
                        <p:par>
                          <p:cTn id="27" fill="hold" nodeType="afterGroup">
                            <p:stCondLst>
                              <p:cond delay="2250"/>
                            </p:stCondLst>
                            <p:childTnLst>
                              <p:par>
                                <p:cTn id="28" presetID="42" presetClass="entr" presetSubtype="0" dur="250" fill="hold" grpId="0" nodeType="afterEffect">
                                  <p:stCondLst>
                                    <p:cond delay="0"/>
                                  </p:stCondLst>
                                  <p:childTnLst>
                                    <p:set>
                                      <p:cBhvr>
                                        <p:cTn id="29" dur="1" fill="hold">
                                          <p:stCondLst>
                                            <p:cond delay="0"/>
                                          </p:stCondLst>
                                        </p:cTn>
                                        <p:tgtEl>
                                          <p:spTgt spid="51"/>
                                        </p:tgtEl>
                                        <p:attrNameLst>
                                          <p:attrName>style.visibility</p:attrName>
                                        </p:attrNameLst>
                                      </p:cBhvr>
                                      <p:to>
                                        <p:strVal val="visible"/>
                                      </p:to>
                                    </p:set>
                                    <p:animEffect transition="in" filter="fade">
                                      <p:cBhvr>
                                        <p:cTn id="30" dur="250"/>
                                        <p:tgtEl>
                                          <p:spTgt spid="51"/>
                                        </p:tgtEl>
                                      </p:cBhvr>
                                    </p:animEffect>
                                    <p:anim calcmode="lin" valueType="num">
                                      <p:cBhvr>
                                        <p:cTn id="31" dur="250" fill="hold"/>
                                        <p:tgtEl>
                                          <p:spTgt spid="51"/>
                                        </p:tgtEl>
                                        <p:attrNameLst>
                                          <p:attrName>ppt_x</p:attrName>
                                        </p:attrNameLst>
                                      </p:cBhvr>
                                      <p:tavLst>
                                        <p:tav tm="0">
                                          <p:val>
                                            <p:strVal val="#ppt_x"/>
                                          </p:val>
                                        </p:tav>
                                        <p:tav tm="100000">
                                          <p:val>
                                            <p:strVal val="#ppt_x"/>
                                          </p:val>
                                        </p:tav>
                                      </p:tavLst>
                                    </p:anim>
                                    <p:anim calcmode="lin" valueType="num">
                                      <p:cBhvr>
                                        <p:cTn id="32" dur="250" fill="hold"/>
                                        <p:tgtEl>
                                          <p:spTgt spid="51"/>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2500"/>
                            </p:stCondLst>
                            <p:childTnLst>
                              <p:par>
                                <p:cTn id="34" presetID="42" presetClass="entr" presetSubtype="0" dur="250" fill="hold" grpId="0" nodeType="after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fade">
                                      <p:cBhvr>
                                        <p:cTn id="36" dur="250"/>
                                        <p:tgtEl>
                                          <p:spTgt spid="52"/>
                                        </p:tgtEl>
                                      </p:cBhvr>
                                    </p:animEffect>
                                    <p:anim calcmode="lin" valueType="num">
                                      <p:cBhvr>
                                        <p:cTn id="37" dur="250" fill="hold"/>
                                        <p:tgtEl>
                                          <p:spTgt spid="52"/>
                                        </p:tgtEl>
                                        <p:attrNameLst>
                                          <p:attrName>ppt_x</p:attrName>
                                        </p:attrNameLst>
                                      </p:cBhvr>
                                      <p:tavLst>
                                        <p:tav tm="0">
                                          <p:val>
                                            <p:strVal val="#ppt_x"/>
                                          </p:val>
                                        </p:tav>
                                        <p:tav tm="100000">
                                          <p:val>
                                            <p:strVal val="#ppt_x"/>
                                          </p:val>
                                        </p:tav>
                                      </p:tavLst>
                                    </p:anim>
                                    <p:anim calcmode="lin" valueType="num">
                                      <p:cBhvr>
                                        <p:cTn id="38" dur="250" fill="hold"/>
                                        <p:tgtEl>
                                          <p:spTgt spid="52"/>
                                        </p:tgtEl>
                                        <p:attrNameLst>
                                          <p:attrName>ppt_y</p:attrName>
                                        </p:attrNameLst>
                                      </p:cBhvr>
                                      <p:tavLst>
                                        <p:tav tm="0">
                                          <p:val>
                                            <p:strVal val="#ppt_y+.1"/>
                                          </p:val>
                                        </p:tav>
                                        <p:tav tm="100000">
                                          <p:val>
                                            <p:strVal val="#ppt_y"/>
                                          </p:val>
                                        </p:tav>
                                      </p:tavLst>
                                    </p:anim>
                                  </p:childTnLst>
                                </p:cTn>
                              </p:par>
                            </p:childTnLst>
                          </p:cTn>
                        </p:par>
                        <p:par>
                          <p:cTn id="39" fill="hold" nodeType="afterGroup">
                            <p:stCondLst>
                              <p:cond delay="2750"/>
                            </p:stCondLst>
                            <p:childTnLst>
                              <p:par>
                                <p:cTn id="40" presetID="2" presetClass="entr" presetSubtype="8" dur="250" fill="hold" grpId="0" nodeType="afterEffect">
                                  <p:stCondLst>
                                    <p:cond delay="0"/>
                                  </p:stCondLst>
                                  <p:childTnLst>
                                    <p:set>
                                      <p:cBhvr>
                                        <p:cTn id="41" dur="1" fill="hold">
                                          <p:stCondLst>
                                            <p:cond delay="0"/>
                                          </p:stCondLst>
                                        </p:cTn>
                                        <p:tgtEl>
                                          <p:spTgt spid="18"/>
                                        </p:tgtEl>
                                        <p:attrNameLst>
                                          <p:attrName>style.visibility</p:attrName>
                                        </p:attrNameLst>
                                      </p:cBhvr>
                                      <p:to>
                                        <p:strVal val="visible"/>
                                      </p:to>
                                    </p:set>
                                    <p:anim calcmode="lin" valueType="num">
                                      <p:cBhvr additive="base">
                                        <p:cTn id="42" dur="250" fill="hold"/>
                                        <p:tgtEl>
                                          <p:spTgt spid="18"/>
                                        </p:tgtEl>
                                        <p:attrNameLst>
                                          <p:attrName>ppt_x</p:attrName>
                                        </p:attrNameLst>
                                      </p:cBhvr>
                                      <p:tavLst>
                                        <p:tav tm="0">
                                          <p:val>
                                            <p:strVal val="0-#ppt_w/2"/>
                                          </p:val>
                                        </p:tav>
                                        <p:tav tm="100000">
                                          <p:val>
                                            <p:strVal val="#ppt_x"/>
                                          </p:val>
                                        </p:tav>
                                      </p:tavLst>
                                    </p:anim>
                                    <p:anim calcmode="lin" valueType="num">
                                      <p:cBhvr additive="base">
                                        <p:cTn id="43" dur="250" fill="hold"/>
                                        <p:tgtEl>
                                          <p:spTgt spid="18"/>
                                        </p:tgtEl>
                                        <p:attrNameLst>
                                          <p:attrName>ppt_y</p:attrName>
                                        </p:attrNameLst>
                                      </p:cBhvr>
                                      <p:tavLst>
                                        <p:tav tm="0">
                                          <p:val>
                                            <p:strVal val="#ppt_y"/>
                                          </p:val>
                                        </p:tav>
                                        <p:tav tm="100000">
                                          <p:val>
                                            <p:strVal val="#ppt_y"/>
                                          </p:val>
                                        </p:tav>
                                      </p:tavLst>
                                    </p:anim>
                                  </p:childTnLst>
                                </p:cTn>
                              </p:par>
                            </p:childTnLst>
                          </p:cTn>
                        </p:par>
                        <p:par>
                          <p:cTn id="44" fill="hold" nodeType="afterGroup">
                            <p:stCondLst>
                              <p:cond delay="3000"/>
                            </p:stCondLst>
                            <p:childTnLst>
                              <p:par>
                                <p:cTn id="45" presetID="2" presetClass="entr" presetSubtype="8" dur="250" fill="hold" grpId="0" nodeType="afterEffect">
                                  <p:stCondLst>
                                    <p:cond delay="0"/>
                                  </p:stCondLst>
                                  <p:childTnLst>
                                    <p:set>
                                      <p:cBhvr>
                                        <p:cTn id="46" dur="1" fill="hold">
                                          <p:stCondLst>
                                            <p:cond delay="0"/>
                                          </p:stCondLst>
                                        </p:cTn>
                                        <p:tgtEl>
                                          <p:spTgt spid="19"/>
                                        </p:tgtEl>
                                        <p:attrNameLst>
                                          <p:attrName>style.visibility</p:attrName>
                                        </p:attrNameLst>
                                      </p:cBhvr>
                                      <p:to>
                                        <p:strVal val="visible"/>
                                      </p:to>
                                    </p:set>
                                    <p:anim calcmode="lin" valueType="num">
                                      <p:cBhvr additive="base">
                                        <p:cTn id="47" dur="250" fill="hold"/>
                                        <p:tgtEl>
                                          <p:spTgt spid="19"/>
                                        </p:tgtEl>
                                        <p:attrNameLst>
                                          <p:attrName>ppt_x</p:attrName>
                                        </p:attrNameLst>
                                      </p:cBhvr>
                                      <p:tavLst>
                                        <p:tav tm="0">
                                          <p:val>
                                            <p:strVal val="0-#ppt_w/2"/>
                                          </p:val>
                                        </p:tav>
                                        <p:tav tm="100000">
                                          <p:val>
                                            <p:strVal val="#ppt_x"/>
                                          </p:val>
                                        </p:tav>
                                      </p:tavLst>
                                    </p:anim>
                                    <p:anim calcmode="lin" valueType="num">
                                      <p:cBhvr additive="base">
                                        <p:cTn id="48" dur="250" fill="hold"/>
                                        <p:tgtEl>
                                          <p:spTgt spid="19"/>
                                        </p:tgtEl>
                                        <p:attrNameLst>
                                          <p:attrName>ppt_y</p:attrName>
                                        </p:attrNameLst>
                                      </p:cBhvr>
                                      <p:tavLst>
                                        <p:tav tm="0">
                                          <p:val>
                                            <p:strVal val="#ppt_y"/>
                                          </p:val>
                                        </p:tav>
                                        <p:tav tm="100000">
                                          <p:val>
                                            <p:strVal val="#ppt_y"/>
                                          </p:val>
                                        </p:tav>
                                      </p:tavLst>
                                    </p:anim>
                                  </p:childTnLst>
                                </p:cTn>
                              </p:par>
                            </p:childTnLst>
                          </p:cTn>
                        </p:par>
                        <p:par>
                          <p:cTn id="49" fill="hold" nodeType="afterGroup">
                            <p:stCondLst>
                              <p:cond delay="3250"/>
                            </p:stCondLst>
                            <p:childTnLst>
                              <p:par>
                                <p:cTn id="50" presetID="2" presetClass="entr" presetSubtype="8" dur="250" fill="hold" nodeType="afterEffect">
                                  <p:stCondLst>
                                    <p:cond delay="0"/>
                                  </p:stCondLst>
                                  <p:childTnLst>
                                    <p:set>
                                      <p:cBhvr>
                                        <p:cTn id="51" dur="1" fill="hold">
                                          <p:stCondLst>
                                            <p:cond delay="0"/>
                                          </p:stCondLst>
                                        </p:cTn>
                                        <p:tgtEl>
                                          <p:spTgt spid="20"/>
                                        </p:tgtEl>
                                        <p:attrNameLst>
                                          <p:attrName>style.visibility</p:attrName>
                                        </p:attrNameLst>
                                      </p:cBhvr>
                                      <p:to>
                                        <p:strVal val="visible"/>
                                      </p:to>
                                    </p:set>
                                    <p:anim calcmode="lin" valueType="num">
                                      <p:cBhvr additive="base">
                                        <p:cTn id="52" dur="250" fill="hold"/>
                                        <p:tgtEl>
                                          <p:spTgt spid="20"/>
                                        </p:tgtEl>
                                        <p:attrNameLst>
                                          <p:attrName>ppt_x</p:attrName>
                                        </p:attrNameLst>
                                      </p:cBhvr>
                                      <p:tavLst>
                                        <p:tav tm="0">
                                          <p:val>
                                            <p:strVal val="0-#ppt_w/2"/>
                                          </p:val>
                                        </p:tav>
                                        <p:tav tm="100000">
                                          <p:val>
                                            <p:strVal val="#ppt_x"/>
                                          </p:val>
                                        </p:tav>
                                      </p:tavLst>
                                    </p:anim>
                                    <p:anim calcmode="lin" valueType="num">
                                      <p:cBhvr additive="base">
                                        <p:cTn id="53" dur="250" fill="hold"/>
                                        <p:tgtEl>
                                          <p:spTgt spid="20"/>
                                        </p:tgtEl>
                                        <p:attrNameLst>
                                          <p:attrName>ppt_y</p:attrName>
                                        </p:attrNameLst>
                                      </p:cBhvr>
                                      <p:tavLst>
                                        <p:tav tm="0">
                                          <p:val>
                                            <p:strVal val="#ppt_y"/>
                                          </p:val>
                                        </p:tav>
                                        <p:tav tm="100000">
                                          <p:val>
                                            <p:strVal val="#ppt_y"/>
                                          </p:val>
                                        </p:tav>
                                      </p:tavLst>
                                    </p:anim>
                                  </p:childTnLst>
                                </p:cTn>
                              </p:par>
                            </p:childTnLst>
                          </p:cTn>
                        </p:par>
                        <p:par>
                          <p:cTn id="54" fill="hold" nodeType="afterGroup">
                            <p:stCondLst>
                              <p:cond delay="3500"/>
                            </p:stCondLst>
                            <p:childTnLst>
                              <p:par>
                                <p:cTn id="55" presetID="2" presetClass="entr" presetSubtype="8" dur="250" fill="hold" grpId="0" nodeType="afterEffect">
                                  <p:stCondLst>
                                    <p:cond delay="0"/>
                                  </p:stCondLst>
                                  <p:childTnLst>
                                    <p:set>
                                      <p:cBhvr>
                                        <p:cTn id="56" dur="1" fill="hold">
                                          <p:stCondLst>
                                            <p:cond delay="0"/>
                                          </p:stCondLst>
                                        </p:cTn>
                                        <p:tgtEl>
                                          <p:spTgt spid="23"/>
                                        </p:tgtEl>
                                        <p:attrNameLst>
                                          <p:attrName>style.visibility</p:attrName>
                                        </p:attrNameLst>
                                      </p:cBhvr>
                                      <p:to>
                                        <p:strVal val="visible"/>
                                      </p:to>
                                    </p:set>
                                    <p:anim calcmode="lin" valueType="num">
                                      <p:cBhvr additive="base">
                                        <p:cTn id="57" dur="250" fill="hold"/>
                                        <p:tgtEl>
                                          <p:spTgt spid="23"/>
                                        </p:tgtEl>
                                        <p:attrNameLst>
                                          <p:attrName>ppt_x</p:attrName>
                                        </p:attrNameLst>
                                      </p:cBhvr>
                                      <p:tavLst>
                                        <p:tav tm="0">
                                          <p:val>
                                            <p:strVal val="0-#ppt_w/2"/>
                                          </p:val>
                                        </p:tav>
                                        <p:tav tm="100000">
                                          <p:val>
                                            <p:strVal val="#ppt_x"/>
                                          </p:val>
                                        </p:tav>
                                      </p:tavLst>
                                    </p:anim>
                                    <p:anim calcmode="lin" valueType="num">
                                      <p:cBhvr additive="base">
                                        <p:cTn id="58" dur="250" fill="hold"/>
                                        <p:tgtEl>
                                          <p:spTgt spid="23"/>
                                        </p:tgtEl>
                                        <p:attrNameLst>
                                          <p:attrName>ppt_y</p:attrName>
                                        </p:attrNameLst>
                                      </p:cBhvr>
                                      <p:tavLst>
                                        <p:tav tm="0">
                                          <p:val>
                                            <p:strVal val="#ppt_y"/>
                                          </p:val>
                                        </p:tav>
                                        <p:tav tm="100000">
                                          <p:val>
                                            <p:strVal val="#ppt_y"/>
                                          </p:val>
                                        </p:tav>
                                      </p:tavLst>
                                    </p:anim>
                                  </p:childTnLst>
                                </p:cTn>
                              </p:par>
                            </p:childTnLst>
                          </p:cTn>
                        </p:par>
                        <p:par>
                          <p:cTn id="59" fill="hold" nodeType="afterGroup">
                            <p:stCondLst>
                              <p:cond delay="3750"/>
                            </p:stCondLst>
                            <p:childTnLst>
                              <p:par>
                                <p:cTn id="60" presetID="2" presetClass="entr" presetSubtype="8" dur="250" fill="hold" grpId="0" nodeType="afterEffect">
                                  <p:stCondLst>
                                    <p:cond delay="0"/>
                                  </p:stCondLst>
                                  <p:childTnLst>
                                    <p:set>
                                      <p:cBhvr>
                                        <p:cTn id="61" dur="1" fill="hold">
                                          <p:stCondLst>
                                            <p:cond delay="0"/>
                                          </p:stCondLst>
                                        </p:cTn>
                                        <p:tgtEl>
                                          <p:spTgt spid="24"/>
                                        </p:tgtEl>
                                        <p:attrNameLst>
                                          <p:attrName>style.visibility</p:attrName>
                                        </p:attrNameLst>
                                      </p:cBhvr>
                                      <p:to>
                                        <p:strVal val="visible"/>
                                      </p:to>
                                    </p:set>
                                    <p:anim calcmode="lin" valueType="num">
                                      <p:cBhvr additive="base">
                                        <p:cTn id="62" dur="250" fill="hold"/>
                                        <p:tgtEl>
                                          <p:spTgt spid="24"/>
                                        </p:tgtEl>
                                        <p:attrNameLst>
                                          <p:attrName>ppt_x</p:attrName>
                                        </p:attrNameLst>
                                      </p:cBhvr>
                                      <p:tavLst>
                                        <p:tav tm="0">
                                          <p:val>
                                            <p:strVal val="0-#ppt_w/2"/>
                                          </p:val>
                                        </p:tav>
                                        <p:tav tm="100000">
                                          <p:val>
                                            <p:strVal val="#ppt_x"/>
                                          </p:val>
                                        </p:tav>
                                      </p:tavLst>
                                    </p:anim>
                                    <p:anim calcmode="lin" valueType="num">
                                      <p:cBhvr additive="base">
                                        <p:cTn id="63" dur="250" fill="hold"/>
                                        <p:tgtEl>
                                          <p:spTgt spid="24"/>
                                        </p:tgtEl>
                                        <p:attrNameLst>
                                          <p:attrName>ppt_y</p:attrName>
                                        </p:attrNameLst>
                                      </p:cBhvr>
                                      <p:tavLst>
                                        <p:tav tm="0">
                                          <p:val>
                                            <p:strVal val="#ppt_y"/>
                                          </p:val>
                                        </p:tav>
                                        <p:tav tm="100000">
                                          <p:val>
                                            <p:strVal val="#ppt_y"/>
                                          </p:val>
                                        </p:tav>
                                      </p:tavLst>
                                    </p:anim>
                                  </p:childTnLst>
                                </p:cTn>
                              </p:par>
                            </p:childTnLst>
                          </p:cTn>
                        </p:par>
                        <p:par>
                          <p:cTn id="64" fill="hold" nodeType="afterGroup">
                            <p:stCondLst>
                              <p:cond delay="4000"/>
                            </p:stCondLst>
                            <p:childTnLst>
                              <p:par>
                                <p:cTn id="65" presetID="2" presetClass="entr" presetSubtype="8" dur="250" fill="hold" nodeType="afterEffect">
                                  <p:stCondLst>
                                    <p:cond delay="0"/>
                                  </p:stCondLst>
                                  <p:childTnLst>
                                    <p:set>
                                      <p:cBhvr>
                                        <p:cTn id="66" dur="1" fill="hold">
                                          <p:stCondLst>
                                            <p:cond delay="0"/>
                                          </p:stCondLst>
                                        </p:cTn>
                                        <p:tgtEl>
                                          <p:spTgt spid="28"/>
                                        </p:tgtEl>
                                        <p:attrNameLst>
                                          <p:attrName>style.visibility</p:attrName>
                                        </p:attrNameLst>
                                      </p:cBhvr>
                                      <p:to>
                                        <p:strVal val="visible"/>
                                      </p:to>
                                    </p:set>
                                    <p:anim calcmode="lin" valueType="num">
                                      <p:cBhvr additive="base">
                                        <p:cTn id="67" dur="250" fill="hold"/>
                                        <p:tgtEl>
                                          <p:spTgt spid="28"/>
                                        </p:tgtEl>
                                        <p:attrNameLst>
                                          <p:attrName>ppt_x</p:attrName>
                                        </p:attrNameLst>
                                      </p:cBhvr>
                                      <p:tavLst>
                                        <p:tav tm="0">
                                          <p:val>
                                            <p:strVal val="0-#ppt_w/2"/>
                                          </p:val>
                                        </p:tav>
                                        <p:tav tm="100000">
                                          <p:val>
                                            <p:strVal val="#ppt_x"/>
                                          </p:val>
                                        </p:tav>
                                      </p:tavLst>
                                    </p:anim>
                                    <p:anim calcmode="lin" valueType="num">
                                      <p:cBhvr additive="base">
                                        <p:cTn id="68" dur="250" fill="hold"/>
                                        <p:tgtEl>
                                          <p:spTgt spid="28"/>
                                        </p:tgtEl>
                                        <p:attrNameLst>
                                          <p:attrName>ppt_y</p:attrName>
                                        </p:attrNameLst>
                                      </p:cBhvr>
                                      <p:tavLst>
                                        <p:tav tm="0">
                                          <p:val>
                                            <p:strVal val="#ppt_y"/>
                                          </p:val>
                                        </p:tav>
                                        <p:tav tm="100000">
                                          <p:val>
                                            <p:strVal val="#ppt_y"/>
                                          </p:val>
                                        </p:tav>
                                      </p:tavLst>
                                    </p:anim>
                                  </p:childTnLst>
                                </p:cTn>
                              </p:par>
                            </p:childTnLst>
                          </p:cTn>
                        </p:par>
                        <p:par>
                          <p:cTn id="69" fill="hold" nodeType="afterGroup">
                            <p:stCondLst>
                              <p:cond delay="4250"/>
                            </p:stCondLst>
                            <p:childTnLst>
                              <p:par>
                                <p:cTn id="70" presetID="2" presetClass="entr" presetSubtype="8" dur="250" fill="hold" grpId="0" nodeType="afterEffect">
                                  <p:stCondLst>
                                    <p:cond delay="0"/>
                                  </p:stCondLst>
                                  <p:childTnLst>
                                    <p:set>
                                      <p:cBhvr>
                                        <p:cTn id="71" dur="1" fill="hold">
                                          <p:stCondLst>
                                            <p:cond delay="0"/>
                                          </p:stCondLst>
                                        </p:cTn>
                                        <p:tgtEl>
                                          <p:spTgt spid="29"/>
                                        </p:tgtEl>
                                        <p:attrNameLst>
                                          <p:attrName>style.visibility</p:attrName>
                                        </p:attrNameLst>
                                      </p:cBhvr>
                                      <p:to>
                                        <p:strVal val="visible"/>
                                      </p:to>
                                    </p:set>
                                    <p:anim calcmode="lin" valueType="num">
                                      <p:cBhvr additive="base">
                                        <p:cTn id="72" dur="250" fill="hold"/>
                                        <p:tgtEl>
                                          <p:spTgt spid="29"/>
                                        </p:tgtEl>
                                        <p:attrNameLst>
                                          <p:attrName>ppt_x</p:attrName>
                                        </p:attrNameLst>
                                      </p:cBhvr>
                                      <p:tavLst>
                                        <p:tav tm="0">
                                          <p:val>
                                            <p:strVal val="0-#ppt_w/2"/>
                                          </p:val>
                                        </p:tav>
                                        <p:tav tm="100000">
                                          <p:val>
                                            <p:strVal val="#ppt_x"/>
                                          </p:val>
                                        </p:tav>
                                      </p:tavLst>
                                    </p:anim>
                                    <p:anim calcmode="lin" valueType="num">
                                      <p:cBhvr additive="base">
                                        <p:cTn id="73" dur="250" fill="hold"/>
                                        <p:tgtEl>
                                          <p:spTgt spid="29"/>
                                        </p:tgtEl>
                                        <p:attrNameLst>
                                          <p:attrName>ppt_y</p:attrName>
                                        </p:attrNameLst>
                                      </p:cBhvr>
                                      <p:tavLst>
                                        <p:tav tm="0">
                                          <p:val>
                                            <p:strVal val="#ppt_y"/>
                                          </p:val>
                                        </p:tav>
                                        <p:tav tm="100000">
                                          <p:val>
                                            <p:strVal val="#ppt_y"/>
                                          </p:val>
                                        </p:tav>
                                      </p:tavLst>
                                    </p:anim>
                                  </p:childTnLst>
                                </p:cTn>
                              </p:par>
                            </p:childTnLst>
                          </p:cTn>
                        </p:par>
                        <p:par>
                          <p:cTn id="74" fill="hold" nodeType="afterGroup">
                            <p:stCondLst>
                              <p:cond delay="4500"/>
                            </p:stCondLst>
                            <p:childTnLst>
                              <p:par>
                                <p:cTn id="75" presetID="2" presetClass="entr" presetSubtype="8" dur="250" fill="hold" grpId="0" nodeType="afterEffect">
                                  <p:stCondLst>
                                    <p:cond delay="0"/>
                                  </p:stCondLst>
                                  <p:childTnLst>
                                    <p:set>
                                      <p:cBhvr>
                                        <p:cTn id="76" dur="1" fill="hold">
                                          <p:stCondLst>
                                            <p:cond delay="0"/>
                                          </p:stCondLst>
                                        </p:cTn>
                                        <p:tgtEl>
                                          <p:spTgt spid="30"/>
                                        </p:tgtEl>
                                        <p:attrNameLst>
                                          <p:attrName>style.visibility</p:attrName>
                                        </p:attrNameLst>
                                      </p:cBhvr>
                                      <p:to>
                                        <p:strVal val="visible"/>
                                      </p:to>
                                    </p:set>
                                    <p:anim calcmode="lin" valueType="num">
                                      <p:cBhvr additive="base">
                                        <p:cTn id="77" dur="250" fill="hold"/>
                                        <p:tgtEl>
                                          <p:spTgt spid="30"/>
                                        </p:tgtEl>
                                        <p:attrNameLst>
                                          <p:attrName>ppt_x</p:attrName>
                                        </p:attrNameLst>
                                      </p:cBhvr>
                                      <p:tavLst>
                                        <p:tav tm="0">
                                          <p:val>
                                            <p:strVal val="0-#ppt_w/2"/>
                                          </p:val>
                                        </p:tav>
                                        <p:tav tm="100000">
                                          <p:val>
                                            <p:strVal val="#ppt_x"/>
                                          </p:val>
                                        </p:tav>
                                      </p:tavLst>
                                    </p:anim>
                                    <p:anim calcmode="lin" valueType="num">
                                      <p:cBhvr additive="base">
                                        <p:cTn id="78" dur="250" fill="hold"/>
                                        <p:tgtEl>
                                          <p:spTgt spid="30"/>
                                        </p:tgtEl>
                                        <p:attrNameLst>
                                          <p:attrName>ppt_y</p:attrName>
                                        </p:attrNameLst>
                                      </p:cBhvr>
                                      <p:tavLst>
                                        <p:tav tm="0">
                                          <p:val>
                                            <p:strVal val="#ppt_y"/>
                                          </p:val>
                                        </p:tav>
                                        <p:tav tm="100000">
                                          <p:val>
                                            <p:strVal val="#ppt_y"/>
                                          </p:val>
                                        </p:tav>
                                      </p:tavLst>
                                    </p:anim>
                                  </p:childTnLst>
                                </p:cTn>
                              </p:par>
                            </p:childTnLst>
                          </p:cTn>
                        </p:par>
                        <p:par>
                          <p:cTn id="79" fill="hold" nodeType="afterGroup">
                            <p:stCondLst>
                              <p:cond delay="4750"/>
                            </p:stCondLst>
                            <p:childTnLst>
                              <p:par>
                                <p:cTn id="80" presetID="2" presetClass="entr" presetSubtype="8" dur="250" fill="hold" nodeType="afterEffect">
                                  <p:stCondLst>
                                    <p:cond delay="0"/>
                                  </p:stCondLst>
                                  <p:childTnLst>
                                    <p:set>
                                      <p:cBhvr>
                                        <p:cTn id="81" dur="1" fill="hold">
                                          <p:stCondLst>
                                            <p:cond delay="0"/>
                                          </p:stCondLst>
                                        </p:cTn>
                                        <p:tgtEl>
                                          <p:spTgt spid="31"/>
                                        </p:tgtEl>
                                        <p:attrNameLst>
                                          <p:attrName>style.visibility</p:attrName>
                                        </p:attrNameLst>
                                      </p:cBhvr>
                                      <p:to>
                                        <p:strVal val="visible"/>
                                      </p:to>
                                    </p:set>
                                    <p:anim calcmode="lin" valueType="num">
                                      <p:cBhvr additive="base">
                                        <p:cTn id="82" dur="250" fill="hold"/>
                                        <p:tgtEl>
                                          <p:spTgt spid="31"/>
                                        </p:tgtEl>
                                        <p:attrNameLst>
                                          <p:attrName>ppt_x</p:attrName>
                                        </p:attrNameLst>
                                      </p:cBhvr>
                                      <p:tavLst>
                                        <p:tav tm="0">
                                          <p:val>
                                            <p:strVal val="0-#ppt_w/2"/>
                                          </p:val>
                                        </p:tav>
                                        <p:tav tm="100000">
                                          <p:val>
                                            <p:strVal val="#ppt_x"/>
                                          </p:val>
                                        </p:tav>
                                      </p:tavLst>
                                    </p:anim>
                                    <p:anim calcmode="lin" valueType="num">
                                      <p:cBhvr additive="base">
                                        <p:cTn id="83" dur="250" fill="hold"/>
                                        <p:tgtEl>
                                          <p:spTgt spid="31"/>
                                        </p:tgtEl>
                                        <p:attrNameLst>
                                          <p:attrName>ppt_y</p:attrName>
                                        </p:attrNameLst>
                                      </p:cBhvr>
                                      <p:tavLst>
                                        <p:tav tm="0">
                                          <p:val>
                                            <p:strVal val="#ppt_y"/>
                                          </p:val>
                                        </p:tav>
                                        <p:tav tm="100000">
                                          <p:val>
                                            <p:strVal val="#ppt_y"/>
                                          </p:val>
                                        </p:tav>
                                      </p:tavLst>
                                    </p:anim>
                                  </p:childTnLst>
                                </p:cTn>
                              </p:par>
                            </p:childTnLst>
                          </p:cTn>
                        </p:par>
                        <p:par>
                          <p:cTn id="84" fill="hold" nodeType="afterGroup">
                            <p:stCondLst>
                              <p:cond delay="5000"/>
                            </p:stCondLst>
                            <p:childTnLst>
                              <p:par>
                                <p:cTn id="85" presetID="2" presetClass="entr" presetSubtype="8" dur="250" fill="hold" grpId="0" nodeType="afterEffect">
                                  <p:stCondLst>
                                    <p:cond delay="0"/>
                                  </p:stCondLst>
                                  <p:childTnLst>
                                    <p:set>
                                      <p:cBhvr>
                                        <p:cTn id="86" dur="1" fill="hold">
                                          <p:stCondLst>
                                            <p:cond delay="0"/>
                                          </p:stCondLst>
                                        </p:cTn>
                                        <p:tgtEl>
                                          <p:spTgt spid="32"/>
                                        </p:tgtEl>
                                        <p:attrNameLst>
                                          <p:attrName>style.visibility</p:attrName>
                                        </p:attrNameLst>
                                      </p:cBhvr>
                                      <p:to>
                                        <p:strVal val="visible"/>
                                      </p:to>
                                    </p:set>
                                    <p:anim calcmode="lin" valueType="num">
                                      <p:cBhvr additive="base">
                                        <p:cTn id="87" dur="250" fill="hold"/>
                                        <p:tgtEl>
                                          <p:spTgt spid="32"/>
                                        </p:tgtEl>
                                        <p:attrNameLst>
                                          <p:attrName>ppt_x</p:attrName>
                                        </p:attrNameLst>
                                      </p:cBhvr>
                                      <p:tavLst>
                                        <p:tav tm="0">
                                          <p:val>
                                            <p:strVal val="0-#ppt_w/2"/>
                                          </p:val>
                                        </p:tav>
                                        <p:tav tm="100000">
                                          <p:val>
                                            <p:strVal val="#ppt_x"/>
                                          </p:val>
                                        </p:tav>
                                      </p:tavLst>
                                    </p:anim>
                                    <p:anim calcmode="lin" valueType="num">
                                      <p:cBhvr additive="base">
                                        <p:cTn id="88" dur="250" fill="hold"/>
                                        <p:tgtEl>
                                          <p:spTgt spid="32"/>
                                        </p:tgtEl>
                                        <p:attrNameLst>
                                          <p:attrName>ppt_y</p:attrName>
                                        </p:attrNameLst>
                                      </p:cBhvr>
                                      <p:tavLst>
                                        <p:tav tm="0">
                                          <p:val>
                                            <p:strVal val="#ppt_y"/>
                                          </p:val>
                                        </p:tav>
                                        <p:tav tm="100000">
                                          <p:val>
                                            <p:strVal val="#ppt_y"/>
                                          </p:val>
                                        </p:tav>
                                      </p:tavLst>
                                    </p:anim>
                                  </p:childTnLst>
                                </p:cTn>
                              </p:par>
                            </p:childTnLst>
                          </p:cTn>
                        </p:par>
                        <p:par>
                          <p:cTn id="89" fill="hold" nodeType="afterGroup">
                            <p:stCondLst>
                              <p:cond delay="5250"/>
                            </p:stCondLst>
                            <p:childTnLst>
                              <p:par>
                                <p:cTn id="90" presetID="2" presetClass="entr" presetSubtype="8" dur="250" fill="hold" grpId="0" nodeType="afterEffect">
                                  <p:stCondLst>
                                    <p:cond delay="0"/>
                                  </p:stCondLst>
                                  <p:childTnLst>
                                    <p:set>
                                      <p:cBhvr>
                                        <p:cTn id="91" dur="1" fill="hold">
                                          <p:stCondLst>
                                            <p:cond delay="0"/>
                                          </p:stCondLst>
                                        </p:cTn>
                                        <p:tgtEl>
                                          <p:spTgt spid="33"/>
                                        </p:tgtEl>
                                        <p:attrNameLst>
                                          <p:attrName>style.visibility</p:attrName>
                                        </p:attrNameLst>
                                      </p:cBhvr>
                                      <p:to>
                                        <p:strVal val="visible"/>
                                      </p:to>
                                    </p:set>
                                    <p:anim calcmode="lin" valueType="num">
                                      <p:cBhvr additive="base">
                                        <p:cTn id="92" dur="250" fill="hold"/>
                                        <p:tgtEl>
                                          <p:spTgt spid="33"/>
                                        </p:tgtEl>
                                        <p:attrNameLst>
                                          <p:attrName>ppt_x</p:attrName>
                                        </p:attrNameLst>
                                      </p:cBhvr>
                                      <p:tavLst>
                                        <p:tav tm="0">
                                          <p:val>
                                            <p:strVal val="0-#ppt_w/2"/>
                                          </p:val>
                                        </p:tav>
                                        <p:tav tm="100000">
                                          <p:val>
                                            <p:strVal val="#ppt_x"/>
                                          </p:val>
                                        </p:tav>
                                      </p:tavLst>
                                    </p:anim>
                                    <p:anim calcmode="lin" valueType="num">
                                      <p:cBhvr additive="base">
                                        <p:cTn id="93" dur="250" fill="hold"/>
                                        <p:tgtEl>
                                          <p:spTgt spid="33"/>
                                        </p:tgtEl>
                                        <p:attrNameLst>
                                          <p:attrName>ppt_y</p:attrName>
                                        </p:attrNameLst>
                                      </p:cBhvr>
                                      <p:tavLst>
                                        <p:tav tm="0">
                                          <p:val>
                                            <p:strVal val="#ppt_y"/>
                                          </p:val>
                                        </p:tav>
                                        <p:tav tm="100000">
                                          <p:val>
                                            <p:strVal val="#ppt_y"/>
                                          </p:val>
                                        </p:tav>
                                      </p:tavLst>
                                    </p:anim>
                                  </p:childTnLst>
                                </p:cTn>
                              </p:par>
                            </p:childTnLst>
                          </p:cTn>
                        </p:par>
                        <p:par>
                          <p:cTn id="94" fill="hold" nodeType="afterGroup">
                            <p:stCondLst>
                              <p:cond delay="5500"/>
                            </p:stCondLst>
                            <p:childTnLst>
                              <p:par>
                                <p:cTn id="95" presetID="2" presetClass="entr" presetSubtype="8" dur="250" fill="hold" nodeType="afterEffect">
                                  <p:stCondLst>
                                    <p:cond delay="0"/>
                                  </p:stCondLst>
                                  <p:childTnLst>
                                    <p:set>
                                      <p:cBhvr>
                                        <p:cTn id="96" dur="1" fill="hold">
                                          <p:stCondLst>
                                            <p:cond delay="0"/>
                                          </p:stCondLst>
                                        </p:cTn>
                                        <p:tgtEl>
                                          <p:spTgt spid="34"/>
                                        </p:tgtEl>
                                        <p:attrNameLst>
                                          <p:attrName>style.visibility</p:attrName>
                                        </p:attrNameLst>
                                      </p:cBhvr>
                                      <p:to>
                                        <p:strVal val="visible"/>
                                      </p:to>
                                    </p:set>
                                    <p:anim calcmode="lin" valueType="num">
                                      <p:cBhvr additive="base">
                                        <p:cTn id="97" dur="250" fill="hold"/>
                                        <p:tgtEl>
                                          <p:spTgt spid="34"/>
                                        </p:tgtEl>
                                        <p:attrNameLst>
                                          <p:attrName>ppt_x</p:attrName>
                                        </p:attrNameLst>
                                      </p:cBhvr>
                                      <p:tavLst>
                                        <p:tav tm="0">
                                          <p:val>
                                            <p:strVal val="0-#ppt_w/2"/>
                                          </p:val>
                                        </p:tav>
                                        <p:tav tm="100000">
                                          <p:val>
                                            <p:strVal val="#ppt_x"/>
                                          </p:val>
                                        </p:tav>
                                      </p:tavLst>
                                    </p:anim>
                                    <p:anim calcmode="lin" valueType="num">
                                      <p:cBhvr additive="base">
                                        <p:cTn id="98" dur="25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18" grpId="0"/>
      <p:bldP spid="19" grpId="0"/>
      <p:bldP spid="23" grpId="0"/>
      <p:bldP spid="24" grpId="0"/>
      <p:bldP spid="29" grpId="0"/>
      <p:bldP spid="30" grpId="0"/>
      <p:bldP spid="32" grpId="0"/>
      <p:bldP spid="33" grpId="0"/>
      <p:bldP spid="49" grpId="0"/>
      <p:bldP spid="50" grpId="0"/>
      <p:bldP spid="51" grpId="0"/>
      <p:bldP spid="5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文本框 3">
            <a:extLst>
              <a:ext uri="{FF2B5EF4-FFF2-40B4-BE49-F238E27FC236}">
                <a16:creationId xmlns:a16="http://schemas.microsoft.com/office/drawing/2014/main" id="{2601CBDB-D9CD-278B-6026-7EE79711BFF6}"/>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每个墩台均须在距离地面适当高度设沉降观测标志，在每道砼工序施工之前和施工后进行两次沉降观测。</a:t>
            </a:r>
          </a:p>
        </p:txBody>
      </p:sp>
      <p:sp>
        <p:nvSpPr>
          <p:cNvPr id="2" name="文本框 1">
            <a:extLst>
              <a:ext uri="{FF2B5EF4-FFF2-40B4-BE49-F238E27FC236}">
                <a16:creationId xmlns:a16="http://schemas.microsoft.com/office/drawing/2014/main" id="{BB65ABF0-3AFC-BF2C-578A-3D537C070009}"/>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但该</a:t>
            </a:r>
            <a:r>
              <a:rPr lang="en-US" altLang="zh-CN" sz="200"/>
              <a:t>xxxx</a:t>
            </a:r>
            <a:r>
              <a:rPr lang="zh-CN" altLang="en-US" sz="200"/>
              <a:t>的建设带来的影响只是暂时的，对以上问题</a:t>
            </a:r>
            <a:r>
              <a:rPr lang="en-US" altLang="zh-CN" sz="200"/>
              <a:t>xxxx</a:t>
            </a:r>
            <a:r>
              <a:rPr lang="zh-CN" altLang="en-US" sz="200"/>
              <a:t>设计进行了合理的施工组织等多种手段，对工程建设过程中可能造成的水土流失进行防治。</a:t>
            </a:r>
          </a:p>
        </p:txBody>
      </p:sp>
      <p:pic>
        <p:nvPicPr>
          <p:cNvPr id="3" name="图片 2">
            <a:extLst>
              <a:ext uri="{FF2B5EF4-FFF2-40B4-BE49-F238E27FC236}">
                <a16:creationId xmlns:a16="http://schemas.microsoft.com/office/drawing/2014/main" id="{DBD6113F-5BD5-97ED-571A-16CB2B757D88}"/>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任意多边形: 形状 26"/>
          <p:cNvSpPr/>
          <p:nvPr/>
        </p:nvSpPr>
        <p:spPr>
          <a:xfrm>
            <a:off x="-133688" y="484988"/>
            <a:ext cx="12602501" cy="1161267"/>
          </a:xfrm>
          <a:custGeom>
            <a:gdLst>
              <a:gd name="connsiteX0" fmla="*/ 0 w 12605418"/>
              <a:gd name="connsiteY0" fmla="*/ 1161536 h 1161536"/>
              <a:gd name="connsiteX1" fmla="*/ 2780270 w 12605418"/>
              <a:gd name="connsiteY1" fmla="*/ 395417 h 1161536"/>
              <a:gd name="connsiteX2" fmla="*/ 4213654 w 12605418"/>
              <a:gd name="connsiteY2" fmla="*/ 580768 h 1161536"/>
              <a:gd name="connsiteX3" fmla="*/ 5585254 w 12605418"/>
              <a:gd name="connsiteY3" fmla="*/ 296563 h 1161536"/>
              <a:gd name="connsiteX4" fmla="*/ 6647935 w 12605418"/>
              <a:gd name="connsiteY4" fmla="*/ 506628 h 1161536"/>
              <a:gd name="connsiteX5" fmla="*/ 7970108 w 12605418"/>
              <a:gd name="connsiteY5" fmla="*/ 358346 h 1161536"/>
              <a:gd name="connsiteX6" fmla="*/ 9354065 w 12605418"/>
              <a:gd name="connsiteY6" fmla="*/ 518984 h 1161536"/>
              <a:gd name="connsiteX7" fmla="*/ 10985156 w 12605418"/>
              <a:gd name="connsiteY7" fmla="*/ 1000898 h 1161536"/>
              <a:gd name="connsiteX8" fmla="*/ 12455610 w 12605418"/>
              <a:gd name="connsiteY8" fmla="*/ 296563 h 1161536"/>
              <a:gd name="connsiteX9" fmla="*/ 12480324 w 12605418"/>
              <a:gd name="connsiteY9" fmla="*/ 0 h 1161536"/>
              <a:gd name="connsiteX0-1" fmla="*/ 0 w 12605418"/>
              <a:gd name="connsiteY0-2" fmla="*/ 1161536 h 1161536"/>
              <a:gd name="connsiteX1-3" fmla="*/ 2780270 w 12605418"/>
              <a:gd name="connsiteY1-4" fmla="*/ 395417 h 1161536"/>
              <a:gd name="connsiteX2-5" fmla="*/ 4213654 w 12605418"/>
              <a:gd name="connsiteY2-6" fmla="*/ 580768 h 1161536"/>
              <a:gd name="connsiteX3-7" fmla="*/ 5585254 w 12605418"/>
              <a:gd name="connsiteY3-8" fmla="*/ 296563 h 1161536"/>
              <a:gd name="connsiteX4-9" fmla="*/ 6774935 w 12605418"/>
              <a:gd name="connsiteY4-10" fmla="*/ 379628 h 1161536"/>
              <a:gd name="connsiteX5-11" fmla="*/ 7970108 w 12605418"/>
              <a:gd name="connsiteY5-12" fmla="*/ 358346 h 1161536"/>
              <a:gd name="connsiteX6-13" fmla="*/ 9354065 w 12605418"/>
              <a:gd name="connsiteY6-14" fmla="*/ 518984 h 1161536"/>
              <a:gd name="connsiteX7-15" fmla="*/ 10985156 w 12605418"/>
              <a:gd name="connsiteY7-16" fmla="*/ 1000898 h 1161536"/>
              <a:gd name="connsiteX8-17" fmla="*/ 12455610 w 12605418"/>
              <a:gd name="connsiteY8-18" fmla="*/ 296563 h 1161536"/>
              <a:gd name="connsiteX9-19" fmla="*/ 12480324 w 12605418"/>
              <a:gd name="connsiteY9-20" fmla="*/ 0 h 1161536"/>
              <a:gd name="connsiteX0-21" fmla="*/ 0 w 12605418"/>
              <a:gd name="connsiteY0-22" fmla="*/ 1161536 h 1161536"/>
              <a:gd name="connsiteX1-23" fmla="*/ 2780270 w 12605418"/>
              <a:gd name="connsiteY1-24" fmla="*/ 395417 h 1161536"/>
              <a:gd name="connsiteX2-25" fmla="*/ 4213654 w 12605418"/>
              <a:gd name="connsiteY2-26" fmla="*/ 580768 h 1161536"/>
              <a:gd name="connsiteX3-27" fmla="*/ 5585254 w 12605418"/>
              <a:gd name="connsiteY3-28" fmla="*/ 363238 h 1161536"/>
              <a:gd name="connsiteX4-29" fmla="*/ 6774935 w 12605418"/>
              <a:gd name="connsiteY4-30" fmla="*/ 379628 h 1161536"/>
              <a:gd name="connsiteX5-31" fmla="*/ 7970108 w 12605418"/>
              <a:gd name="connsiteY5-32" fmla="*/ 358346 h 1161536"/>
              <a:gd name="connsiteX6-33" fmla="*/ 9354065 w 12605418"/>
              <a:gd name="connsiteY6-34" fmla="*/ 518984 h 1161536"/>
              <a:gd name="connsiteX7-35" fmla="*/ 10985156 w 12605418"/>
              <a:gd name="connsiteY7-36" fmla="*/ 1000898 h 1161536"/>
              <a:gd name="connsiteX8-37" fmla="*/ 12455610 w 12605418"/>
              <a:gd name="connsiteY8-38" fmla="*/ 296563 h 1161536"/>
              <a:gd name="connsiteX9-39" fmla="*/ 12480324 w 12605418"/>
              <a:gd name="connsiteY9-40" fmla="*/ 0 h 116153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12605418" h="1161536">
                <a:moveTo>
                  <a:pt x="0" y="1161536"/>
                </a:moveTo>
                <a:cubicBezTo>
                  <a:pt x="1038997" y="826874"/>
                  <a:pt x="2077994" y="492212"/>
                  <a:pt x="2780270" y="395417"/>
                </a:cubicBezTo>
                <a:cubicBezTo>
                  <a:pt x="3482546" y="298622"/>
                  <a:pt x="3746157" y="586131"/>
                  <a:pt x="4213654" y="580768"/>
                </a:cubicBezTo>
                <a:cubicBezTo>
                  <a:pt x="4681151" y="575405"/>
                  <a:pt x="5158374" y="396761"/>
                  <a:pt x="5585254" y="363238"/>
                </a:cubicBezTo>
                <a:cubicBezTo>
                  <a:pt x="6012134" y="329715"/>
                  <a:pt x="6377459" y="380443"/>
                  <a:pt x="6774935" y="379628"/>
                </a:cubicBezTo>
                <a:cubicBezTo>
                  <a:pt x="7172411" y="378813"/>
                  <a:pt x="7540253" y="335120"/>
                  <a:pt x="7970108" y="358346"/>
                </a:cubicBezTo>
                <a:cubicBezTo>
                  <a:pt x="8399963" y="381572"/>
                  <a:pt x="8851557" y="411892"/>
                  <a:pt x="9354065" y="518984"/>
                </a:cubicBezTo>
                <a:cubicBezTo>
                  <a:pt x="9856573" y="626076"/>
                  <a:pt x="10468232" y="1037968"/>
                  <a:pt x="10985156" y="1000898"/>
                </a:cubicBezTo>
                <a:cubicBezTo>
                  <a:pt x="11502080" y="963828"/>
                  <a:pt x="12206415" y="463379"/>
                  <a:pt x="12455610" y="296563"/>
                </a:cubicBezTo>
                <a:cubicBezTo>
                  <a:pt x="12704805" y="129747"/>
                  <a:pt x="12592564" y="64873"/>
                  <a:pt x="12480324" y="0"/>
                </a:cubicBezTo>
              </a:path>
            </a:pathLst>
          </a:custGeom>
          <a:noFill/>
          <a:ln w="1270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nvGrpSpPr>
          <p:cNvPr id="16" name="组合 15"/>
          <p:cNvGrpSpPr/>
          <p:nvPr/>
        </p:nvGrpSpPr>
        <p:grpSpPr>
          <a:xfrm>
            <a:off x="5266117" y="723171"/>
            <a:ext cx="274816" cy="1640296"/>
            <a:chOff x="3073429" y="98854"/>
            <a:chExt cx="296562" cy="1770089"/>
          </a:xfrm>
          <a:solidFill>
            <a:srgbClr val="4BB43A"/>
          </a:solidFill>
        </p:grpSpPr>
        <p:cxnSp>
          <p:nvCxnSpPr>
            <p:cNvPr id="17" name="直接连接符 16"/>
            <p:cNvCxnSpPr/>
            <p:nvPr/>
          </p:nvCxnSpPr>
          <p:spPr>
            <a:xfrm flipH="1">
              <a:off x="3221710" y="247135"/>
              <a:ext cx="0" cy="1621808"/>
            </a:xfrm>
            <a:prstGeom prst="line">
              <a:avLst/>
            </a:prstGeom>
            <a:grpFill/>
            <a:ln>
              <a:solidFill>
                <a:srgbClr val="4BB43A"/>
              </a:solidFill>
            </a:ln>
          </p:spPr>
          <p:style>
            <a:lnRef idx="1">
              <a:schemeClr val="accent1"/>
            </a:lnRef>
            <a:fillRef idx="0">
              <a:schemeClr val="accent1"/>
            </a:fillRef>
            <a:effectRef idx="0">
              <a:schemeClr val="accent1"/>
            </a:effectRef>
            <a:fontRef idx="minor">
              <a:schemeClr val="tx1"/>
            </a:fontRef>
          </p:style>
        </p:cxnSp>
        <p:sp>
          <p:nvSpPr>
            <p:cNvPr id="18" name="椭圆 17"/>
            <p:cNvSpPr/>
            <p:nvPr/>
          </p:nvSpPr>
          <p:spPr>
            <a:xfrm>
              <a:off x="3073429" y="98854"/>
              <a:ext cx="296562" cy="29656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grpSp>
        <p:nvGrpSpPr>
          <p:cNvPr id="19" name="组合 18"/>
          <p:cNvGrpSpPr/>
          <p:nvPr/>
        </p:nvGrpSpPr>
        <p:grpSpPr>
          <a:xfrm>
            <a:off x="6580263" y="723171"/>
            <a:ext cx="274816" cy="1640296"/>
            <a:chOff x="3073429" y="98854"/>
            <a:chExt cx="296562" cy="1770089"/>
          </a:xfrm>
          <a:solidFill>
            <a:schemeClr val="accent1">
              <a:lumMod val="75000"/>
            </a:schemeClr>
          </a:solidFill>
        </p:grpSpPr>
        <p:cxnSp>
          <p:nvCxnSpPr>
            <p:cNvPr id="20" name="直接连接符 19"/>
            <p:cNvCxnSpPr/>
            <p:nvPr/>
          </p:nvCxnSpPr>
          <p:spPr>
            <a:xfrm flipH="1">
              <a:off x="3221710" y="247135"/>
              <a:ext cx="0" cy="1621808"/>
            </a:xfrm>
            <a:prstGeom prst="line">
              <a:avLst/>
            </a:prstGeom>
            <a:grpFill/>
            <a:ln>
              <a:solidFill>
                <a:srgbClr val="007817"/>
              </a:solidFill>
            </a:ln>
          </p:spPr>
          <p:style>
            <a:lnRef idx="1">
              <a:schemeClr val="accent1"/>
            </a:lnRef>
            <a:fillRef idx="0">
              <a:schemeClr val="accent1"/>
            </a:fillRef>
            <a:effectRef idx="0">
              <a:schemeClr val="accent1"/>
            </a:effectRef>
            <a:fontRef idx="minor">
              <a:schemeClr val="tx1"/>
            </a:fontRef>
          </p:style>
        </p:cxnSp>
        <p:sp>
          <p:nvSpPr>
            <p:cNvPr id="21" name="椭圆 20"/>
            <p:cNvSpPr/>
            <p:nvPr/>
          </p:nvSpPr>
          <p:spPr>
            <a:xfrm>
              <a:off x="3073429" y="98854"/>
              <a:ext cx="296562" cy="29656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sp>
        <p:nvSpPr>
          <p:cNvPr id="23" name="矩形 22"/>
          <p:cNvSpPr/>
          <p:nvPr/>
        </p:nvSpPr>
        <p:spPr>
          <a:xfrm rot="20700000">
            <a:off x="4916087" y="1631123"/>
            <a:ext cx="1052758" cy="1052758"/>
          </a:xfrm>
          <a:prstGeom prst="rect">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4" name="矩形 23"/>
          <p:cNvSpPr/>
          <p:nvPr/>
        </p:nvSpPr>
        <p:spPr>
          <a:xfrm rot="20700000">
            <a:off x="6215876" y="1631123"/>
            <a:ext cx="1052758" cy="1052758"/>
          </a:xfrm>
          <a:prstGeom prst="rect">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5" name="TextBox 4"/>
          <p:cNvSpPr txBox="1"/>
          <p:nvPr/>
        </p:nvSpPr>
        <p:spPr>
          <a:xfrm>
            <a:off x="5074075"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0</a:t>
            </a:r>
          </a:p>
        </p:txBody>
      </p:sp>
      <p:sp>
        <p:nvSpPr>
          <p:cNvPr id="26" name="TextBox 4"/>
          <p:cNvSpPr txBox="1"/>
          <p:nvPr/>
        </p:nvSpPr>
        <p:spPr>
          <a:xfrm>
            <a:off x="6376689"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1</a:t>
            </a:r>
          </a:p>
        </p:txBody>
      </p:sp>
      <p:sp>
        <p:nvSpPr>
          <p:cNvPr id="28" name="矩形 69"/>
          <p:cNvSpPr>
            <a:spLocks noChangeArrowheads="1"/>
          </p:cNvSpPr>
          <p:nvPr/>
        </p:nvSpPr>
        <p:spPr bwMode="auto">
          <a:xfrm>
            <a:off x="3536156" y="3280660"/>
            <a:ext cx="5135887" cy="923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pitchFamily="34" charset="0"/>
              <a:buNone/>
            </a:pPr>
            <a:r>
              <a:rPr lang="zh-CN" altLang="en-US" sz="5400" b="1">
                <a:solidFill>
                  <a:srgbClr val="007817"/>
                </a:solidFill>
                <a:latin typeface="微软雅黑" panose="020b0503020204020204" pitchFamily="34" charset="-122"/>
                <a:ea typeface="微软雅黑" panose="020b0503020204020204" pitchFamily="34" charset="-122"/>
                <a:cs typeface="+mn-ea"/>
                <a:sym typeface="+mn-lt"/>
              </a:rPr>
              <a:t>植树节的由来</a:t>
            </a:r>
            <a:endParaRPr lang="en-US" altLang="zh-CN" sz="54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9" name="矩形 70"/>
          <p:cNvSpPr>
            <a:spLocks noChangeArrowheads="1"/>
          </p:cNvSpPr>
          <p:nvPr/>
        </p:nvSpPr>
        <p:spPr bwMode="auto">
          <a:xfrm>
            <a:off x="2509867" y="4176048"/>
            <a:ext cx="7217485" cy="307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zh-CN" altLang="en-US" sz="1400">
                <a:solidFill>
                  <a:schemeClr val="bg1">
                    <a:lumMod val="65000"/>
                  </a:schemeClr>
                </a:solidFill>
                <a:latin typeface="微软雅黑" panose="020b0503020204020204" pitchFamily="34" charset="-122"/>
                <a:ea typeface="微软雅黑" panose="020b0503020204020204" pitchFamily="34" charset="-122"/>
                <a:cs typeface="+mn-ea"/>
                <a:sym typeface="+mn-lt"/>
              </a:rPr>
              <a:t>在此处添加文字，在此处在此处添加文字在此处添加文字</a:t>
            </a:r>
          </a:p>
        </p:txBody>
      </p:sp>
      <p:cxnSp>
        <p:nvCxnSpPr>
          <p:cNvPr id="30" name="直接连接符 29"/>
          <p:cNvCxnSpPr/>
          <p:nvPr/>
        </p:nvCxnSpPr>
        <p:spPr>
          <a:xfrm>
            <a:off x="2502418" y="3838915"/>
            <a:ext cx="1455927"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8231966" y="3838915"/>
            <a:ext cx="1379300"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75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750"/>
                                        <p:tgtEl>
                                          <p:spTgt spid="27"/>
                                        </p:tgtEl>
                                      </p:cBhvr>
                                    </p:animEffect>
                                  </p:childTnLst>
                                </p:cTn>
                              </p:par>
                              <p:par>
                                <p:cTn id="8" presetID="2" presetClass="entr" presetSubtype="1" dur="500" fill="hold" nodeType="withEffect">
                                  <p:stCondLst>
                                    <p:cond delay="25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ppt_x"/>
                                          </p:val>
                                        </p:tav>
                                        <p:tav tm="100000">
                                          <p:val>
                                            <p:strVal val="#ppt_x"/>
                                          </p:val>
                                        </p:tav>
                                      </p:tavLst>
                                    </p:anim>
                                    <p:anim calcmode="lin" valueType="num">
                                      <p:cBhvr additive="base">
                                        <p:cTn id="11" dur="500" fill="hold"/>
                                        <p:tgtEl>
                                          <p:spTgt spid="16"/>
                                        </p:tgtEl>
                                        <p:attrNameLst>
                                          <p:attrName>ppt_y</p:attrName>
                                        </p:attrNameLst>
                                      </p:cBhvr>
                                      <p:tavLst>
                                        <p:tav tm="0">
                                          <p:val>
                                            <p:strVal val="0-#ppt_h/2"/>
                                          </p:val>
                                        </p:tav>
                                        <p:tav tm="100000">
                                          <p:val>
                                            <p:strVal val="#ppt_y"/>
                                          </p:val>
                                        </p:tav>
                                      </p:tavLst>
                                    </p:anim>
                                  </p:childTnLst>
                                </p:cTn>
                              </p:par>
                              <p:par>
                                <p:cTn id="12" presetID="2" presetClass="entr" presetSubtype="1" dur="500" fill="hold" nodeType="with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0-#ppt_h/2"/>
                                          </p:val>
                                        </p:tav>
                                        <p:tav tm="100000">
                                          <p:val>
                                            <p:strVal val="#ppt_y"/>
                                          </p:val>
                                        </p:tav>
                                      </p:tavLst>
                                    </p:anim>
                                  </p:childTnLst>
                                </p:cTn>
                              </p:par>
                            </p:childTnLst>
                          </p:cTn>
                        </p:par>
                        <p:par>
                          <p:cTn id="16" fill="hold" nodeType="afterGroup">
                            <p:stCondLst>
                              <p:cond delay="750"/>
                            </p:stCondLst>
                            <p:childTnLst>
                              <p:par>
                                <p:cTn id="17" presetID="45" presetClass="entr" presetSubtype="0" dur="1500" fill="hold" grpId="0" nodeType="after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500"/>
                                        <p:tgtEl>
                                          <p:spTgt spid="23"/>
                                        </p:tgtEl>
                                      </p:cBhvr>
                                    </p:animEffect>
                                    <p:anim calcmode="lin" valueType="num">
                                      <p:cBhvr>
                                        <p:cTn id="20" dur="1500" fill="hold"/>
                                        <p:tgtEl>
                                          <p:spTgt spid="23"/>
                                        </p:tgtEl>
                                        <p:attrNameLst>
                                          <p:attrName>ppt_w</p:attrName>
                                        </p:attrNameLst>
                                      </p:cBhvr>
                                      <p:tavLst>
                                        <p:tav tm="0" fmla="#ppt_w*sin(2.5*pi*$)">
                                          <p:val>
                                            <p:fltVal val="0"/>
                                          </p:val>
                                        </p:tav>
                                        <p:tav tm="100000">
                                          <p:val>
                                            <p:fltVal val="1"/>
                                          </p:val>
                                        </p:tav>
                                      </p:tavLst>
                                    </p:anim>
                                    <p:anim calcmode="lin" valueType="num">
                                      <p:cBhvr>
                                        <p:cTn id="21" dur="1500" fill="hold"/>
                                        <p:tgtEl>
                                          <p:spTgt spid="23"/>
                                        </p:tgtEl>
                                        <p:attrNameLst>
                                          <p:attrName>ppt_h</p:attrName>
                                        </p:attrNameLst>
                                      </p:cBhvr>
                                      <p:tavLst>
                                        <p:tav tm="0">
                                          <p:val>
                                            <p:strVal val="#ppt_h"/>
                                          </p:val>
                                        </p:tav>
                                        <p:tav tm="100000">
                                          <p:val>
                                            <p:strVal val="#ppt_h"/>
                                          </p:val>
                                        </p:tav>
                                      </p:tavLst>
                                    </p:anim>
                                  </p:childTnLst>
                                </p:cTn>
                              </p:par>
                              <p:par>
                                <p:cTn id="22" presetID="45" presetClass="entr" presetSubtype="0" dur="1500"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1500"/>
                                        <p:tgtEl>
                                          <p:spTgt spid="24"/>
                                        </p:tgtEl>
                                      </p:cBhvr>
                                    </p:animEffect>
                                    <p:anim calcmode="lin" valueType="num">
                                      <p:cBhvr>
                                        <p:cTn id="25" dur="1500" fill="hold"/>
                                        <p:tgtEl>
                                          <p:spTgt spid="24"/>
                                        </p:tgtEl>
                                        <p:attrNameLst>
                                          <p:attrName>ppt_w</p:attrName>
                                        </p:attrNameLst>
                                      </p:cBhvr>
                                      <p:tavLst>
                                        <p:tav tm="0" fmla="#ppt_w*sin(2.5*pi*$)">
                                          <p:val>
                                            <p:fltVal val="0"/>
                                          </p:val>
                                        </p:tav>
                                        <p:tav tm="100000">
                                          <p:val>
                                            <p:fltVal val="1"/>
                                          </p:val>
                                        </p:tav>
                                      </p:tavLst>
                                    </p:anim>
                                    <p:anim calcmode="lin" valueType="num">
                                      <p:cBhvr>
                                        <p:cTn id="26" dur="1500" fill="hold"/>
                                        <p:tgtEl>
                                          <p:spTgt spid="24"/>
                                        </p:tgtEl>
                                        <p:attrNameLst>
                                          <p:attrName>ppt_h</p:attrName>
                                        </p:attrNameLst>
                                      </p:cBhvr>
                                      <p:tavLst>
                                        <p:tav tm="0">
                                          <p:val>
                                            <p:strVal val="#ppt_h"/>
                                          </p:val>
                                        </p:tav>
                                        <p:tav tm="100000">
                                          <p:val>
                                            <p:strVal val="#ppt_h"/>
                                          </p:val>
                                        </p:tav>
                                      </p:tavLst>
                                    </p:anim>
                                  </p:childTnLst>
                                </p:cTn>
                              </p:par>
                            </p:childTnLst>
                          </p:cTn>
                        </p:par>
                        <p:par>
                          <p:cTn id="27" fill="hold" nodeType="afterGroup">
                            <p:stCondLst>
                              <p:cond delay="2250"/>
                            </p:stCondLst>
                            <p:childTnLst>
                              <p:par>
                                <p:cTn id="28" presetID="42" presetClass="entr" presetSubtype="0" dur="250" fill="hold" grpId="0" nodeType="after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250"/>
                                        <p:tgtEl>
                                          <p:spTgt spid="25"/>
                                        </p:tgtEl>
                                      </p:cBhvr>
                                    </p:animEffect>
                                    <p:anim calcmode="lin" valueType="num">
                                      <p:cBhvr>
                                        <p:cTn id="31" dur="250" fill="hold"/>
                                        <p:tgtEl>
                                          <p:spTgt spid="25"/>
                                        </p:tgtEl>
                                        <p:attrNameLst>
                                          <p:attrName>ppt_x</p:attrName>
                                        </p:attrNameLst>
                                      </p:cBhvr>
                                      <p:tavLst>
                                        <p:tav tm="0">
                                          <p:val>
                                            <p:strVal val="#ppt_x"/>
                                          </p:val>
                                        </p:tav>
                                        <p:tav tm="100000">
                                          <p:val>
                                            <p:strVal val="#ppt_x"/>
                                          </p:val>
                                        </p:tav>
                                      </p:tavLst>
                                    </p:anim>
                                    <p:anim calcmode="lin" valueType="num">
                                      <p:cBhvr>
                                        <p:cTn id="32" dur="250" fill="hold"/>
                                        <p:tgtEl>
                                          <p:spTgt spid="25"/>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2500"/>
                            </p:stCondLst>
                            <p:childTnLst>
                              <p:par>
                                <p:cTn id="34" presetID="42" presetClass="entr" presetSubtype="0" dur="250" fill="hold" grpId="0"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250"/>
                                        <p:tgtEl>
                                          <p:spTgt spid="26"/>
                                        </p:tgtEl>
                                      </p:cBhvr>
                                    </p:animEffect>
                                    <p:anim calcmode="lin" valueType="num">
                                      <p:cBhvr>
                                        <p:cTn id="37" dur="250" fill="hold"/>
                                        <p:tgtEl>
                                          <p:spTgt spid="26"/>
                                        </p:tgtEl>
                                        <p:attrNameLst>
                                          <p:attrName>ppt_x</p:attrName>
                                        </p:attrNameLst>
                                      </p:cBhvr>
                                      <p:tavLst>
                                        <p:tav tm="0">
                                          <p:val>
                                            <p:strVal val="#ppt_x"/>
                                          </p:val>
                                        </p:tav>
                                        <p:tav tm="100000">
                                          <p:val>
                                            <p:strVal val="#ppt_x"/>
                                          </p:val>
                                        </p:tav>
                                      </p:tavLst>
                                    </p:anim>
                                    <p:anim calcmode="lin" valueType="num">
                                      <p:cBhvr>
                                        <p:cTn id="38" dur="250" fill="hold"/>
                                        <p:tgtEl>
                                          <p:spTgt spid="26"/>
                                        </p:tgtEl>
                                        <p:attrNameLst>
                                          <p:attrName>ppt_y</p:attrName>
                                        </p:attrNameLst>
                                      </p:cBhvr>
                                      <p:tavLst>
                                        <p:tav tm="0">
                                          <p:val>
                                            <p:strVal val="#ppt_y+.1"/>
                                          </p:val>
                                        </p:tav>
                                        <p:tav tm="100000">
                                          <p:val>
                                            <p:strVal val="#ppt_y"/>
                                          </p:val>
                                        </p:tav>
                                      </p:tavLst>
                                    </p:anim>
                                  </p:childTnLst>
                                </p:cTn>
                              </p:par>
                              <p:par>
                                <p:cTn id="39" presetID="22" presetClass="entr" presetSubtype="8" dur="500"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wipe(left)">
                                      <p:cBhvr>
                                        <p:cTn id="41" dur="500"/>
                                        <p:tgtEl>
                                          <p:spTgt spid="30"/>
                                        </p:tgtEl>
                                      </p:cBhvr>
                                    </p:animEffect>
                                  </p:childTnLst>
                                </p:cTn>
                              </p:par>
                              <p:par>
                                <p:cTn id="42" presetID="22" presetClass="entr" presetSubtype="2" dur="500" fill="hold" nodeType="withEffect">
                                  <p:stCondLst>
                                    <p:cond delay="500"/>
                                  </p:stCondLst>
                                  <p:childTnLst>
                                    <p:set>
                                      <p:cBhvr>
                                        <p:cTn id="43" dur="1" fill="hold">
                                          <p:stCondLst>
                                            <p:cond delay="0"/>
                                          </p:stCondLst>
                                        </p:cTn>
                                        <p:tgtEl>
                                          <p:spTgt spid="31"/>
                                        </p:tgtEl>
                                        <p:attrNameLst>
                                          <p:attrName>style.visibility</p:attrName>
                                        </p:attrNameLst>
                                      </p:cBhvr>
                                      <p:to>
                                        <p:strVal val="visible"/>
                                      </p:to>
                                    </p:set>
                                    <p:animEffect transition="in" filter="wipe(right)">
                                      <p:cBhvr>
                                        <p:cTn id="44" dur="500"/>
                                        <p:tgtEl>
                                          <p:spTgt spid="31"/>
                                        </p:tgtEl>
                                      </p:cBhvr>
                                    </p:animEffect>
                                  </p:childTnLst>
                                </p:cTn>
                              </p:par>
                              <p:par>
                                <p:cTn id="45" presetID="53" presetClass="entr" presetSubtype="16" dur="500" fill="hold" grpId="0" nodeType="withEffect">
                                  <p:stCondLst>
                                    <p:cond delay="1000"/>
                                  </p:stCondLst>
                                  <p:childTnLst>
                                    <p:set>
                                      <p:cBhvr>
                                        <p:cTn id="46" dur="1" fill="hold">
                                          <p:stCondLst>
                                            <p:cond delay="0"/>
                                          </p:stCondLst>
                                        </p:cTn>
                                        <p:tgtEl>
                                          <p:spTgt spid="28"/>
                                        </p:tgtEl>
                                        <p:attrNameLst>
                                          <p:attrName>style.visibility</p:attrName>
                                        </p:attrNameLst>
                                      </p:cBhvr>
                                      <p:to>
                                        <p:strVal val="visible"/>
                                      </p:to>
                                    </p:set>
                                    <p:anim calcmode="lin" valueType="num">
                                      <p:cBhvr>
                                        <p:cTn id="47" dur="500" fill="hold"/>
                                        <p:tgtEl>
                                          <p:spTgt spid="28"/>
                                        </p:tgtEl>
                                        <p:attrNameLst>
                                          <p:attrName>ppt_w</p:attrName>
                                        </p:attrNameLst>
                                      </p:cBhvr>
                                      <p:tavLst>
                                        <p:tav tm="0">
                                          <p:val>
                                            <p:fltVal val="0"/>
                                          </p:val>
                                        </p:tav>
                                        <p:tav tm="100000">
                                          <p:val>
                                            <p:strVal val="#ppt_w"/>
                                          </p:val>
                                        </p:tav>
                                      </p:tavLst>
                                    </p:anim>
                                    <p:anim calcmode="lin" valueType="num">
                                      <p:cBhvr>
                                        <p:cTn id="48" dur="500" fill="hold"/>
                                        <p:tgtEl>
                                          <p:spTgt spid="28"/>
                                        </p:tgtEl>
                                        <p:attrNameLst>
                                          <p:attrName>ppt_h</p:attrName>
                                        </p:attrNameLst>
                                      </p:cBhvr>
                                      <p:tavLst>
                                        <p:tav tm="0">
                                          <p:val>
                                            <p:fltVal val="0"/>
                                          </p:val>
                                        </p:tav>
                                        <p:tav tm="100000">
                                          <p:val>
                                            <p:strVal val="#ppt_h"/>
                                          </p:val>
                                        </p:tav>
                                      </p:tavLst>
                                    </p:anim>
                                    <p:animEffect transition="in" filter="fade">
                                      <p:cBhvr>
                                        <p:cTn id="49" dur="500"/>
                                        <p:tgtEl>
                                          <p:spTgt spid="28"/>
                                        </p:tgtEl>
                                      </p:cBhvr>
                                    </p:animEffect>
                                  </p:childTnLst>
                                </p:cTn>
                              </p:par>
                              <p:par>
                                <p:cTn id="50" presetID="31" presetClass="entr" presetSubtype="0" dur="750" fill="hold" grpId="0" nodeType="withEffect">
                                  <p:stCondLst>
                                    <p:cond delay="1500"/>
                                  </p:stCondLst>
                                  <p:childTnLst>
                                    <p:set>
                                      <p:cBhvr>
                                        <p:cTn id="51" dur="1" fill="hold">
                                          <p:stCondLst>
                                            <p:cond delay="0"/>
                                          </p:stCondLst>
                                        </p:cTn>
                                        <p:tgtEl>
                                          <p:spTgt spid="29"/>
                                        </p:tgtEl>
                                        <p:attrNameLst>
                                          <p:attrName>style.visibility</p:attrName>
                                        </p:attrNameLst>
                                      </p:cBhvr>
                                      <p:to>
                                        <p:strVal val="visible"/>
                                      </p:to>
                                    </p:set>
                                    <p:anim calcmode="lin" valueType="num">
                                      <p:cBhvr>
                                        <p:cTn id="52" dur="750" fill="hold"/>
                                        <p:tgtEl>
                                          <p:spTgt spid="29"/>
                                        </p:tgtEl>
                                        <p:attrNameLst>
                                          <p:attrName>ppt_w</p:attrName>
                                        </p:attrNameLst>
                                      </p:cBhvr>
                                      <p:tavLst>
                                        <p:tav tm="0">
                                          <p:val>
                                            <p:fltVal val="0"/>
                                          </p:val>
                                        </p:tav>
                                        <p:tav tm="100000">
                                          <p:val>
                                            <p:strVal val="#ppt_w"/>
                                          </p:val>
                                        </p:tav>
                                      </p:tavLst>
                                    </p:anim>
                                    <p:anim calcmode="lin" valueType="num">
                                      <p:cBhvr>
                                        <p:cTn id="53" dur="750" fill="hold"/>
                                        <p:tgtEl>
                                          <p:spTgt spid="29"/>
                                        </p:tgtEl>
                                        <p:attrNameLst>
                                          <p:attrName>ppt_h</p:attrName>
                                        </p:attrNameLst>
                                      </p:cBhvr>
                                      <p:tavLst>
                                        <p:tav tm="0">
                                          <p:val>
                                            <p:fltVal val="0"/>
                                          </p:val>
                                        </p:tav>
                                        <p:tav tm="100000">
                                          <p:val>
                                            <p:strVal val="#ppt_h"/>
                                          </p:val>
                                        </p:tav>
                                      </p:tavLst>
                                    </p:anim>
                                    <p:anim calcmode="lin" valueType="num">
                                      <p:cBhvr>
                                        <p:cTn id="54" dur="750" fill="hold"/>
                                        <p:tgtEl>
                                          <p:spTgt spid="29"/>
                                        </p:tgtEl>
                                        <p:attrNameLst>
                                          <p:attrName>style.rotation</p:attrName>
                                        </p:attrNameLst>
                                      </p:cBhvr>
                                      <p:tavLst>
                                        <p:tav tm="0">
                                          <p:val>
                                            <p:fltVal val="90"/>
                                          </p:val>
                                        </p:tav>
                                        <p:tav tm="100000">
                                          <p:val>
                                            <p:fltVal val="0"/>
                                          </p:val>
                                        </p:tav>
                                      </p:tavLst>
                                    </p:anim>
                                    <p:animEffect transition="in" filter="fade">
                                      <p:cBhvr>
                                        <p:cTn id="55" dur="7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3" grpId="0"/>
      <p:bldP spid="24" grpId="0"/>
      <p:bldP spid="25" grpId="0"/>
      <p:bldP spid="26" grpId="0"/>
      <p:bldP spid="28" grpId="0"/>
      <p:bldP spid="2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a:extLst>
              <a:ext uri="{FF2B5EF4-FFF2-40B4-BE49-F238E27FC236}">
                <a16:creationId xmlns:a16="http://schemas.microsoft.com/office/drawing/2014/main" id="{A6E9312A-01B6-EBCA-66CD-1AD4061D8F12}"/>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监理月报、年报应报水行政主管部门备案。</a:t>
            </a:r>
          </a:p>
        </p:txBody>
      </p:sp>
      <p:sp>
        <p:nvSpPr>
          <p:cNvPr id="2" name="文本框 1">
            <a:extLst>
              <a:ext uri="{FF2B5EF4-FFF2-40B4-BE49-F238E27FC236}">
                <a16:creationId xmlns:a16="http://schemas.microsoft.com/office/drawing/2014/main" id="{C96045E9-0A1F-1BF6-410D-01D024498C0C}"/>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我单位接在受委托后，在现场踏勘、资料收集、调查研究的基础上，依据环境影响评价技术导则的相关要求编制了该</a:t>
            </a:r>
            <a:r>
              <a:rPr lang="en-US" altLang="zh-CN" sz="200"/>
              <a:t>xxxx</a:t>
            </a:r>
            <a:r>
              <a:rPr lang="zh-CN" altLang="en-US" sz="200"/>
              <a:t>环境影响评价报告表。</a:t>
            </a:r>
          </a:p>
        </p:txBody>
      </p:sp>
      <p:pic>
        <p:nvPicPr>
          <p:cNvPr id="3" name="图片 2">
            <a:extLst>
              <a:ext uri="{FF2B5EF4-FFF2-40B4-BE49-F238E27FC236}">
                <a16:creationId xmlns:a16="http://schemas.microsoft.com/office/drawing/2014/main" id="{F3909C57-64A6-430A-A7E0-7732C5126E6B}"/>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中国植树节的由来</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20" name="Oval 20"/>
          <p:cNvSpPr/>
          <p:nvPr/>
        </p:nvSpPr>
        <p:spPr>
          <a:xfrm>
            <a:off x="1666829" y="2052180"/>
            <a:ext cx="366738" cy="366738"/>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latin typeface="微软雅黑" panose="020b0503020204020204" pitchFamily="34" charset="-122"/>
                <a:ea typeface="微软雅黑" panose="020b0503020204020204" pitchFamily="34" charset="-122"/>
                <a:cs typeface="+mn-ea"/>
                <a:sym typeface="+mn-lt"/>
              </a:rPr>
              <a:t>1</a:t>
            </a:r>
          </a:p>
        </p:txBody>
      </p:sp>
      <p:sp>
        <p:nvSpPr>
          <p:cNvPr id="21" name="TextBox 22"/>
          <p:cNvSpPr txBox="1"/>
          <p:nvPr/>
        </p:nvSpPr>
        <p:spPr>
          <a:xfrm>
            <a:off x="2136335" y="1923562"/>
            <a:ext cx="5270796" cy="11565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每年的</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12</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日是我国的植树节，其实这天是孙中山先生逝世的纪念日。确定这一天为植树节，一是从植树的季节考虑；二是为了纪念孙中山先生一生提倡植树造林的功绩。　 </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22" name="Oval 23"/>
          <p:cNvSpPr/>
          <p:nvPr/>
        </p:nvSpPr>
        <p:spPr>
          <a:xfrm>
            <a:off x="1666830" y="3781760"/>
            <a:ext cx="366738" cy="366738"/>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latin typeface="微软雅黑" panose="020b0503020204020204" pitchFamily="34" charset="-122"/>
                <a:ea typeface="微软雅黑" panose="020b0503020204020204" pitchFamily="34" charset="-122"/>
                <a:cs typeface="+mn-ea"/>
                <a:sym typeface="+mn-lt"/>
              </a:rPr>
              <a:t>2</a:t>
            </a:r>
          </a:p>
        </p:txBody>
      </p:sp>
      <p:sp>
        <p:nvSpPr>
          <p:cNvPr id="23" name="TextBox 24"/>
          <p:cNvSpPr txBox="1"/>
          <p:nvPr/>
        </p:nvSpPr>
        <p:spPr>
          <a:xfrm>
            <a:off x="2136335" y="3657423"/>
            <a:ext cx="5270796" cy="15258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孙中山先生从小就喜爱植树，在他的故居至今仍生长着一棵已满百岁的檀香山酸豆树。这是</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1883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年，年仅只有</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18</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岁的孙中山，千里迢迢从美国檀香山带回幼苗亲手栽种的，在他的精心培育下终于成材。</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pic>
        <p:nvPicPr>
          <p:cNvPr id="4" name="图片 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509898" y="1809459"/>
            <a:ext cx="4244594" cy="4439082"/>
          </a:xfrm>
          <a:prstGeom prst="rect">
            <a:avLst/>
          </a:prstGeom>
        </p:spPr>
      </p:pic>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2" presetClass="entr" presetSubtype="2" dur="50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1+#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1250"/>
                            </p:stCondLst>
                            <p:childTnLst>
                              <p:par>
                                <p:cTn id="16" presetID="2" presetClass="entr" presetSubtype="4" dur="250" fill="hold" grpId="0" nodeType="afterEffect">
                                  <p:stCondLst>
                                    <p:cond delay="0"/>
                                  </p:stCondLst>
                                  <p:childTnLst>
                                    <p:set>
                                      <p:cBhvr>
                                        <p:cTn id="17" dur="1" fill="hold">
                                          <p:stCondLst>
                                            <p:cond delay="0"/>
                                          </p:stCondLst>
                                        </p:cTn>
                                        <p:tgtEl>
                                          <p:spTgt spid="20"/>
                                        </p:tgtEl>
                                        <p:attrNameLst>
                                          <p:attrName>style.visibility</p:attrName>
                                        </p:attrNameLst>
                                      </p:cBhvr>
                                      <p:to>
                                        <p:strVal val="visible"/>
                                      </p:to>
                                    </p:set>
                                    <p:anim calcmode="lin" valueType="num">
                                      <p:cBhvr additive="base">
                                        <p:cTn id="18" dur="250" fill="hold"/>
                                        <p:tgtEl>
                                          <p:spTgt spid="20"/>
                                        </p:tgtEl>
                                        <p:attrNameLst>
                                          <p:attrName>ppt_x</p:attrName>
                                        </p:attrNameLst>
                                      </p:cBhvr>
                                      <p:tavLst>
                                        <p:tav tm="0">
                                          <p:val>
                                            <p:strVal val="#ppt_x"/>
                                          </p:val>
                                        </p:tav>
                                        <p:tav tm="100000">
                                          <p:val>
                                            <p:strVal val="#ppt_x"/>
                                          </p:val>
                                        </p:tav>
                                      </p:tavLst>
                                    </p:anim>
                                    <p:anim calcmode="lin" valueType="num">
                                      <p:cBhvr additive="base">
                                        <p:cTn id="19" dur="250" fill="hold"/>
                                        <p:tgtEl>
                                          <p:spTgt spid="20"/>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1500"/>
                            </p:stCondLst>
                            <p:childTnLst>
                              <p:par>
                                <p:cTn id="21" presetID="2" presetClass="entr" presetSubtype="4" dur="250" fill="hold" grpId="0" nodeType="after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250" fill="hold"/>
                                        <p:tgtEl>
                                          <p:spTgt spid="21"/>
                                        </p:tgtEl>
                                        <p:attrNameLst>
                                          <p:attrName>ppt_x</p:attrName>
                                        </p:attrNameLst>
                                      </p:cBhvr>
                                      <p:tavLst>
                                        <p:tav tm="0">
                                          <p:val>
                                            <p:strVal val="#ppt_x"/>
                                          </p:val>
                                        </p:tav>
                                        <p:tav tm="100000">
                                          <p:val>
                                            <p:strVal val="#ppt_x"/>
                                          </p:val>
                                        </p:tav>
                                      </p:tavLst>
                                    </p:anim>
                                    <p:anim calcmode="lin" valueType="num">
                                      <p:cBhvr additive="base">
                                        <p:cTn id="24" dur="250" fill="hold"/>
                                        <p:tgtEl>
                                          <p:spTgt spid="21"/>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1750"/>
                            </p:stCondLst>
                            <p:childTnLst>
                              <p:par>
                                <p:cTn id="26" presetID="2" presetClass="entr" presetSubtype="4" dur="250" fill="hold" grpId="0" nodeType="afterEffect">
                                  <p:stCondLst>
                                    <p:cond delay="0"/>
                                  </p:stCondLst>
                                  <p:childTnLst>
                                    <p:set>
                                      <p:cBhvr>
                                        <p:cTn id="27" dur="1" fill="hold">
                                          <p:stCondLst>
                                            <p:cond delay="0"/>
                                          </p:stCondLst>
                                        </p:cTn>
                                        <p:tgtEl>
                                          <p:spTgt spid="22"/>
                                        </p:tgtEl>
                                        <p:attrNameLst>
                                          <p:attrName>style.visibility</p:attrName>
                                        </p:attrNameLst>
                                      </p:cBhvr>
                                      <p:to>
                                        <p:strVal val="visible"/>
                                      </p:to>
                                    </p:set>
                                    <p:anim calcmode="lin" valueType="num">
                                      <p:cBhvr additive="base">
                                        <p:cTn id="28" dur="250" fill="hold"/>
                                        <p:tgtEl>
                                          <p:spTgt spid="22"/>
                                        </p:tgtEl>
                                        <p:attrNameLst>
                                          <p:attrName>ppt_x</p:attrName>
                                        </p:attrNameLst>
                                      </p:cBhvr>
                                      <p:tavLst>
                                        <p:tav tm="0">
                                          <p:val>
                                            <p:strVal val="#ppt_x"/>
                                          </p:val>
                                        </p:tav>
                                        <p:tav tm="100000">
                                          <p:val>
                                            <p:strVal val="#ppt_x"/>
                                          </p:val>
                                        </p:tav>
                                      </p:tavLst>
                                    </p:anim>
                                    <p:anim calcmode="lin" valueType="num">
                                      <p:cBhvr additive="base">
                                        <p:cTn id="29" dur="250" fill="hold"/>
                                        <p:tgtEl>
                                          <p:spTgt spid="22"/>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2000"/>
                            </p:stCondLst>
                            <p:childTnLst>
                              <p:par>
                                <p:cTn id="31" presetID="2" presetClass="entr" presetSubtype="4" dur="250" fill="hold" grpId="0" nodeType="afterEffect">
                                  <p:stCondLst>
                                    <p:cond delay="0"/>
                                  </p:stCondLst>
                                  <p:childTnLst>
                                    <p:set>
                                      <p:cBhvr>
                                        <p:cTn id="32" dur="1" fill="hold">
                                          <p:stCondLst>
                                            <p:cond delay="0"/>
                                          </p:stCondLst>
                                        </p:cTn>
                                        <p:tgtEl>
                                          <p:spTgt spid="23"/>
                                        </p:tgtEl>
                                        <p:attrNameLst>
                                          <p:attrName>style.visibility</p:attrName>
                                        </p:attrNameLst>
                                      </p:cBhvr>
                                      <p:to>
                                        <p:strVal val="visible"/>
                                      </p:to>
                                    </p:set>
                                    <p:anim calcmode="lin" valueType="num">
                                      <p:cBhvr additive="base">
                                        <p:cTn id="33" dur="250" fill="hold"/>
                                        <p:tgtEl>
                                          <p:spTgt spid="23"/>
                                        </p:tgtEl>
                                        <p:attrNameLst>
                                          <p:attrName>ppt_x</p:attrName>
                                        </p:attrNameLst>
                                      </p:cBhvr>
                                      <p:tavLst>
                                        <p:tav tm="0">
                                          <p:val>
                                            <p:strVal val="#ppt_x"/>
                                          </p:val>
                                        </p:tav>
                                        <p:tav tm="100000">
                                          <p:val>
                                            <p:strVal val="#ppt_x"/>
                                          </p:val>
                                        </p:tav>
                                      </p:tavLst>
                                    </p:anim>
                                    <p:anim calcmode="lin" valueType="num">
                                      <p:cBhvr additive="base">
                                        <p:cTn id="34" dur="25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a:extLst>
              <a:ext uri="{FF2B5EF4-FFF2-40B4-BE49-F238E27FC236}">
                <a16:creationId xmlns:a16="http://schemas.microsoft.com/office/drawing/2014/main" id="{8A10849E-3CBF-1FBC-4ED8-9F6F6DE3DCC2}"/>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xxxx</a:t>
            </a:r>
            <a:r>
              <a:rPr lang="zh-CN" altLang="en-US" sz="200"/>
              <a:t>，建设进度不同。</a:t>
            </a:r>
          </a:p>
        </p:txBody>
      </p:sp>
      <p:sp>
        <p:nvSpPr>
          <p:cNvPr id="2" name="文本框 1">
            <a:extLst>
              <a:ext uri="{FF2B5EF4-FFF2-40B4-BE49-F238E27FC236}">
                <a16:creationId xmlns:a16="http://schemas.microsoft.com/office/drawing/2014/main" id="{D3727EE5-56D6-AD6D-277E-9281E8B94A0A}"/>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（四）支腿与主梁的连接</a:t>
            </a:r>
          </a:p>
        </p:txBody>
      </p:sp>
      <p:pic>
        <p:nvPicPr>
          <p:cNvPr id="4" name="图片 3">
            <a:extLst>
              <a:ext uri="{FF2B5EF4-FFF2-40B4-BE49-F238E27FC236}">
                <a16:creationId xmlns:a16="http://schemas.microsoft.com/office/drawing/2014/main" id="{A5566EAD-D09A-AAA9-5E12-BEADCCE3E8C0}"/>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4BB43A"/>
                  </a:solidFill>
                  <a:cs typeface="+mn-ea"/>
                  <a:sym typeface="+mn-lt"/>
                </a:rPr>
                <a:t>中国植树节的由来</a:t>
              </a:r>
              <a:endParaRPr lang="en-US" sz="3200" b="1" cap="small">
                <a:solidFill>
                  <a:srgbClr val="4BB43A"/>
                </a:solidFill>
                <a:cs typeface="+mn-ea"/>
                <a:sym typeface="+mn-lt"/>
              </a:endParaRPr>
            </a:p>
          </p:txBody>
        </p:sp>
        <p:cxnSp>
          <p:nvCxnSpPr>
            <p:cNvPr id="5" name="直接连接符 4"/>
            <p:cNvCxnSpPr/>
            <p:nvPr/>
          </p:nvCxnSpPr>
          <p:spPr>
            <a:xfrm>
              <a:off x="0" y="986968"/>
              <a:ext cx="12190413" cy="0"/>
            </a:xfrm>
            <a:prstGeom prst="line">
              <a:avLst/>
            </a:prstGeom>
            <a:ln>
              <a:solidFill>
                <a:srgbClr val="4BB43A"/>
              </a:solidFill>
            </a:ln>
          </p:spPr>
          <p:style>
            <a:lnRef idx="1">
              <a:schemeClr val="accent1"/>
            </a:lnRef>
            <a:fillRef idx="0">
              <a:schemeClr val="accent1"/>
            </a:fillRef>
            <a:effectRef idx="0">
              <a:schemeClr val="accent1"/>
            </a:effectRef>
            <a:fontRef idx="minor">
              <a:schemeClr val="tx1"/>
            </a:fontRef>
          </p:style>
        </p:cxnSp>
      </p:grpSp>
      <p:sp>
        <p:nvSpPr>
          <p:cNvPr id="20" name="Oval 20"/>
          <p:cNvSpPr/>
          <p:nvPr/>
        </p:nvSpPr>
        <p:spPr>
          <a:xfrm>
            <a:off x="4873164" y="1930288"/>
            <a:ext cx="366738" cy="366738"/>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cs typeface="+mn-ea"/>
                <a:sym typeface="+mn-lt"/>
              </a:rPr>
              <a:t>3</a:t>
            </a:r>
          </a:p>
        </p:txBody>
      </p:sp>
      <p:sp>
        <p:nvSpPr>
          <p:cNvPr id="21" name="TextBox 22"/>
          <p:cNvSpPr txBox="1"/>
          <p:nvPr/>
        </p:nvSpPr>
        <p:spPr>
          <a:xfrm>
            <a:off x="5342669" y="1801670"/>
            <a:ext cx="5934525" cy="19385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辛亥革命以后，孙中山先生提出了在中国北部和中部大规模植树造林的计划。</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1924</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他在广州一次演讲中强调：我们防止水灾和旱灾的根本方法就是要不断植树造林，而且要造大规模的森林。此外，他还在许多著作和演讲中，反复强调毁林的危害性和植树造林的重要性，并且身体力行，亲自植树。　 </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22" name="Oval 23"/>
          <p:cNvSpPr/>
          <p:nvPr/>
        </p:nvSpPr>
        <p:spPr>
          <a:xfrm>
            <a:off x="4873165" y="4208381"/>
            <a:ext cx="366738" cy="366738"/>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cs typeface="+mn-ea"/>
                <a:sym typeface="+mn-lt"/>
              </a:rPr>
              <a:t>4</a:t>
            </a:r>
          </a:p>
        </p:txBody>
      </p:sp>
      <p:sp>
        <p:nvSpPr>
          <p:cNvPr id="23" name="TextBox 24"/>
          <p:cNvSpPr txBox="1"/>
          <p:nvPr/>
        </p:nvSpPr>
        <p:spPr>
          <a:xfrm>
            <a:off x="5342670" y="4026606"/>
            <a:ext cx="5934524" cy="15692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在孙中山先生的倡议下，我国曾于</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1915</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7</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30</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日首次规定，每年清明为植树节。</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1925</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12</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日，孙中山逝世后，决定将孙中山的逝世日</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12</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日定为植树节，以纪念他提倡植树造林的功绩。</a:t>
            </a:r>
          </a:p>
        </p:txBody>
      </p:sp>
      <p:pic>
        <p:nvPicPr>
          <p:cNvPr id="3" name="图片 2"/>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001767" y="1801670"/>
            <a:ext cx="3105510" cy="40229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53" presetClass="entr" presetSubtype="16" dur="50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nodeType="afterGroup">
                            <p:stCondLst>
                              <p:cond delay="1250"/>
                            </p:stCondLst>
                            <p:childTnLst>
                              <p:par>
                                <p:cTn id="17" presetID="2" presetClass="entr" presetSubtype="4" dur="250" fill="hold" grpId="0" nodeType="after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250" fill="hold"/>
                                        <p:tgtEl>
                                          <p:spTgt spid="20"/>
                                        </p:tgtEl>
                                        <p:attrNameLst>
                                          <p:attrName>ppt_x</p:attrName>
                                        </p:attrNameLst>
                                      </p:cBhvr>
                                      <p:tavLst>
                                        <p:tav tm="0">
                                          <p:val>
                                            <p:strVal val="#ppt_x"/>
                                          </p:val>
                                        </p:tav>
                                        <p:tav tm="100000">
                                          <p:val>
                                            <p:strVal val="#ppt_x"/>
                                          </p:val>
                                        </p:tav>
                                      </p:tavLst>
                                    </p:anim>
                                    <p:anim calcmode="lin" valueType="num">
                                      <p:cBhvr additive="base">
                                        <p:cTn id="20" dur="250" fill="hold"/>
                                        <p:tgtEl>
                                          <p:spTgt spid="20"/>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1500"/>
                            </p:stCondLst>
                            <p:childTnLst>
                              <p:par>
                                <p:cTn id="22" presetID="2" presetClass="entr" presetSubtype="4" dur="250" fill="hold" grpId="0" nodeType="after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250" fill="hold"/>
                                        <p:tgtEl>
                                          <p:spTgt spid="21"/>
                                        </p:tgtEl>
                                        <p:attrNameLst>
                                          <p:attrName>ppt_x</p:attrName>
                                        </p:attrNameLst>
                                      </p:cBhvr>
                                      <p:tavLst>
                                        <p:tav tm="0">
                                          <p:val>
                                            <p:strVal val="#ppt_x"/>
                                          </p:val>
                                        </p:tav>
                                        <p:tav tm="100000">
                                          <p:val>
                                            <p:strVal val="#ppt_x"/>
                                          </p:val>
                                        </p:tav>
                                      </p:tavLst>
                                    </p:anim>
                                    <p:anim calcmode="lin" valueType="num">
                                      <p:cBhvr additive="base">
                                        <p:cTn id="25" dur="250" fill="hold"/>
                                        <p:tgtEl>
                                          <p:spTgt spid="21"/>
                                        </p:tgtEl>
                                        <p:attrNameLst>
                                          <p:attrName>ppt_y</p:attrName>
                                        </p:attrNameLst>
                                      </p:cBhvr>
                                      <p:tavLst>
                                        <p:tav tm="0">
                                          <p:val>
                                            <p:strVal val="1+#ppt_h/2"/>
                                          </p:val>
                                        </p:tav>
                                        <p:tav tm="100000">
                                          <p:val>
                                            <p:strVal val="#ppt_y"/>
                                          </p:val>
                                        </p:tav>
                                      </p:tavLst>
                                    </p:anim>
                                  </p:childTnLst>
                                </p:cTn>
                              </p:par>
                            </p:childTnLst>
                          </p:cTn>
                        </p:par>
                        <p:par>
                          <p:cTn id="26" fill="hold" nodeType="afterGroup">
                            <p:stCondLst>
                              <p:cond delay="1750"/>
                            </p:stCondLst>
                            <p:childTnLst>
                              <p:par>
                                <p:cTn id="27" presetID="2" presetClass="entr" presetSubtype="4" dur="250" fill="hold" grpId="0" nodeType="afterEffect">
                                  <p:stCondLst>
                                    <p:cond delay="0"/>
                                  </p:stCondLst>
                                  <p:childTnLst>
                                    <p:set>
                                      <p:cBhvr>
                                        <p:cTn id="28" dur="1" fill="hold">
                                          <p:stCondLst>
                                            <p:cond delay="0"/>
                                          </p:stCondLst>
                                        </p:cTn>
                                        <p:tgtEl>
                                          <p:spTgt spid="22"/>
                                        </p:tgtEl>
                                        <p:attrNameLst>
                                          <p:attrName>style.visibility</p:attrName>
                                        </p:attrNameLst>
                                      </p:cBhvr>
                                      <p:to>
                                        <p:strVal val="visible"/>
                                      </p:to>
                                    </p:set>
                                    <p:anim calcmode="lin" valueType="num">
                                      <p:cBhvr additive="base">
                                        <p:cTn id="29" dur="250" fill="hold"/>
                                        <p:tgtEl>
                                          <p:spTgt spid="22"/>
                                        </p:tgtEl>
                                        <p:attrNameLst>
                                          <p:attrName>ppt_x</p:attrName>
                                        </p:attrNameLst>
                                      </p:cBhvr>
                                      <p:tavLst>
                                        <p:tav tm="0">
                                          <p:val>
                                            <p:strVal val="#ppt_x"/>
                                          </p:val>
                                        </p:tav>
                                        <p:tav tm="100000">
                                          <p:val>
                                            <p:strVal val="#ppt_x"/>
                                          </p:val>
                                        </p:tav>
                                      </p:tavLst>
                                    </p:anim>
                                    <p:anim calcmode="lin" valueType="num">
                                      <p:cBhvr additive="base">
                                        <p:cTn id="30" dur="250" fill="hold"/>
                                        <p:tgtEl>
                                          <p:spTgt spid="22"/>
                                        </p:tgtEl>
                                        <p:attrNameLst>
                                          <p:attrName>ppt_y</p:attrName>
                                        </p:attrNameLst>
                                      </p:cBhvr>
                                      <p:tavLst>
                                        <p:tav tm="0">
                                          <p:val>
                                            <p:strVal val="1+#ppt_h/2"/>
                                          </p:val>
                                        </p:tav>
                                        <p:tav tm="100000">
                                          <p:val>
                                            <p:strVal val="#ppt_y"/>
                                          </p:val>
                                        </p:tav>
                                      </p:tavLst>
                                    </p:anim>
                                  </p:childTnLst>
                                </p:cTn>
                              </p:par>
                            </p:childTnLst>
                          </p:cTn>
                        </p:par>
                        <p:par>
                          <p:cTn id="31" fill="hold" nodeType="afterGroup">
                            <p:stCondLst>
                              <p:cond delay="2000"/>
                            </p:stCondLst>
                            <p:childTnLst>
                              <p:par>
                                <p:cTn id="32" presetID="2" presetClass="entr" presetSubtype="4" dur="250" fill="hold" grpId="0" nodeType="afterEffect">
                                  <p:stCondLst>
                                    <p:cond delay="0"/>
                                  </p:stCondLst>
                                  <p:childTnLst>
                                    <p:set>
                                      <p:cBhvr>
                                        <p:cTn id="33" dur="1" fill="hold">
                                          <p:stCondLst>
                                            <p:cond delay="0"/>
                                          </p:stCondLst>
                                        </p:cTn>
                                        <p:tgtEl>
                                          <p:spTgt spid="23"/>
                                        </p:tgtEl>
                                        <p:attrNameLst>
                                          <p:attrName>style.visibility</p:attrName>
                                        </p:attrNameLst>
                                      </p:cBhvr>
                                      <p:to>
                                        <p:strVal val="visible"/>
                                      </p:to>
                                    </p:set>
                                    <p:anim calcmode="lin" valueType="num">
                                      <p:cBhvr additive="base">
                                        <p:cTn id="34" dur="250" fill="hold"/>
                                        <p:tgtEl>
                                          <p:spTgt spid="23"/>
                                        </p:tgtEl>
                                        <p:attrNameLst>
                                          <p:attrName>ppt_x</p:attrName>
                                        </p:attrNameLst>
                                      </p:cBhvr>
                                      <p:tavLst>
                                        <p:tav tm="0">
                                          <p:val>
                                            <p:strVal val="#ppt_x"/>
                                          </p:val>
                                        </p:tav>
                                        <p:tav tm="100000">
                                          <p:val>
                                            <p:strVal val="#ppt_x"/>
                                          </p:val>
                                        </p:tav>
                                      </p:tavLst>
                                    </p:anim>
                                    <p:anim calcmode="lin" valueType="num">
                                      <p:cBhvr additive="base">
                                        <p:cTn id="35" dur="25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a:extLst>
              <a:ext uri="{FF2B5EF4-FFF2-40B4-BE49-F238E27FC236}">
                <a16:creationId xmlns:a16="http://schemas.microsoft.com/office/drawing/2014/main" id="{A278BDDE-7BC7-009E-993E-49642BCAD50C}"/>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该工程盆地气候属亚热带大陆性季风性湿润气候，受地形和季风影响，全区温光资源丰富，气候类型多样，全区四季分明，严冬期短，无霜期长，春季多雨，夏秋多旱，热量丰富，雨量充沛，冷水滩年平均温度</a:t>
            </a:r>
            <a:r>
              <a:rPr lang="en-US" altLang="zh-CN" sz="200"/>
              <a:t>18.1℃</a:t>
            </a:r>
            <a:r>
              <a:rPr lang="zh-CN" altLang="en-US" sz="200"/>
              <a:t>。</a:t>
            </a:r>
          </a:p>
        </p:txBody>
      </p:sp>
      <p:sp>
        <p:nvSpPr>
          <p:cNvPr id="3" name="文本框 2">
            <a:extLst>
              <a:ext uri="{FF2B5EF4-FFF2-40B4-BE49-F238E27FC236}">
                <a16:creationId xmlns:a16="http://schemas.microsoft.com/office/drawing/2014/main" id="{32D050CD-5949-FE8C-9AED-C24E99F61C5D}"/>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3.4.1</a:t>
            </a:r>
            <a:r>
              <a:rPr lang="zh-CN" altLang="en-US" sz="200"/>
              <a:t>钢筋施工场地应满足作业需求，机械设备的安装要牢固，稳定，作业前应对机械设备进行检查。</a:t>
            </a:r>
          </a:p>
        </p:txBody>
      </p:sp>
      <p:pic>
        <p:nvPicPr>
          <p:cNvPr id="4" name="图片 3">
            <a:extLst>
              <a:ext uri="{FF2B5EF4-FFF2-40B4-BE49-F238E27FC236}">
                <a16:creationId xmlns:a16="http://schemas.microsoft.com/office/drawing/2014/main" id="{73121506-66A0-AC2D-82DB-00EFE1E6156D}"/>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中国植树节的由来</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12" name="标题 9217"/>
          <p:cNvSpPr>
            <a:spLocks noGrp="1" noChangeArrowheads="1"/>
          </p:cNvSpPr>
          <p:nvPr/>
        </p:nvSpPr>
        <p:spPr bwMode="auto">
          <a:xfrm>
            <a:off x="8402794" y="4355948"/>
            <a:ext cx="2447779" cy="96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0" fontAlgn="base" hangingPunct="0">
              <a:spcBef>
                <a:spcPct val="0"/>
              </a:spcBef>
              <a:spcAft>
                <a:spcPct val="0"/>
              </a:spcAft>
            </a:pPr>
            <a:r>
              <a:rPr lang="zh-CN" altLang="en-US" sz="3200" b="1">
                <a:solidFill>
                  <a:srgbClr val="4BB43A"/>
                </a:solidFill>
                <a:latin typeface="微软雅黑" panose="020b0503020204020204" pitchFamily="34" charset="-122"/>
                <a:ea typeface="微软雅黑" panose="020b0503020204020204" pitchFamily="34" charset="-122"/>
              </a:rPr>
              <a:t>植树节节徽</a:t>
            </a:r>
          </a:p>
        </p:txBody>
      </p:sp>
      <p:pic>
        <p:nvPicPr>
          <p:cNvPr id="2" name="图片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457480" y="1262491"/>
            <a:ext cx="4048262" cy="3315296"/>
          </a:xfrm>
          <a:prstGeom prst="rect">
            <a:avLst/>
          </a:prstGeom>
        </p:spPr>
      </p:pic>
      <p:sp>
        <p:nvSpPr>
          <p:cNvPr id="50" name="Oval 20"/>
          <p:cNvSpPr/>
          <p:nvPr/>
        </p:nvSpPr>
        <p:spPr>
          <a:xfrm>
            <a:off x="1717178" y="2052180"/>
            <a:ext cx="366738" cy="366738"/>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latin typeface="微软雅黑" panose="020b0503020204020204" pitchFamily="34" charset="-122"/>
                <a:ea typeface="微软雅黑" panose="020b0503020204020204" pitchFamily="34" charset="-122"/>
                <a:cs typeface="+mn-ea"/>
                <a:sym typeface="+mn-lt"/>
              </a:rPr>
              <a:t>1</a:t>
            </a:r>
          </a:p>
        </p:txBody>
      </p:sp>
      <p:sp>
        <p:nvSpPr>
          <p:cNvPr id="51" name="TextBox 22"/>
          <p:cNvSpPr txBox="1"/>
          <p:nvPr/>
        </p:nvSpPr>
        <p:spPr>
          <a:xfrm>
            <a:off x="2186684" y="1923562"/>
            <a:ext cx="5270796" cy="7873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树形，表示全民义务植树</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至</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5</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棵，人人动手，绿化祖国大地。</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52" name="Oval 23"/>
          <p:cNvSpPr/>
          <p:nvPr/>
        </p:nvSpPr>
        <p:spPr>
          <a:xfrm>
            <a:off x="1717179" y="3215024"/>
            <a:ext cx="366738" cy="366738"/>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latin typeface="微软雅黑" panose="020b0503020204020204" pitchFamily="34" charset="-122"/>
                <a:ea typeface="微软雅黑" panose="020b0503020204020204" pitchFamily="34" charset="-122"/>
                <a:cs typeface="+mn-ea"/>
                <a:sym typeface="+mn-lt"/>
              </a:rPr>
              <a:t>2</a:t>
            </a:r>
          </a:p>
        </p:txBody>
      </p:sp>
      <p:sp>
        <p:nvSpPr>
          <p:cNvPr id="53" name="TextBox 24"/>
          <p:cNvSpPr txBox="1"/>
          <p:nvPr/>
        </p:nvSpPr>
        <p:spPr>
          <a:xfrm>
            <a:off x="2186684" y="3090687"/>
            <a:ext cx="5270796" cy="7873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“中国植树节”和“</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3.12”</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，表示改造自然，造福人类，年年植树，坚韧不拔的决心。</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54" name="Oval 20"/>
          <p:cNvSpPr/>
          <p:nvPr/>
        </p:nvSpPr>
        <p:spPr>
          <a:xfrm>
            <a:off x="1717178" y="4443095"/>
            <a:ext cx="366738" cy="366738"/>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sz="1600">
                <a:solidFill>
                  <a:schemeClr val="bg1"/>
                </a:solidFill>
                <a:latin typeface="微软雅黑" panose="020b0503020204020204" pitchFamily="34" charset="-122"/>
                <a:ea typeface="微软雅黑" panose="020b0503020204020204" pitchFamily="34" charset="-122"/>
                <a:cs typeface="+mn-ea"/>
                <a:sym typeface="+mn-lt"/>
              </a:rPr>
              <a:t>3</a:t>
            </a:r>
          </a:p>
        </p:txBody>
      </p:sp>
      <p:sp>
        <p:nvSpPr>
          <p:cNvPr id="55" name="TextBox 22"/>
          <p:cNvSpPr txBox="1"/>
          <p:nvPr/>
        </p:nvSpPr>
        <p:spPr>
          <a:xfrm>
            <a:off x="2186684" y="4314476"/>
            <a:ext cx="5270796" cy="7873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五棵树可会意为“森林”，由此引伸连接着外圈，显示着绿化祖国，实现以森林为主体的自然生态体系的良性循环。</a:t>
            </a:r>
            <a:endParaRPr lang="en-US" sz="105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2" presetClass="entr" presetSubtype="4" dur="250" fill="hold" grpId="0" nodeType="afterEffect">
                                  <p:stCondLst>
                                    <p:cond delay="0"/>
                                  </p:stCondLst>
                                  <p:childTnLst>
                                    <p:set>
                                      <p:cBhvr>
                                        <p:cTn id="12" dur="1" fill="hold">
                                          <p:stCondLst>
                                            <p:cond delay="0"/>
                                          </p:stCondLst>
                                        </p:cTn>
                                        <p:tgtEl>
                                          <p:spTgt spid="50"/>
                                        </p:tgtEl>
                                        <p:attrNameLst>
                                          <p:attrName>style.visibility</p:attrName>
                                        </p:attrNameLst>
                                      </p:cBhvr>
                                      <p:to>
                                        <p:strVal val="visible"/>
                                      </p:to>
                                    </p:set>
                                    <p:anim calcmode="lin" valueType="num">
                                      <p:cBhvr additive="base">
                                        <p:cTn id="13" dur="250" fill="hold"/>
                                        <p:tgtEl>
                                          <p:spTgt spid="50"/>
                                        </p:tgtEl>
                                        <p:attrNameLst>
                                          <p:attrName>ppt_x</p:attrName>
                                        </p:attrNameLst>
                                      </p:cBhvr>
                                      <p:tavLst>
                                        <p:tav tm="0">
                                          <p:val>
                                            <p:strVal val="#ppt_x"/>
                                          </p:val>
                                        </p:tav>
                                        <p:tav tm="100000">
                                          <p:val>
                                            <p:strVal val="#ppt_x"/>
                                          </p:val>
                                        </p:tav>
                                      </p:tavLst>
                                    </p:anim>
                                    <p:anim calcmode="lin" valueType="num">
                                      <p:cBhvr additive="base">
                                        <p:cTn id="14" dur="250" fill="hold"/>
                                        <p:tgtEl>
                                          <p:spTgt spid="50"/>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2" presetClass="entr" presetSubtype="4" dur="250" fill="hold" grpId="0" nodeType="afterEffect">
                                  <p:stCondLst>
                                    <p:cond delay="0"/>
                                  </p:stCondLst>
                                  <p:childTnLst>
                                    <p:set>
                                      <p:cBhvr>
                                        <p:cTn id="17" dur="1" fill="hold">
                                          <p:stCondLst>
                                            <p:cond delay="0"/>
                                          </p:stCondLst>
                                        </p:cTn>
                                        <p:tgtEl>
                                          <p:spTgt spid="51"/>
                                        </p:tgtEl>
                                        <p:attrNameLst>
                                          <p:attrName>style.visibility</p:attrName>
                                        </p:attrNameLst>
                                      </p:cBhvr>
                                      <p:to>
                                        <p:strVal val="visible"/>
                                      </p:to>
                                    </p:set>
                                    <p:anim calcmode="lin" valueType="num">
                                      <p:cBhvr additive="base">
                                        <p:cTn id="18" dur="250" fill="hold"/>
                                        <p:tgtEl>
                                          <p:spTgt spid="51"/>
                                        </p:tgtEl>
                                        <p:attrNameLst>
                                          <p:attrName>ppt_x</p:attrName>
                                        </p:attrNameLst>
                                      </p:cBhvr>
                                      <p:tavLst>
                                        <p:tav tm="0">
                                          <p:val>
                                            <p:strVal val="#ppt_x"/>
                                          </p:val>
                                        </p:tav>
                                        <p:tav tm="100000">
                                          <p:val>
                                            <p:strVal val="#ppt_x"/>
                                          </p:val>
                                        </p:tav>
                                      </p:tavLst>
                                    </p:anim>
                                    <p:anim calcmode="lin" valueType="num">
                                      <p:cBhvr additive="base">
                                        <p:cTn id="19" dur="250" fill="hold"/>
                                        <p:tgtEl>
                                          <p:spTgt spid="51"/>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1250"/>
                            </p:stCondLst>
                            <p:childTnLst>
                              <p:par>
                                <p:cTn id="21" presetID="2" presetClass="entr" presetSubtype="4" dur="250" fill="hold" grpId="0" nodeType="afterEffect">
                                  <p:stCondLst>
                                    <p:cond delay="0"/>
                                  </p:stCondLst>
                                  <p:childTnLst>
                                    <p:set>
                                      <p:cBhvr>
                                        <p:cTn id="22" dur="1" fill="hold">
                                          <p:stCondLst>
                                            <p:cond delay="0"/>
                                          </p:stCondLst>
                                        </p:cTn>
                                        <p:tgtEl>
                                          <p:spTgt spid="52"/>
                                        </p:tgtEl>
                                        <p:attrNameLst>
                                          <p:attrName>style.visibility</p:attrName>
                                        </p:attrNameLst>
                                      </p:cBhvr>
                                      <p:to>
                                        <p:strVal val="visible"/>
                                      </p:to>
                                    </p:set>
                                    <p:anim calcmode="lin" valueType="num">
                                      <p:cBhvr additive="base">
                                        <p:cTn id="23" dur="250" fill="hold"/>
                                        <p:tgtEl>
                                          <p:spTgt spid="52"/>
                                        </p:tgtEl>
                                        <p:attrNameLst>
                                          <p:attrName>ppt_x</p:attrName>
                                        </p:attrNameLst>
                                      </p:cBhvr>
                                      <p:tavLst>
                                        <p:tav tm="0">
                                          <p:val>
                                            <p:strVal val="#ppt_x"/>
                                          </p:val>
                                        </p:tav>
                                        <p:tav tm="100000">
                                          <p:val>
                                            <p:strVal val="#ppt_x"/>
                                          </p:val>
                                        </p:tav>
                                      </p:tavLst>
                                    </p:anim>
                                    <p:anim calcmode="lin" valueType="num">
                                      <p:cBhvr additive="base">
                                        <p:cTn id="24" dur="250" fill="hold"/>
                                        <p:tgtEl>
                                          <p:spTgt spid="52"/>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1500"/>
                            </p:stCondLst>
                            <p:childTnLst>
                              <p:par>
                                <p:cTn id="26" presetID="2" presetClass="entr" presetSubtype="4" dur="250" fill="hold" grpId="0" nodeType="afterEffect">
                                  <p:stCondLst>
                                    <p:cond delay="0"/>
                                  </p:stCondLst>
                                  <p:childTnLst>
                                    <p:set>
                                      <p:cBhvr>
                                        <p:cTn id="27" dur="1" fill="hold">
                                          <p:stCondLst>
                                            <p:cond delay="0"/>
                                          </p:stCondLst>
                                        </p:cTn>
                                        <p:tgtEl>
                                          <p:spTgt spid="53"/>
                                        </p:tgtEl>
                                        <p:attrNameLst>
                                          <p:attrName>style.visibility</p:attrName>
                                        </p:attrNameLst>
                                      </p:cBhvr>
                                      <p:to>
                                        <p:strVal val="visible"/>
                                      </p:to>
                                    </p:set>
                                    <p:anim calcmode="lin" valueType="num">
                                      <p:cBhvr additive="base">
                                        <p:cTn id="28" dur="250" fill="hold"/>
                                        <p:tgtEl>
                                          <p:spTgt spid="53"/>
                                        </p:tgtEl>
                                        <p:attrNameLst>
                                          <p:attrName>ppt_x</p:attrName>
                                        </p:attrNameLst>
                                      </p:cBhvr>
                                      <p:tavLst>
                                        <p:tav tm="0">
                                          <p:val>
                                            <p:strVal val="#ppt_x"/>
                                          </p:val>
                                        </p:tav>
                                        <p:tav tm="100000">
                                          <p:val>
                                            <p:strVal val="#ppt_x"/>
                                          </p:val>
                                        </p:tav>
                                      </p:tavLst>
                                    </p:anim>
                                    <p:anim calcmode="lin" valueType="num">
                                      <p:cBhvr additive="base">
                                        <p:cTn id="29" dur="250" fill="hold"/>
                                        <p:tgtEl>
                                          <p:spTgt spid="53"/>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1750"/>
                            </p:stCondLst>
                            <p:childTnLst>
                              <p:par>
                                <p:cTn id="31" presetID="2" presetClass="entr" presetSubtype="4" dur="250" fill="hold" grpId="0" nodeType="afterEffect">
                                  <p:stCondLst>
                                    <p:cond delay="0"/>
                                  </p:stCondLst>
                                  <p:childTnLst>
                                    <p:set>
                                      <p:cBhvr>
                                        <p:cTn id="32" dur="1" fill="hold">
                                          <p:stCondLst>
                                            <p:cond delay="0"/>
                                          </p:stCondLst>
                                        </p:cTn>
                                        <p:tgtEl>
                                          <p:spTgt spid="54"/>
                                        </p:tgtEl>
                                        <p:attrNameLst>
                                          <p:attrName>style.visibility</p:attrName>
                                        </p:attrNameLst>
                                      </p:cBhvr>
                                      <p:to>
                                        <p:strVal val="visible"/>
                                      </p:to>
                                    </p:set>
                                    <p:anim calcmode="lin" valueType="num">
                                      <p:cBhvr additive="base">
                                        <p:cTn id="33" dur="250" fill="hold"/>
                                        <p:tgtEl>
                                          <p:spTgt spid="54"/>
                                        </p:tgtEl>
                                        <p:attrNameLst>
                                          <p:attrName>ppt_x</p:attrName>
                                        </p:attrNameLst>
                                      </p:cBhvr>
                                      <p:tavLst>
                                        <p:tav tm="0">
                                          <p:val>
                                            <p:strVal val="#ppt_x"/>
                                          </p:val>
                                        </p:tav>
                                        <p:tav tm="100000">
                                          <p:val>
                                            <p:strVal val="#ppt_x"/>
                                          </p:val>
                                        </p:tav>
                                      </p:tavLst>
                                    </p:anim>
                                    <p:anim calcmode="lin" valueType="num">
                                      <p:cBhvr additive="base">
                                        <p:cTn id="34" dur="250" fill="hold"/>
                                        <p:tgtEl>
                                          <p:spTgt spid="54"/>
                                        </p:tgtEl>
                                        <p:attrNameLst>
                                          <p:attrName>ppt_y</p:attrName>
                                        </p:attrNameLst>
                                      </p:cBhvr>
                                      <p:tavLst>
                                        <p:tav tm="0">
                                          <p:val>
                                            <p:strVal val="1+#ppt_h/2"/>
                                          </p:val>
                                        </p:tav>
                                        <p:tav tm="100000">
                                          <p:val>
                                            <p:strVal val="#ppt_y"/>
                                          </p:val>
                                        </p:tav>
                                      </p:tavLst>
                                    </p:anim>
                                  </p:childTnLst>
                                </p:cTn>
                              </p:par>
                            </p:childTnLst>
                          </p:cTn>
                        </p:par>
                        <p:par>
                          <p:cTn id="35" fill="hold" nodeType="afterGroup">
                            <p:stCondLst>
                              <p:cond delay="2000"/>
                            </p:stCondLst>
                            <p:childTnLst>
                              <p:par>
                                <p:cTn id="36" presetID="2" presetClass="entr" presetSubtype="4" dur="250" fill="hold" grpId="0" nodeType="afterEffect">
                                  <p:stCondLst>
                                    <p:cond delay="0"/>
                                  </p:stCondLst>
                                  <p:childTnLst>
                                    <p:set>
                                      <p:cBhvr>
                                        <p:cTn id="37" dur="1" fill="hold">
                                          <p:stCondLst>
                                            <p:cond delay="0"/>
                                          </p:stCondLst>
                                        </p:cTn>
                                        <p:tgtEl>
                                          <p:spTgt spid="55"/>
                                        </p:tgtEl>
                                        <p:attrNameLst>
                                          <p:attrName>style.visibility</p:attrName>
                                        </p:attrNameLst>
                                      </p:cBhvr>
                                      <p:to>
                                        <p:strVal val="visible"/>
                                      </p:to>
                                    </p:set>
                                    <p:anim calcmode="lin" valueType="num">
                                      <p:cBhvr additive="base">
                                        <p:cTn id="38" dur="250" fill="hold"/>
                                        <p:tgtEl>
                                          <p:spTgt spid="55"/>
                                        </p:tgtEl>
                                        <p:attrNameLst>
                                          <p:attrName>ppt_x</p:attrName>
                                        </p:attrNameLst>
                                      </p:cBhvr>
                                      <p:tavLst>
                                        <p:tav tm="0">
                                          <p:val>
                                            <p:strVal val="#ppt_x"/>
                                          </p:val>
                                        </p:tav>
                                        <p:tav tm="100000">
                                          <p:val>
                                            <p:strVal val="#ppt_x"/>
                                          </p:val>
                                        </p:tav>
                                      </p:tavLst>
                                    </p:anim>
                                    <p:anim calcmode="lin" valueType="num">
                                      <p:cBhvr additive="base">
                                        <p:cTn id="39" dur="250" fill="hold"/>
                                        <p:tgtEl>
                                          <p:spTgt spid="55"/>
                                        </p:tgtEl>
                                        <p:attrNameLst>
                                          <p:attrName>ppt_y</p:attrName>
                                        </p:attrNameLst>
                                      </p:cBhvr>
                                      <p:tavLst>
                                        <p:tav tm="0">
                                          <p:val>
                                            <p:strVal val="1+#ppt_h/2"/>
                                          </p:val>
                                        </p:tav>
                                        <p:tav tm="100000">
                                          <p:val>
                                            <p:strVal val="#ppt_y"/>
                                          </p:val>
                                        </p:tav>
                                      </p:tavLst>
                                    </p:anim>
                                  </p:childTnLst>
                                </p:cTn>
                              </p:par>
                            </p:childTnLst>
                          </p:cTn>
                        </p:par>
                        <p:par>
                          <p:cTn id="40" fill="hold" nodeType="afterGroup">
                            <p:stCondLst>
                              <p:cond delay="2250"/>
                            </p:stCondLst>
                            <p:childTnLst>
                              <p:par>
                                <p:cTn id="41" presetID="53" presetClass="entr" presetSubtype="16" dur="500" fill="hold" nodeType="after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p:cTn id="43" dur="500" fill="hold"/>
                                        <p:tgtEl>
                                          <p:spTgt spid="2"/>
                                        </p:tgtEl>
                                        <p:attrNameLst>
                                          <p:attrName>ppt_w</p:attrName>
                                        </p:attrNameLst>
                                      </p:cBhvr>
                                      <p:tavLst>
                                        <p:tav tm="0">
                                          <p:val>
                                            <p:fltVal val="0"/>
                                          </p:val>
                                        </p:tav>
                                        <p:tav tm="100000">
                                          <p:val>
                                            <p:strVal val="#ppt_w"/>
                                          </p:val>
                                        </p:tav>
                                      </p:tavLst>
                                    </p:anim>
                                    <p:anim calcmode="lin" valueType="num">
                                      <p:cBhvr>
                                        <p:cTn id="44" dur="500" fill="hold"/>
                                        <p:tgtEl>
                                          <p:spTgt spid="2"/>
                                        </p:tgtEl>
                                        <p:attrNameLst>
                                          <p:attrName>ppt_h</p:attrName>
                                        </p:attrNameLst>
                                      </p:cBhvr>
                                      <p:tavLst>
                                        <p:tav tm="0">
                                          <p:val>
                                            <p:fltVal val="0"/>
                                          </p:val>
                                        </p:tav>
                                        <p:tav tm="100000">
                                          <p:val>
                                            <p:strVal val="#ppt_h"/>
                                          </p:val>
                                        </p:tav>
                                      </p:tavLst>
                                    </p:anim>
                                    <p:animEffect transition="in" filter="fade">
                                      <p:cBhvr>
                                        <p:cTn id="45" dur="500"/>
                                        <p:tgtEl>
                                          <p:spTgt spid="2"/>
                                        </p:tgtEl>
                                      </p:cBhvr>
                                    </p:animEffect>
                                  </p:childTnLst>
                                </p:cTn>
                              </p:par>
                            </p:childTnLst>
                          </p:cTn>
                        </p:par>
                        <p:par>
                          <p:cTn id="46" fill="hold" nodeType="afterGroup">
                            <p:stCondLst>
                              <p:cond delay="2750"/>
                            </p:stCondLst>
                            <p:childTnLst>
                              <p:par>
                                <p:cTn id="47" presetID="22" presetClass="entr" presetSubtype="8" dur="500" fill="hold" grpId="0" nodeType="after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wipe(left)">
                                      <p:cBhvr>
                                        <p:cTn id="4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50" grpId="0"/>
      <p:bldP spid="51" grpId="0"/>
      <p:bldP spid="52" grpId="0"/>
      <p:bldP spid="53" grpId="0"/>
      <p:bldP spid="54" grpId="0"/>
      <p:bldP spid="5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文本框 3">
            <a:extLst>
              <a:ext uri="{FF2B5EF4-FFF2-40B4-BE49-F238E27FC236}">
                <a16:creationId xmlns:a16="http://schemas.microsoft.com/office/drawing/2014/main" id="{E703BD69-2031-EFDD-7168-0D7BE7B5B252}"/>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以上，林草植被恢复系数达到</a:t>
            </a:r>
            <a:r>
              <a:rPr lang="en-US" altLang="zh-CN" sz="200"/>
              <a:t>97%</a:t>
            </a:r>
            <a:r>
              <a:rPr lang="zh-CN" altLang="en-US" sz="200"/>
              <a:t>以上，林草植被覆盖率达到</a:t>
            </a:r>
            <a:r>
              <a:rPr lang="en-US" altLang="zh-CN" sz="200"/>
              <a:t>22%</a:t>
            </a:r>
            <a:r>
              <a:rPr lang="zh-CN" altLang="en-US" sz="200"/>
              <a:t>以上。</a:t>
            </a:r>
          </a:p>
        </p:txBody>
      </p:sp>
      <p:sp>
        <p:nvSpPr>
          <p:cNvPr id="2" name="文本框 1">
            <a:extLst>
              <a:ext uri="{FF2B5EF4-FFF2-40B4-BE49-F238E27FC236}">
                <a16:creationId xmlns:a16="http://schemas.microsoft.com/office/drawing/2014/main" id="{F3B2C2FA-FA26-4458-72B5-9E74A7B16A25}"/>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氧气、乙炔瓶保持</a:t>
            </a:r>
            <a:r>
              <a:rPr lang="en-US" altLang="zh-CN" sz="200"/>
              <a:t>5m</a:t>
            </a:r>
            <a:r>
              <a:rPr lang="zh-CN" altLang="en-US" sz="200"/>
              <a:t>以外，均直立放置、绑扎稳固无泄露；气瓶与明火距离不小于</a:t>
            </a:r>
            <a:r>
              <a:rPr lang="en-US" altLang="zh-CN" sz="200"/>
              <a:t>10m</a:t>
            </a:r>
            <a:r>
              <a:rPr lang="zh-CN" altLang="en-US" sz="200"/>
              <a:t>。</a:t>
            </a:r>
          </a:p>
        </p:txBody>
      </p:sp>
      <p:pic>
        <p:nvPicPr>
          <p:cNvPr id="3" name="图片 2">
            <a:extLst>
              <a:ext uri="{FF2B5EF4-FFF2-40B4-BE49-F238E27FC236}">
                <a16:creationId xmlns:a16="http://schemas.microsoft.com/office/drawing/2014/main" id="{96C65E68-2077-030E-1AC6-645DF45D6095}"/>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任意多边形: 形状 26"/>
          <p:cNvSpPr/>
          <p:nvPr/>
        </p:nvSpPr>
        <p:spPr>
          <a:xfrm>
            <a:off x="-133688" y="484988"/>
            <a:ext cx="12602501" cy="1161267"/>
          </a:xfrm>
          <a:custGeom>
            <a:gdLst>
              <a:gd name="connsiteX0" fmla="*/ 0 w 12605418"/>
              <a:gd name="connsiteY0" fmla="*/ 1161536 h 1161536"/>
              <a:gd name="connsiteX1" fmla="*/ 2780270 w 12605418"/>
              <a:gd name="connsiteY1" fmla="*/ 395417 h 1161536"/>
              <a:gd name="connsiteX2" fmla="*/ 4213654 w 12605418"/>
              <a:gd name="connsiteY2" fmla="*/ 580768 h 1161536"/>
              <a:gd name="connsiteX3" fmla="*/ 5585254 w 12605418"/>
              <a:gd name="connsiteY3" fmla="*/ 296563 h 1161536"/>
              <a:gd name="connsiteX4" fmla="*/ 6647935 w 12605418"/>
              <a:gd name="connsiteY4" fmla="*/ 506628 h 1161536"/>
              <a:gd name="connsiteX5" fmla="*/ 7970108 w 12605418"/>
              <a:gd name="connsiteY5" fmla="*/ 358346 h 1161536"/>
              <a:gd name="connsiteX6" fmla="*/ 9354065 w 12605418"/>
              <a:gd name="connsiteY6" fmla="*/ 518984 h 1161536"/>
              <a:gd name="connsiteX7" fmla="*/ 10985156 w 12605418"/>
              <a:gd name="connsiteY7" fmla="*/ 1000898 h 1161536"/>
              <a:gd name="connsiteX8" fmla="*/ 12455610 w 12605418"/>
              <a:gd name="connsiteY8" fmla="*/ 296563 h 1161536"/>
              <a:gd name="connsiteX9" fmla="*/ 12480324 w 12605418"/>
              <a:gd name="connsiteY9" fmla="*/ 0 h 1161536"/>
              <a:gd name="connsiteX0-1" fmla="*/ 0 w 12605418"/>
              <a:gd name="connsiteY0-2" fmla="*/ 1161536 h 1161536"/>
              <a:gd name="connsiteX1-3" fmla="*/ 2780270 w 12605418"/>
              <a:gd name="connsiteY1-4" fmla="*/ 395417 h 1161536"/>
              <a:gd name="connsiteX2-5" fmla="*/ 4213654 w 12605418"/>
              <a:gd name="connsiteY2-6" fmla="*/ 580768 h 1161536"/>
              <a:gd name="connsiteX3-7" fmla="*/ 5585254 w 12605418"/>
              <a:gd name="connsiteY3-8" fmla="*/ 296563 h 1161536"/>
              <a:gd name="connsiteX4-9" fmla="*/ 6774935 w 12605418"/>
              <a:gd name="connsiteY4-10" fmla="*/ 379628 h 1161536"/>
              <a:gd name="connsiteX5-11" fmla="*/ 7970108 w 12605418"/>
              <a:gd name="connsiteY5-12" fmla="*/ 358346 h 1161536"/>
              <a:gd name="connsiteX6-13" fmla="*/ 9354065 w 12605418"/>
              <a:gd name="connsiteY6-14" fmla="*/ 518984 h 1161536"/>
              <a:gd name="connsiteX7-15" fmla="*/ 10985156 w 12605418"/>
              <a:gd name="connsiteY7-16" fmla="*/ 1000898 h 1161536"/>
              <a:gd name="connsiteX8-17" fmla="*/ 12455610 w 12605418"/>
              <a:gd name="connsiteY8-18" fmla="*/ 296563 h 1161536"/>
              <a:gd name="connsiteX9-19" fmla="*/ 12480324 w 12605418"/>
              <a:gd name="connsiteY9-20" fmla="*/ 0 h 1161536"/>
              <a:gd name="connsiteX0-21" fmla="*/ 0 w 12605418"/>
              <a:gd name="connsiteY0-22" fmla="*/ 1161536 h 1161536"/>
              <a:gd name="connsiteX1-23" fmla="*/ 2780270 w 12605418"/>
              <a:gd name="connsiteY1-24" fmla="*/ 395417 h 1161536"/>
              <a:gd name="connsiteX2-25" fmla="*/ 4213654 w 12605418"/>
              <a:gd name="connsiteY2-26" fmla="*/ 580768 h 1161536"/>
              <a:gd name="connsiteX3-27" fmla="*/ 5585254 w 12605418"/>
              <a:gd name="connsiteY3-28" fmla="*/ 363238 h 1161536"/>
              <a:gd name="connsiteX4-29" fmla="*/ 6774935 w 12605418"/>
              <a:gd name="connsiteY4-30" fmla="*/ 379628 h 1161536"/>
              <a:gd name="connsiteX5-31" fmla="*/ 7970108 w 12605418"/>
              <a:gd name="connsiteY5-32" fmla="*/ 358346 h 1161536"/>
              <a:gd name="connsiteX6-33" fmla="*/ 9354065 w 12605418"/>
              <a:gd name="connsiteY6-34" fmla="*/ 518984 h 1161536"/>
              <a:gd name="connsiteX7-35" fmla="*/ 10985156 w 12605418"/>
              <a:gd name="connsiteY7-36" fmla="*/ 1000898 h 1161536"/>
              <a:gd name="connsiteX8-37" fmla="*/ 12455610 w 12605418"/>
              <a:gd name="connsiteY8-38" fmla="*/ 296563 h 1161536"/>
              <a:gd name="connsiteX9-39" fmla="*/ 12480324 w 12605418"/>
              <a:gd name="connsiteY9-40" fmla="*/ 0 h 116153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12605418" h="1161536">
                <a:moveTo>
                  <a:pt x="0" y="1161536"/>
                </a:moveTo>
                <a:cubicBezTo>
                  <a:pt x="1038997" y="826874"/>
                  <a:pt x="2077994" y="492212"/>
                  <a:pt x="2780270" y="395417"/>
                </a:cubicBezTo>
                <a:cubicBezTo>
                  <a:pt x="3482546" y="298622"/>
                  <a:pt x="3746157" y="586131"/>
                  <a:pt x="4213654" y="580768"/>
                </a:cubicBezTo>
                <a:cubicBezTo>
                  <a:pt x="4681151" y="575405"/>
                  <a:pt x="5158374" y="396761"/>
                  <a:pt x="5585254" y="363238"/>
                </a:cubicBezTo>
                <a:cubicBezTo>
                  <a:pt x="6012134" y="329715"/>
                  <a:pt x="6377459" y="380443"/>
                  <a:pt x="6774935" y="379628"/>
                </a:cubicBezTo>
                <a:cubicBezTo>
                  <a:pt x="7172411" y="378813"/>
                  <a:pt x="7540253" y="335120"/>
                  <a:pt x="7970108" y="358346"/>
                </a:cubicBezTo>
                <a:cubicBezTo>
                  <a:pt x="8399963" y="381572"/>
                  <a:pt x="8851557" y="411892"/>
                  <a:pt x="9354065" y="518984"/>
                </a:cubicBezTo>
                <a:cubicBezTo>
                  <a:pt x="9856573" y="626076"/>
                  <a:pt x="10468232" y="1037968"/>
                  <a:pt x="10985156" y="1000898"/>
                </a:cubicBezTo>
                <a:cubicBezTo>
                  <a:pt x="11502080" y="963828"/>
                  <a:pt x="12206415" y="463379"/>
                  <a:pt x="12455610" y="296563"/>
                </a:cubicBezTo>
                <a:cubicBezTo>
                  <a:pt x="12704805" y="129747"/>
                  <a:pt x="12592564" y="64873"/>
                  <a:pt x="12480324" y="0"/>
                </a:cubicBezTo>
              </a:path>
            </a:pathLst>
          </a:custGeom>
          <a:noFill/>
          <a:ln w="1270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nvGrpSpPr>
          <p:cNvPr id="16" name="组合 15"/>
          <p:cNvGrpSpPr/>
          <p:nvPr/>
        </p:nvGrpSpPr>
        <p:grpSpPr>
          <a:xfrm>
            <a:off x="5266117" y="723171"/>
            <a:ext cx="274816" cy="1640296"/>
            <a:chOff x="3073429" y="98854"/>
            <a:chExt cx="296562" cy="1770089"/>
          </a:xfrm>
          <a:solidFill>
            <a:srgbClr val="4BB43A"/>
          </a:solidFill>
        </p:grpSpPr>
        <p:cxnSp>
          <p:nvCxnSpPr>
            <p:cNvPr id="17" name="直接连接符 16"/>
            <p:cNvCxnSpPr/>
            <p:nvPr/>
          </p:nvCxnSpPr>
          <p:spPr>
            <a:xfrm flipH="1">
              <a:off x="3221710" y="247135"/>
              <a:ext cx="0" cy="1621808"/>
            </a:xfrm>
            <a:prstGeom prst="line">
              <a:avLst/>
            </a:prstGeom>
            <a:grpFill/>
            <a:ln>
              <a:solidFill>
                <a:srgbClr val="4BB43A"/>
              </a:solidFill>
            </a:ln>
          </p:spPr>
          <p:style>
            <a:lnRef idx="1">
              <a:schemeClr val="accent1"/>
            </a:lnRef>
            <a:fillRef idx="0">
              <a:schemeClr val="accent1"/>
            </a:fillRef>
            <a:effectRef idx="0">
              <a:schemeClr val="accent1"/>
            </a:effectRef>
            <a:fontRef idx="minor">
              <a:schemeClr val="tx1"/>
            </a:fontRef>
          </p:style>
        </p:cxnSp>
        <p:sp>
          <p:nvSpPr>
            <p:cNvPr id="18" name="椭圆 17"/>
            <p:cNvSpPr/>
            <p:nvPr/>
          </p:nvSpPr>
          <p:spPr>
            <a:xfrm>
              <a:off x="3073429" y="98854"/>
              <a:ext cx="296562" cy="29656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grpSp>
        <p:nvGrpSpPr>
          <p:cNvPr id="19" name="组合 18"/>
          <p:cNvGrpSpPr/>
          <p:nvPr/>
        </p:nvGrpSpPr>
        <p:grpSpPr>
          <a:xfrm>
            <a:off x="6580263" y="723171"/>
            <a:ext cx="274816" cy="1640296"/>
            <a:chOff x="3073429" y="98854"/>
            <a:chExt cx="296562" cy="1770089"/>
          </a:xfrm>
          <a:solidFill>
            <a:schemeClr val="accent1">
              <a:lumMod val="75000"/>
            </a:schemeClr>
          </a:solidFill>
        </p:grpSpPr>
        <p:cxnSp>
          <p:nvCxnSpPr>
            <p:cNvPr id="20" name="直接连接符 19"/>
            <p:cNvCxnSpPr/>
            <p:nvPr/>
          </p:nvCxnSpPr>
          <p:spPr>
            <a:xfrm flipH="1">
              <a:off x="3221710" y="247135"/>
              <a:ext cx="0" cy="1621808"/>
            </a:xfrm>
            <a:prstGeom prst="line">
              <a:avLst/>
            </a:prstGeom>
            <a:grpFill/>
            <a:ln>
              <a:solidFill>
                <a:srgbClr val="007817"/>
              </a:solidFill>
            </a:ln>
          </p:spPr>
          <p:style>
            <a:lnRef idx="1">
              <a:schemeClr val="accent1"/>
            </a:lnRef>
            <a:fillRef idx="0">
              <a:schemeClr val="accent1"/>
            </a:fillRef>
            <a:effectRef idx="0">
              <a:schemeClr val="accent1"/>
            </a:effectRef>
            <a:fontRef idx="minor">
              <a:schemeClr val="tx1"/>
            </a:fontRef>
          </p:style>
        </p:cxnSp>
        <p:sp>
          <p:nvSpPr>
            <p:cNvPr id="21" name="椭圆 20"/>
            <p:cNvSpPr/>
            <p:nvPr/>
          </p:nvSpPr>
          <p:spPr>
            <a:xfrm>
              <a:off x="3073429" y="98854"/>
              <a:ext cx="296562" cy="29656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sp>
        <p:nvSpPr>
          <p:cNvPr id="23" name="矩形 22"/>
          <p:cNvSpPr/>
          <p:nvPr/>
        </p:nvSpPr>
        <p:spPr>
          <a:xfrm rot="20700000">
            <a:off x="4916087" y="1631123"/>
            <a:ext cx="1052758" cy="1052758"/>
          </a:xfrm>
          <a:prstGeom prst="rect">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4" name="矩形 23"/>
          <p:cNvSpPr/>
          <p:nvPr/>
        </p:nvSpPr>
        <p:spPr>
          <a:xfrm rot="20700000">
            <a:off x="6215876" y="1631123"/>
            <a:ext cx="1052758" cy="1052758"/>
          </a:xfrm>
          <a:prstGeom prst="rect">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5" name="TextBox 4"/>
          <p:cNvSpPr txBox="1"/>
          <p:nvPr/>
        </p:nvSpPr>
        <p:spPr>
          <a:xfrm>
            <a:off x="5074075"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0</a:t>
            </a:r>
          </a:p>
        </p:txBody>
      </p:sp>
      <p:sp>
        <p:nvSpPr>
          <p:cNvPr id="26" name="TextBox 4"/>
          <p:cNvSpPr txBox="1"/>
          <p:nvPr/>
        </p:nvSpPr>
        <p:spPr>
          <a:xfrm>
            <a:off x="6376689"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2</a:t>
            </a:r>
          </a:p>
        </p:txBody>
      </p:sp>
      <p:sp>
        <p:nvSpPr>
          <p:cNvPr id="28" name="矩形 69"/>
          <p:cNvSpPr>
            <a:spLocks noChangeArrowheads="1"/>
          </p:cNvSpPr>
          <p:nvPr/>
        </p:nvSpPr>
        <p:spPr bwMode="auto">
          <a:xfrm>
            <a:off x="3536156" y="3250188"/>
            <a:ext cx="5135887" cy="923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pitchFamily="34" charset="0"/>
              <a:buNone/>
            </a:pPr>
            <a:r>
              <a:rPr lang="zh-CN" altLang="en-US" sz="5400" b="1">
                <a:solidFill>
                  <a:srgbClr val="007817"/>
                </a:solidFill>
                <a:latin typeface="微软雅黑" panose="020b0503020204020204" pitchFamily="34" charset="-122"/>
                <a:ea typeface="微软雅黑" panose="020b0503020204020204" pitchFamily="34" charset="-122"/>
                <a:cs typeface="+mn-ea"/>
                <a:sym typeface="+mn-lt"/>
              </a:rPr>
              <a:t>各国植树节</a:t>
            </a:r>
            <a:endParaRPr lang="en-US" altLang="zh-CN" sz="54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9" name="矩形 70"/>
          <p:cNvSpPr>
            <a:spLocks noChangeArrowheads="1"/>
          </p:cNvSpPr>
          <p:nvPr/>
        </p:nvSpPr>
        <p:spPr bwMode="auto">
          <a:xfrm>
            <a:off x="2509867" y="4145576"/>
            <a:ext cx="7217485" cy="307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zh-CN" altLang="en-US" sz="1400">
                <a:solidFill>
                  <a:schemeClr val="bg1">
                    <a:lumMod val="65000"/>
                  </a:schemeClr>
                </a:solidFill>
                <a:latin typeface="微软雅黑" panose="020b0503020204020204" pitchFamily="34" charset="-122"/>
                <a:ea typeface="微软雅黑" panose="020b0503020204020204" pitchFamily="34" charset="-122"/>
                <a:cs typeface="+mn-ea"/>
                <a:sym typeface="+mn-lt"/>
              </a:rPr>
              <a:t>在此处添加文字，在此处在此处添加文字在此处添加文字</a:t>
            </a:r>
          </a:p>
        </p:txBody>
      </p:sp>
      <p:cxnSp>
        <p:nvCxnSpPr>
          <p:cNvPr id="30" name="直接连接符 29"/>
          <p:cNvCxnSpPr/>
          <p:nvPr/>
        </p:nvCxnSpPr>
        <p:spPr>
          <a:xfrm>
            <a:off x="2502418" y="3808442"/>
            <a:ext cx="1455927"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8231966" y="3808442"/>
            <a:ext cx="1379300"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75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750"/>
                                        <p:tgtEl>
                                          <p:spTgt spid="27"/>
                                        </p:tgtEl>
                                      </p:cBhvr>
                                    </p:animEffect>
                                  </p:childTnLst>
                                </p:cTn>
                              </p:par>
                              <p:par>
                                <p:cTn id="8" presetID="2" presetClass="entr" presetSubtype="1" dur="500" fill="hold" nodeType="withEffect">
                                  <p:stCondLst>
                                    <p:cond delay="25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ppt_x"/>
                                          </p:val>
                                        </p:tav>
                                        <p:tav tm="100000">
                                          <p:val>
                                            <p:strVal val="#ppt_x"/>
                                          </p:val>
                                        </p:tav>
                                      </p:tavLst>
                                    </p:anim>
                                    <p:anim calcmode="lin" valueType="num">
                                      <p:cBhvr additive="base">
                                        <p:cTn id="11" dur="500" fill="hold"/>
                                        <p:tgtEl>
                                          <p:spTgt spid="16"/>
                                        </p:tgtEl>
                                        <p:attrNameLst>
                                          <p:attrName>ppt_y</p:attrName>
                                        </p:attrNameLst>
                                      </p:cBhvr>
                                      <p:tavLst>
                                        <p:tav tm="0">
                                          <p:val>
                                            <p:strVal val="0-#ppt_h/2"/>
                                          </p:val>
                                        </p:tav>
                                        <p:tav tm="100000">
                                          <p:val>
                                            <p:strVal val="#ppt_y"/>
                                          </p:val>
                                        </p:tav>
                                      </p:tavLst>
                                    </p:anim>
                                  </p:childTnLst>
                                </p:cTn>
                              </p:par>
                              <p:par>
                                <p:cTn id="12" presetID="2" presetClass="entr" presetSubtype="1" dur="500" fill="hold" nodeType="with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0-#ppt_h/2"/>
                                          </p:val>
                                        </p:tav>
                                        <p:tav tm="100000">
                                          <p:val>
                                            <p:strVal val="#ppt_y"/>
                                          </p:val>
                                        </p:tav>
                                      </p:tavLst>
                                    </p:anim>
                                  </p:childTnLst>
                                </p:cTn>
                              </p:par>
                            </p:childTnLst>
                          </p:cTn>
                        </p:par>
                        <p:par>
                          <p:cTn id="16" fill="hold" nodeType="afterGroup">
                            <p:stCondLst>
                              <p:cond delay="750"/>
                            </p:stCondLst>
                            <p:childTnLst>
                              <p:par>
                                <p:cTn id="17" presetID="45" presetClass="entr" presetSubtype="0" dur="1500" fill="hold" grpId="0" nodeType="after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500"/>
                                        <p:tgtEl>
                                          <p:spTgt spid="23"/>
                                        </p:tgtEl>
                                      </p:cBhvr>
                                    </p:animEffect>
                                    <p:anim calcmode="lin" valueType="num">
                                      <p:cBhvr>
                                        <p:cTn id="20" dur="1500" fill="hold"/>
                                        <p:tgtEl>
                                          <p:spTgt spid="23"/>
                                        </p:tgtEl>
                                        <p:attrNameLst>
                                          <p:attrName>ppt_w</p:attrName>
                                        </p:attrNameLst>
                                      </p:cBhvr>
                                      <p:tavLst>
                                        <p:tav tm="0" fmla="#ppt_w*sin(2.5*pi*$)">
                                          <p:val>
                                            <p:fltVal val="0"/>
                                          </p:val>
                                        </p:tav>
                                        <p:tav tm="100000">
                                          <p:val>
                                            <p:fltVal val="1"/>
                                          </p:val>
                                        </p:tav>
                                      </p:tavLst>
                                    </p:anim>
                                    <p:anim calcmode="lin" valueType="num">
                                      <p:cBhvr>
                                        <p:cTn id="21" dur="1500" fill="hold"/>
                                        <p:tgtEl>
                                          <p:spTgt spid="23"/>
                                        </p:tgtEl>
                                        <p:attrNameLst>
                                          <p:attrName>ppt_h</p:attrName>
                                        </p:attrNameLst>
                                      </p:cBhvr>
                                      <p:tavLst>
                                        <p:tav tm="0">
                                          <p:val>
                                            <p:strVal val="#ppt_h"/>
                                          </p:val>
                                        </p:tav>
                                        <p:tav tm="100000">
                                          <p:val>
                                            <p:strVal val="#ppt_h"/>
                                          </p:val>
                                        </p:tav>
                                      </p:tavLst>
                                    </p:anim>
                                  </p:childTnLst>
                                </p:cTn>
                              </p:par>
                              <p:par>
                                <p:cTn id="22" presetID="45" presetClass="entr" presetSubtype="0" dur="1500"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1500"/>
                                        <p:tgtEl>
                                          <p:spTgt spid="24"/>
                                        </p:tgtEl>
                                      </p:cBhvr>
                                    </p:animEffect>
                                    <p:anim calcmode="lin" valueType="num">
                                      <p:cBhvr>
                                        <p:cTn id="25" dur="1500" fill="hold"/>
                                        <p:tgtEl>
                                          <p:spTgt spid="24"/>
                                        </p:tgtEl>
                                        <p:attrNameLst>
                                          <p:attrName>ppt_w</p:attrName>
                                        </p:attrNameLst>
                                      </p:cBhvr>
                                      <p:tavLst>
                                        <p:tav tm="0" fmla="#ppt_w*sin(2.5*pi*$)">
                                          <p:val>
                                            <p:fltVal val="0"/>
                                          </p:val>
                                        </p:tav>
                                        <p:tav tm="100000">
                                          <p:val>
                                            <p:fltVal val="1"/>
                                          </p:val>
                                        </p:tav>
                                      </p:tavLst>
                                    </p:anim>
                                    <p:anim calcmode="lin" valueType="num">
                                      <p:cBhvr>
                                        <p:cTn id="26" dur="1500" fill="hold"/>
                                        <p:tgtEl>
                                          <p:spTgt spid="24"/>
                                        </p:tgtEl>
                                        <p:attrNameLst>
                                          <p:attrName>ppt_h</p:attrName>
                                        </p:attrNameLst>
                                      </p:cBhvr>
                                      <p:tavLst>
                                        <p:tav tm="0">
                                          <p:val>
                                            <p:strVal val="#ppt_h"/>
                                          </p:val>
                                        </p:tav>
                                        <p:tav tm="100000">
                                          <p:val>
                                            <p:strVal val="#ppt_h"/>
                                          </p:val>
                                        </p:tav>
                                      </p:tavLst>
                                    </p:anim>
                                  </p:childTnLst>
                                </p:cTn>
                              </p:par>
                            </p:childTnLst>
                          </p:cTn>
                        </p:par>
                        <p:par>
                          <p:cTn id="27" fill="hold" nodeType="afterGroup">
                            <p:stCondLst>
                              <p:cond delay="2250"/>
                            </p:stCondLst>
                            <p:childTnLst>
                              <p:par>
                                <p:cTn id="28" presetID="42" presetClass="entr" presetSubtype="0" dur="250" fill="hold" grpId="0" nodeType="after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250"/>
                                        <p:tgtEl>
                                          <p:spTgt spid="25"/>
                                        </p:tgtEl>
                                      </p:cBhvr>
                                    </p:animEffect>
                                    <p:anim calcmode="lin" valueType="num">
                                      <p:cBhvr>
                                        <p:cTn id="31" dur="250" fill="hold"/>
                                        <p:tgtEl>
                                          <p:spTgt spid="25"/>
                                        </p:tgtEl>
                                        <p:attrNameLst>
                                          <p:attrName>ppt_x</p:attrName>
                                        </p:attrNameLst>
                                      </p:cBhvr>
                                      <p:tavLst>
                                        <p:tav tm="0">
                                          <p:val>
                                            <p:strVal val="#ppt_x"/>
                                          </p:val>
                                        </p:tav>
                                        <p:tav tm="100000">
                                          <p:val>
                                            <p:strVal val="#ppt_x"/>
                                          </p:val>
                                        </p:tav>
                                      </p:tavLst>
                                    </p:anim>
                                    <p:anim calcmode="lin" valueType="num">
                                      <p:cBhvr>
                                        <p:cTn id="32" dur="250" fill="hold"/>
                                        <p:tgtEl>
                                          <p:spTgt spid="25"/>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2500"/>
                            </p:stCondLst>
                            <p:childTnLst>
                              <p:par>
                                <p:cTn id="34" presetID="42" presetClass="entr" presetSubtype="0" dur="250" fill="hold" grpId="0"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250"/>
                                        <p:tgtEl>
                                          <p:spTgt spid="26"/>
                                        </p:tgtEl>
                                      </p:cBhvr>
                                    </p:animEffect>
                                    <p:anim calcmode="lin" valueType="num">
                                      <p:cBhvr>
                                        <p:cTn id="37" dur="250" fill="hold"/>
                                        <p:tgtEl>
                                          <p:spTgt spid="26"/>
                                        </p:tgtEl>
                                        <p:attrNameLst>
                                          <p:attrName>ppt_x</p:attrName>
                                        </p:attrNameLst>
                                      </p:cBhvr>
                                      <p:tavLst>
                                        <p:tav tm="0">
                                          <p:val>
                                            <p:strVal val="#ppt_x"/>
                                          </p:val>
                                        </p:tav>
                                        <p:tav tm="100000">
                                          <p:val>
                                            <p:strVal val="#ppt_x"/>
                                          </p:val>
                                        </p:tav>
                                      </p:tavLst>
                                    </p:anim>
                                    <p:anim calcmode="lin" valueType="num">
                                      <p:cBhvr>
                                        <p:cTn id="38" dur="250" fill="hold"/>
                                        <p:tgtEl>
                                          <p:spTgt spid="26"/>
                                        </p:tgtEl>
                                        <p:attrNameLst>
                                          <p:attrName>ppt_y</p:attrName>
                                        </p:attrNameLst>
                                      </p:cBhvr>
                                      <p:tavLst>
                                        <p:tav tm="0">
                                          <p:val>
                                            <p:strVal val="#ppt_y+.1"/>
                                          </p:val>
                                        </p:tav>
                                        <p:tav tm="100000">
                                          <p:val>
                                            <p:strVal val="#ppt_y"/>
                                          </p:val>
                                        </p:tav>
                                      </p:tavLst>
                                    </p:anim>
                                  </p:childTnLst>
                                </p:cTn>
                              </p:par>
                              <p:par>
                                <p:cTn id="39" presetID="22" presetClass="entr" presetSubtype="8" dur="500"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wipe(left)">
                                      <p:cBhvr>
                                        <p:cTn id="41" dur="500"/>
                                        <p:tgtEl>
                                          <p:spTgt spid="30"/>
                                        </p:tgtEl>
                                      </p:cBhvr>
                                    </p:animEffect>
                                  </p:childTnLst>
                                </p:cTn>
                              </p:par>
                              <p:par>
                                <p:cTn id="42" presetID="22" presetClass="entr" presetSubtype="2" dur="500" fill="hold" nodeType="withEffect">
                                  <p:stCondLst>
                                    <p:cond delay="500"/>
                                  </p:stCondLst>
                                  <p:childTnLst>
                                    <p:set>
                                      <p:cBhvr>
                                        <p:cTn id="43" dur="1" fill="hold">
                                          <p:stCondLst>
                                            <p:cond delay="0"/>
                                          </p:stCondLst>
                                        </p:cTn>
                                        <p:tgtEl>
                                          <p:spTgt spid="31"/>
                                        </p:tgtEl>
                                        <p:attrNameLst>
                                          <p:attrName>style.visibility</p:attrName>
                                        </p:attrNameLst>
                                      </p:cBhvr>
                                      <p:to>
                                        <p:strVal val="visible"/>
                                      </p:to>
                                    </p:set>
                                    <p:animEffect transition="in" filter="wipe(right)">
                                      <p:cBhvr>
                                        <p:cTn id="44" dur="500"/>
                                        <p:tgtEl>
                                          <p:spTgt spid="31"/>
                                        </p:tgtEl>
                                      </p:cBhvr>
                                    </p:animEffect>
                                  </p:childTnLst>
                                </p:cTn>
                              </p:par>
                              <p:par>
                                <p:cTn id="45" presetID="53" presetClass="entr" presetSubtype="16" dur="500" fill="hold" grpId="0" nodeType="withEffect">
                                  <p:stCondLst>
                                    <p:cond delay="1000"/>
                                  </p:stCondLst>
                                  <p:childTnLst>
                                    <p:set>
                                      <p:cBhvr>
                                        <p:cTn id="46" dur="1" fill="hold">
                                          <p:stCondLst>
                                            <p:cond delay="0"/>
                                          </p:stCondLst>
                                        </p:cTn>
                                        <p:tgtEl>
                                          <p:spTgt spid="28"/>
                                        </p:tgtEl>
                                        <p:attrNameLst>
                                          <p:attrName>style.visibility</p:attrName>
                                        </p:attrNameLst>
                                      </p:cBhvr>
                                      <p:to>
                                        <p:strVal val="visible"/>
                                      </p:to>
                                    </p:set>
                                    <p:anim calcmode="lin" valueType="num">
                                      <p:cBhvr>
                                        <p:cTn id="47" dur="500" fill="hold"/>
                                        <p:tgtEl>
                                          <p:spTgt spid="28"/>
                                        </p:tgtEl>
                                        <p:attrNameLst>
                                          <p:attrName>ppt_w</p:attrName>
                                        </p:attrNameLst>
                                      </p:cBhvr>
                                      <p:tavLst>
                                        <p:tav tm="0">
                                          <p:val>
                                            <p:fltVal val="0"/>
                                          </p:val>
                                        </p:tav>
                                        <p:tav tm="100000">
                                          <p:val>
                                            <p:strVal val="#ppt_w"/>
                                          </p:val>
                                        </p:tav>
                                      </p:tavLst>
                                    </p:anim>
                                    <p:anim calcmode="lin" valueType="num">
                                      <p:cBhvr>
                                        <p:cTn id="48" dur="500" fill="hold"/>
                                        <p:tgtEl>
                                          <p:spTgt spid="28"/>
                                        </p:tgtEl>
                                        <p:attrNameLst>
                                          <p:attrName>ppt_h</p:attrName>
                                        </p:attrNameLst>
                                      </p:cBhvr>
                                      <p:tavLst>
                                        <p:tav tm="0">
                                          <p:val>
                                            <p:fltVal val="0"/>
                                          </p:val>
                                        </p:tav>
                                        <p:tav tm="100000">
                                          <p:val>
                                            <p:strVal val="#ppt_h"/>
                                          </p:val>
                                        </p:tav>
                                      </p:tavLst>
                                    </p:anim>
                                    <p:animEffect transition="in" filter="fade">
                                      <p:cBhvr>
                                        <p:cTn id="49" dur="500"/>
                                        <p:tgtEl>
                                          <p:spTgt spid="28"/>
                                        </p:tgtEl>
                                      </p:cBhvr>
                                    </p:animEffect>
                                  </p:childTnLst>
                                </p:cTn>
                              </p:par>
                              <p:par>
                                <p:cTn id="50" presetID="31" presetClass="entr" presetSubtype="0" dur="750" fill="hold" grpId="0" nodeType="withEffect">
                                  <p:stCondLst>
                                    <p:cond delay="1500"/>
                                  </p:stCondLst>
                                  <p:childTnLst>
                                    <p:set>
                                      <p:cBhvr>
                                        <p:cTn id="51" dur="1" fill="hold">
                                          <p:stCondLst>
                                            <p:cond delay="0"/>
                                          </p:stCondLst>
                                        </p:cTn>
                                        <p:tgtEl>
                                          <p:spTgt spid="29"/>
                                        </p:tgtEl>
                                        <p:attrNameLst>
                                          <p:attrName>style.visibility</p:attrName>
                                        </p:attrNameLst>
                                      </p:cBhvr>
                                      <p:to>
                                        <p:strVal val="visible"/>
                                      </p:to>
                                    </p:set>
                                    <p:anim calcmode="lin" valueType="num">
                                      <p:cBhvr>
                                        <p:cTn id="52" dur="750" fill="hold"/>
                                        <p:tgtEl>
                                          <p:spTgt spid="29"/>
                                        </p:tgtEl>
                                        <p:attrNameLst>
                                          <p:attrName>ppt_w</p:attrName>
                                        </p:attrNameLst>
                                      </p:cBhvr>
                                      <p:tavLst>
                                        <p:tav tm="0">
                                          <p:val>
                                            <p:fltVal val="0"/>
                                          </p:val>
                                        </p:tav>
                                        <p:tav tm="100000">
                                          <p:val>
                                            <p:strVal val="#ppt_w"/>
                                          </p:val>
                                        </p:tav>
                                      </p:tavLst>
                                    </p:anim>
                                    <p:anim calcmode="lin" valueType="num">
                                      <p:cBhvr>
                                        <p:cTn id="53" dur="750" fill="hold"/>
                                        <p:tgtEl>
                                          <p:spTgt spid="29"/>
                                        </p:tgtEl>
                                        <p:attrNameLst>
                                          <p:attrName>ppt_h</p:attrName>
                                        </p:attrNameLst>
                                      </p:cBhvr>
                                      <p:tavLst>
                                        <p:tav tm="0">
                                          <p:val>
                                            <p:fltVal val="0"/>
                                          </p:val>
                                        </p:tav>
                                        <p:tav tm="100000">
                                          <p:val>
                                            <p:strVal val="#ppt_h"/>
                                          </p:val>
                                        </p:tav>
                                      </p:tavLst>
                                    </p:anim>
                                    <p:anim calcmode="lin" valueType="num">
                                      <p:cBhvr>
                                        <p:cTn id="54" dur="750" fill="hold"/>
                                        <p:tgtEl>
                                          <p:spTgt spid="29"/>
                                        </p:tgtEl>
                                        <p:attrNameLst>
                                          <p:attrName>style.rotation</p:attrName>
                                        </p:attrNameLst>
                                      </p:cBhvr>
                                      <p:tavLst>
                                        <p:tav tm="0">
                                          <p:val>
                                            <p:fltVal val="90"/>
                                          </p:val>
                                        </p:tav>
                                        <p:tav tm="100000">
                                          <p:val>
                                            <p:fltVal val="0"/>
                                          </p:val>
                                        </p:tav>
                                      </p:tavLst>
                                    </p:anim>
                                    <p:animEffect transition="in" filter="fade">
                                      <p:cBhvr>
                                        <p:cTn id="55" dur="7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3" grpId="0"/>
      <p:bldP spid="24" grpId="0"/>
      <p:bldP spid="25" grpId="0"/>
      <p:bldP spid="26" grpId="0"/>
      <p:bldP spid="28" grpId="0"/>
      <p:bldP spid="2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a:extLst>
              <a:ext uri="{FF2B5EF4-FFF2-40B4-BE49-F238E27FC236}">
                <a16:creationId xmlns:a16="http://schemas.microsoft.com/office/drawing/2014/main" id="{41F5DB32-24AB-E167-0981-921FDF23C6D8}"/>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管道、设备与附件安装 </a:t>
            </a:r>
          </a:p>
        </p:txBody>
      </p:sp>
      <p:sp>
        <p:nvSpPr>
          <p:cNvPr id="2" name="文本框 1">
            <a:extLst>
              <a:ext uri="{FF2B5EF4-FFF2-40B4-BE49-F238E27FC236}">
                <a16:creationId xmlns:a16="http://schemas.microsoft.com/office/drawing/2014/main" id="{21A0FE45-862E-F217-B4AA-EF2BD44DA6EE}"/>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施工队伍在防护工程修筑过程中，由质检员按设计图和技术规范要求对每一个阶段严格进行自检，对自检合格工程填写质检报验单报送现场</a:t>
            </a:r>
            <a:r>
              <a:rPr lang="en-US" altLang="zh-CN" sz="200"/>
              <a:t>(</a:t>
            </a:r>
            <a:r>
              <a:rPr lang="zh-CN" altLang="en-US" sz="200"/>
              <a:t>驻地</a:t>
            </a:r>
            <a:r>
              <a:rPr lang="en-US" altLang="zh-CN" sz="200"/>
              <a:t>)</a:t>
            </a:r>
            <a:r>
              <a:rPr lang="zh-CN" altLang="en-US" sz="200"/>
              <a:t>监理工程师申请检验，监理工程师检查验收合格后，方可进行下一步施工。</a:t>
            </a:r>
          </a:p>
        </p:txBody>
      </p:sp>
      <p:pic>
        <p:nvPicPr>
          <p:cNvPr id="3" name="图片 2">
            <a:extLst>
              <a:ext uri="{FF2B5EF4-FFF2-40B4-BE49-F238E27FC236}">
                <a16:creationId xmlns:a16="http://schemas.microsoft.com/office/drawing/2014/main" id="{EC07DC7B-6CF9-0C85-B0D4-AC40244B2904}"/>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其他国家也有植树节</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50" name="Oval 20"/>
          <p:cNvSpPr/>
          <p:nvPr/>
        </p:nvSpPr>
        <p:spPr>
          <a:xfrm>
            <a:off x="1640789" y="2052180"/>
            <a:ext cx="1558864" cy="1558864"/>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cs typeface="+mn-ea"/>
                <a:sym typeface="+mn-lt"/>
              </a:rPr>
              <a:t>英国</a:t>
            </a:r>
            <a:endParaRPr lang="en-US" sz="28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51" name="TextBox 22"/>
          <p:cNvSpPr txBox="1"/>
          <p:nvPr/>
        </p:nvSpPr>
        <p:spPr>
          <a:xfrm>
            <a:off x="3400066" y="1307152"/>
            <a:ext cx="7180648" cy="499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solidFill>
                  <a:srgbClr val="4BB43A"/>
                </a:solidFill>
                <a:latin typeface="微软雅黑" panose="020b0503020204020204" pitchFamily="34" charset="-122"/>
                <a:ea typeface="微软雅黑" panose="020b0503020204020204" pitchFamily="34" charset="-122"/>
                <a:cs typeface="+mn-ea"/>
                <a:sym typeface="+mn-lt"/>
              </a:rPr>
              <a:t>全年</a:t>
            </a:r>
            <a:r>
              <a:rPr lang="en-US" altLang="zh-CN" sz="2000" b="1">
                <a:solidFill>
                  <a:srgbClr val="4BB43A"/>
                </a:solidFill>
                <a:latin typeface="微软雅黑" panose="020b0503020204020204" pitchFamily="34" charset="-122"/>
                <a:ea typeface="微软雅黑" panose="020b0503020204020204" pitchFamily="34" charset="-122"/>
                <a:cs typeface="+mn-ea"/>
                <a:sym typeface="+mn-lt"/>
              </a:rPr>
              <a:t>12</a:t>
            </a:r>
            <a:r>
              <a:rPr lang="zh-CN" altLang="en-US" sz="2000" b="1">
                <a:solidFill>
                  <a:srgbClr val="4BB43A"/>
                </a:solidFill>
                <a:latin typeface="微软雅黑" panose="020b0503020204020204" pitchFamily="34" charset="-122"/>
                <a:ea typeface="微软雅黑" panose="020b0503020204020204" pitchFamily="34" charset="-122"/>
                <a:cs typeface="+mn-ea"/>
                <a:sym typeface="+mn-lt"/>
              </a:rPr>
              <a:t>个月，每月都会有国家欢度植树节</a:t>
            </a:r>
            <a:endParaRPr lang="en-US" sz="12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52" name="Oval 23"/>
          <p:cNvSpPr/>
          <p:nvPr/>
        </p:nvSpPr>
        <p:spPr>
          <a:xfrm>
            <a:off x="4157457" y="2052180"/>
            <a:ext cx="1558864" cy="1558864"/>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cs typeface="+mn-ea"/>
                <a:sym typeface="+mn-lt"/>
              </a:rPr>
              <a:t>法国</a:t>
            </a:r>
            <a:endParaRPr lang="en-US" sz="28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53" name="TextBox 24"/>
          <p:cNvSpPr txBox="1"/>
          <p:nvPr/>
        </p:nvSpPr>
        <p:spPr>
          <a:xfrm>
            <a:off x="1759856" y="3647515"/>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4BB43A"/>
                </a:solidFill>
                <a:latin typeface="微软雅黑" panose="020b0503020204020204" pitchFamily="34" charset="-122"/>
                <a:ea typeface="微软雅黑" panose="020b0503020204020204" pitchFamily="34" charset="-122"/>
                <a:cs typeface="+mn-ea"/>
                <a:sym typeface="+mn-lt"/>
              </a:rPr>
              <a:t>11</a:t>
            </a:r>
            <a:r>
              <a:rPr lang="zh-CN" altLang="en-US" b="1">
                <a:solidFill>
                  <a:srgbClr val="4BB43A"/>
                </a:solidFill>
                <a:latin typeface="微软雅黑" panose="020b0503020204020204" pitchFamily="34" charset="-122"/>
                <a:ea typeface="微软雅黑" panose="020b0503020204020204" pitchFamily="34" charset="-122"/>
                <a:cs typeface="+mn-ea"/>
                <a:sym typeface="+mn-lt"/>
              </a:rPr>
              <a:t>月</a:t>
            </a:r>
            <a:r>
              <a:rPr lang="en-US" altLang="zh-CN" b="1">
                <a:solidFill>
                  <a:srgbClr val="4BB43A"/>
                </a:solidFill>
                <a:latin typeface="微软雅黑" panose="020b0503020204020204" pitchFamily="34" charset="-122"/>
                <a:ea typeface="微软雅黑" panose="020b0503020204020204" pitchFamily="34" charset="-122"/>
                <a:cs typeface="+mn-ea"/>
                <a:sym typeface="+mn-lt"/>
              </a:rPr>
              <a:t>6-12</a:t>
            </a:r>
            <a:r>
              <a:rPr lang="zh-CN" altLang="en-US" b="1">
                <a:solidFill>
                  <a:srgbClr val="4BB43A"/>
                </a:solidFill>
                <a:latin typeface="微软雅黑" panose="020b0503020204020204" pitchFamily="34" charset="-122"/>
                <a:ea typeface="微软雅黑" panose="020b0503020204020204" pitchFamily="34" charset="-122"/>
                <a:cs typeface="+mn-ea"/>
                <a:sym typeface="+mn-lt"/>
              </a:rPr>
              <a:t>日</a:t>
            </a:r>
            <a:endParaRPr lang="en-US" sz="11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13" name="Oval 23"/>
          <p:cNvSpPr/>
          <p:nvPr/>
        </p:nvSpPr>
        <p:spPr>
          <a:xfrm>
            <a:off x="6589379" y="2052180"/>
            <a:ext cx="1558864" cy="1558864"/>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cs typeface="+mn-ea"/>
                <a:sym typeface="+mn-lt"/>
              </a:rPr>
              <a:t>泰国</a:t>
            </a:r>
            <a:endParaRPr lang="en-US" sz="28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4" name="Oval 23"/>
          <p:cNvSpPr/>
          <p:nvPr/>
        </p:nvSpPr>
        <p:spPr>
          <a:xfrm>
            <a:off x="8829725" y="2052180"/>
            <a:ext cx="1558864" cy="1558864"/>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cs typeface="+mn-ea"/>
                <a:sym typeface="+mn-lt"/>
              </a:rPr>
              <a:t>缅甸</a:t>
            </a:r>
            <a:endParaRPr lang="en-US" sz="28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5" name="TextBox 24"/>
          <p:cNvSpPr txBox="1"/>
          <p:nvPr/>
        </p:nvSpPr>
        <p:spPr>
          <a:xfrm>
            <a:off x="1409417" y="4251848"/>
            <a:ext cx="2330157" cy="73849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1977</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年开始，每年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11</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6</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至</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12</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日在全国开展植树周运动。</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16" name="TextBox 24"/>
          <p:cNvSpPr txBox="1"/>
          <p:nvPr/>
        </p:nvSpPr>
        <p:spPr>
          <a:xfrm>
            <a:off x="4460824" y="3647515"/>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007817"/>
                </a:solidFill>
                <a:latin typeface="微软雅黑" panose="020b0503020204020204" pitchFamily="34" charset="-122"/>
                <a:ea typeface="微软雅黑" panose="020b0503020204020204" pitchFamily="34" charset="-122"/>
                <a:cs typeface="+mn-ea"/>
                <a:sym typeface="+mn-lt"/>
              </a:rPr>
              <a:t>3</a:t>
            </a:r>
            <a:r>
              <a:rPr lang="zh-CN" altLang="en-US" b="1">
                <a:solidFill>
                  <a:srgbClr val="007817"/>
                </a:solidFill>
                <a:latin typeface="微软雅黑" panose="020b0503020204020204" pitchFamily="34" charset="-122"/>
                <a:ea typeface="微软雅黑" panose="020b0503020204020204" pitchFamily="34" charset="-122"/>
                <a:cs typeface="+mn-ea"/>
                <a:sym typeface="+mn-lt"/>
              </a:rPr>
              <a:t>月</a:t>
            </a:r>
            <a:r>
              <a:rPr lang="en-US" altLang="zh-CN" b="1">
                <a:solidFill>
                  <a:srgbClr val="007817"/>
                </a:solidFill>
                <a:latin typeface="微软雅黑" panose="020b0503020204020204" pitchFamily="34" charset="-122"/>
                <a:ea typeface="微软雅黑" panose="020b0503020204020204" pitchFamily="34" charset="-122"/>
                <a:cs typeface="+mn-ea"/>
                <a:sym typeface="+mn-lt"/>
              </a:rPr>
              <a:t>31</a:t>
            </a:r>
            <a:r>
              <a:rPr lang="zh-CN" altLang="en-US" b="1">
                <a:solidFill>
                  <a:srgbClr val="007817"/>
                </a:solidFill>
                <a:latin typeface="微软雅黑" panose="020b0503020204020204" pitchFamily="34" charset="-122"/>
                <a:ea typeface="微软雅黑" panose="020b0503020204020204" pitchFamily="34" charset="-122"/>
                <a:cs typeface="+mn-ea"/>
                <a:sym typeface="+mn-lt"/>
              </a:rPr>
              <a:t>日</a:t>
            </a:r>
            <a:endParaRPr lang="en-US" sz="11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17" name="TextBox 24"/>
          <p:cNvSpPr txBox="1"/>
          <p:nvPr/>
        </p:nvSpPr>
        <p:spPr>
          <a:xfrm>
            <a:off x="3803608" y="4251848"/>
            <a:ext cx="2330157" cy="73849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1977</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年经共和国总统创议，规定每年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31</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日为树木日，</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月为绿化月。</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18" name="TextBox 24"/>
          <p:cNvSpPr txBox="1"/>
          <p:nvPr/>
        </p:nvSpPr>
        <p:spPr>
          <a:xfrm>
            <a:off x="6936847" y="3647515"/>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4BB43A"/>
                </a:solidFill>
                <a:latin typeface="微软雅黑" panose="020b0503020204020204" pitchFamily="34" charset="-122"/>
                <a:ea typeface="微软雅黑" panose="020b0503020204020204" pitchFamily="34" charset="-122"/>
                <a:cs typeface="+mn-ea"/>
                <a:sym typeface="+mn-lt"/>
              </a:rPr>
              <a:t>9</a:t>
            </a:r>
            <a:r>
              <a:rPr lang="zh-CN" altLang="en-US" b="1">
                <a:solidFill>
                  <a:srgbClr val="4BB43A"/>
                </a:solidFill>
                <a:latin typeface="微软雅黑" panose="020b0503020204020204" pitchFamily="34" charset="-122"/>
                <a:ea typeface="微软雅黑" panose="020b0503020204020204" pitchFamily="34" charset="-122"/>
                <a:cs typeface="+mn-ea"/>
                <a:sym typeface="+mn-lt"/>
              </a:rPr>
              <a:t>月</a:t>
            </a:r>
            <a:r>
              <a:rPr lang="en-US" altLang="zh-CN" b="1">
                <a:solidFill>
                  <a:srgbClr val="4BB43A"/>
                </a:solidFill>
                <a:latin typeface="微软雅黑" panose="020b0503020204020204" pitchFamily="34" charset="-122"/>
                <a:ea typeface="微软雅黑" panose="020b0503020204020204" pitchFamily="34" charset="-122"/>
                <a:cs typeface="+mn-ea"/>
                <a:sym typeface="+mn-lt"/>
              </a:rPr>
              <a:t>24</a:t>
            </a:r>
            <a:r>
              <a:rPr lang="zh-CN" altLang="en-US" b="1">
                <a:solidFill>
                  <a:srgbClr val="4BB43A"/>
                </a:solidFill>
                <a:latin typeface="微软雅黑" panose="020b0503020204020204" pitchFamily="34" charset="-122"/>
                <a:ea typeface="微软雅黑" panose="020b0503020204020204" pitchFamily="34" charset="-122"/>
                <a:cs typeface="+mn-ea"/>
                <a:sym typeface="+mn-lt"/>
              </a:rPr>
              <a:t>日</a:t>
            </a:r>
            <a:endParaRPr lang="en-US" sz="11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19" name="TextBox 24"/>
          <p:cNvSpPr txBox="1"/>
          <p:nvPr/>
        </p:nvSpPr>
        <p:spPr>
          <a:xfrm>
            <a:off x="6589379" y="4251848"/>
            <a:ext cx="2330157" cy="30770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与国庆节同一天。</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20" name="TextBox 24"/>
          <p:cNvSpPr txBox="1"/>
          <p:nvPr/>
        </p:nvSpPr>
        <p:spPr>
          <a:xfrm>
            <a:off x="9373659" y="3647515"/>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007817"/>
                </a:solidFill>
                <a:latin typeface="微软雅黑" panose="020b0503020204020204" pitchFamily="34" charset="-122"/>
                <a:ea typeface="微软雅黑" panose="020b0503020204020204" pitchFamily="34" charset="-122"/>
                <a:cs typeface="+mn-ea"/>
                <a:sym typeface="+mn-lt"/>
              </a:rPr>
              <a:t>6</a:t>
            </a:r>
            <a:r>
              <a:rPr lang="zh-CN" altLang="en-US" b="1">
                <a:solidFill>
                  <a:srgbClr val="007817"/>
                </a:solidFill>
                <a:latin typeface="微软雅黑" panose="020b0503020204020204" pitchFamily="34" charset="-122"/>
                <a:ea typeface="微软雅黑" panose="020b0503020204020204" pitchFamily="34" charset="-122"/>
                <a:cs typeface="+mn-ea"/>
                <a:sym typeface="+mn-lt"/>
              </a:rPr>
              <a:t>月</a:t>
            </a:r>
            <a:endParaRPr lang="en-US" sz="11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1" name="TextBox 24"/>
          <p:cNvSpPr txBox="1"/>
          <p:nvPr/>
        </p:nvSpPr>
        <p:spPr>
          <a:xfrm>
            <a:off x="8566126" y="4251847"/>
            <a:ext cx="2330157" cy="5230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政府决定自</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1954</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6</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月开始，每年举行一次植树节活动。</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2" presetClass="entr" presetSubtype="4" dur="250" fill="hold" grpId="0" nodeType="afterEffect">
                                  <p:stCondLst>
                                    <p:cond delay="0"/>
                                  </p:stCondLst>
                                  <p:childTnLst>
                                    <p:set>
                                      <p:cBhvr>
                                        <p:cTn id="12" dur="1" fill="hold">
                                          <p:stCondLst>
                                            <p:cond delay="0"/>
                                          </p:stCondLst>
                                        </p:cTn>
                                        <p:tgtEl>
                                          <p:spTgt spid="50"/>
                                        </p:tgtEl>
                                        <p:attrNameLst>
                                          <p:attrName>style.visibility</p:attrName>
                                        </p:attrNameLst>
                                      </p:cBhvr>
                                      <p:to>
                                        <p:strVal val="visible"/>
                                      </p:to>
                                    </p:set>
                                    <p:anim calcmode="lin" valueType="num">
                                      <p:cBhvr additive="base">
                                        <p:cTn id="13" dur="250" fill="hold"/>
                                        <p:tgtEl>
                                          <p:spTgt spid="50"/>
                                        </p:tgtEl>
                                        <p:attrNameLst>
                                          <p:attrName>ppt_x</p:attrName>
                                        </p:attrNameLst>
                                      </p:cBhvr>
                                      <p:tavLst>
                                        <p:tav tm="0">
                                          <p:val>
                                            <p:strVal val="#ppt_x"/>
                                          </p:val>
                                        </p:tav>
                                        <p:tav tm="100000">
                                          <p:val>
                                            <p:strVal val="#ppt_x"/>
                                          </p:val>
                                        </p:tav>
                                      </p:tavLst>
                                    </p:anim>
                                    <p:anim calcmode="lin" valueType="num">
                                      <p:cBhvr additive="base">
                                        <p:cTn id="14" dur="250" fill="hold"/>
                                        <p:tgtEl>
                                          <p:spTgt spid="50"/>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2" presetClass="entr" presetSubtype="4" dur="250" fill="hold" grpId="0" nodeType="afterEffect">
                                  <p:stCondLst>
                                    <p:cond delay="0"/>
                                  </p:stCondLst>
                                  <p:childTnLst>
                                    <p:set>
                                      <p:cBhvr>
                                        <p:cTn id="17" dur="1" fill="hold">
                                          <p:stCondLst>
                                            <p:cond delay="0"/>
                                          </p:stCondLst>
                                        </p:cTn>
                                        <p:tgtEl>
                                          <p:spTgt spid="51"/>
                                        </p:tgtEl>
                                        <p:attrNameLst>
                                          <p:attrName>style.visibility</p:attrName>
                                        </p:attrNameLst>
                                      </p:cBhvr>
                                      <p:to>
                                        <p:strVal val="visible"/>
                                      </p:to>
                                    </p:set>
                                    <p:anim calcmode="lin" valueType="num">
                                      <p:cBhvr additive="base">
                                        <p:cTn id="18" dur="250" fill="hold"/>
                                        <p:tgtEl>
                                          <p:spTgt spid="51"/>
                                        </p:tgtEl>
                                        <p:attrNameLst>
                                          <p:attrName>ppt_x</p:attrName>
                                        </p:attrNameLst>
                                      </p:cBhvr>
                                      <p:tavLst>
                                        <p:tav tm="0">
                                          <p:val>
                                            <p:strVal val="#ppt_x"/>
                                          </p:val>
                                        </p:tav>
                                        <p:tav tm="100000">
                                          <p:val>
                                            <p:strVal val="#ppt_x"/>
                                          </p:val>
                                        </p:tav>
                                      </p:tavLst>
                                    </p:anim>
                                    <p:anim calcmode="lin" valueType="num">
                                      <p:cBhvr additive="base">
                                        <p:cTn id="19" dur="250" fill="hold"/>
                                        <p:tgtEl>
                                          <p:spTgt spid="51"/>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1250"/>
                            </p:stCondLst>
                            <p:childTnLst>
                              <p:par>
                                <p:cTn id="21" presetID="2" presetClass="entr" presetSubtype="4" dur="250" fill="hold" grpId="0" nodeType="afterEffect">
                                  <p:stCondLst>
                                    <p:cond delay="0"/>
                                  </p:stCondLst>
                                  <p:childTnLst>
                                    <p:set>
                                      <p:cBhvr>
                                        <p:cTn id="22" dur="1" fill="hold">
                                          <p:stCondLst>
                                            <p:cond delay="0"/>
                                          </p:stCondLst>
                                        </p:cTn>
                                        <p:tgtEl>
                                          <p:spTgt spid="52"/>
                                        </p:tgtEl>
                                        <p:attrNameLst>
                                          <p:attrName>style.visibility</p:attrName>
                                        </p:attrNameLst>
                                      </p:cBhvr>
                                      <p:to>
                                        <p:strVal val="visible"/>
                                      </p:to>
                                    </p:set>
                                    <p:anim calcmode="lin" valueType="num">
                                      <p:cBhvr additive="base">
                                        <p:cTn id="23" dur="250" fill="hold"/>
                                        <p:tgtEl>
                                          <p:spTgt spid="52"/>
                                        </p:tgtEl>
                                        <p:attrNameLst>
                                          <p:attrName>ppt_x</p:attrName>
                                        </p:attrNameLst>
                                      </p:cBhvr>
                                      <p:tavLst>
                                        <p:tav tm="0">
                                          <p:val>
                                            <p:strVal val="#ppt_x"/>
                                          </p:val>
                                        </p:tav>
                                        <p:tav tm="100000">
                                          <p:val>
                                            <p:strVal val="#ppt_x"/>
                                          </p:val>
                                        </p:tav>
                                      </p:tavLst>
                                    </p:anim>
                                    <p:anim calcmode="lin" valueType="num">
                                      <p:cBhvr additive="base">
                                        <p:cTn id="24" dur="250" fill="hold"/>
                                        <p:tgtEl>
                                          <p:spTgt spid="52"/>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1500"/>
                            </p:stCondLst>
                            <p:childTnLst>
                              <p:par>
                                <p:cTn id="26" presetID="2" presetClass="entr" presetSubtype="4" dur="250" fill="hold" grpId="0" nodeType="afterEffect">
                                  <p:stCondLst>
                                    <p:cond delay="0"/>
                                  </p:stCondLst>
                                  <p:childTnLst>
                                    <p:set>
                                      <p:cBhvr>
                                        <p:cTn id="27" dur="1" fill="hold">
                                          <p:stCondLst>
                                            <p:cond delay="0"/>
                                          </p:stCondLst>
                                        </p:cTn>
                                        <p:tgtEl>
                                          <p:spTgt spid="53"/>
                                        </p:tgtEl>
                                        <p:attrNameLst>
                                          <p:attrName>style.visibility</p:attrName>
                                        </p:attrNameLst>
                                      </p:cBhvr>
                                      <p:to>
                                        <p:strVal val="visible"/>
                                      </p:to>
                                    </p:set>
                                    <p:anim calcmode="lin" valueType="num">
                                      <p:cBhvr additive="base">
                                        <p:cTn id="28" dur="250" fill="hold"/>
                                        <p:tgtEl>
                                          <p:spTgt spid="53"/>
                                        </p:tgtEl>
                                        <p:attrNameLst>
                                          <p:attrName>ppt_x</p:attrName>
                                        </p:attrNameLst>
                                      </p:cBhvr>
                                      <p:tavLst>
                                        <p:tav tm="0">
                                          <p:val>
                                            <p:strVal val="#ppt_x"/>
                                          </p:val>
                                        </p:tav>
                                        <p:tav tm="100000">
                                          <p:val>
                                            <p:strVal val="#ppt_x"/>
                                          </p:val>
                                        </p:tav>
                                      </p:tavLst>
                                    </p:anim>
                                    <p:anim calcmode="lin" valueType="num">
                                      <p:cBhvr additive="base">
                                        <p:cTn id="29" dur="250" fill="hold"/>
                                        <p:tgtEl>
                                          <p:spTgt spid="53"/>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1750"/>
                            </p:stCondLst>
                            <p:childTnLst>
                              <p:par>
                                <p:cTn id="31" presetID="2" presetClass="entr" presetSubtype="4" dur="250" fill="hold" grpId="0"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250" fill="hold"/>
                                        <p:tgtEl>
                                          <p:spTgt spid="13"/>
                                        </p:tgtEl>
                                        <p:attrNameLst>
                                          <p:attrName>ppt_x</p:attrName>
                                        </p:attrNameLst>
                                      </p:cBhvr>
                                      <p:tavLst>
                                        <p:tav tm="0">
                                          <p:val>
                                            <p:strVal val="#ppt_x"/>
                                          </p:val>
                                        </p:tav>
                                        <p:tav tm="100000">
                                          <p:val>
                                            <p:strVal val="#ppt_x"/>
                                          </p:val>
                                        </p:tav>
                                      </p:tavLst>
                                    </p:anim>
                                    <p:anim calcmode="lin" valueType="num">
                                      <p:cBhvr additive="base">
                                        <p:cTn id="34" dur="250" fill="hold"/>
                                        <p:tgtEl>
                                          <p:spTgt spid="13"/>
                                        </p:tgtEl>
                                        <p:attrNameLst>
                                          <p:attrName>ppt_y</p:attrName>
                                        </p:attrNameLst>
                                      </p:cBhvr>
                                      <p:tavLst>
                                        <p:tav tm="0">
                                          <p:val>
                                            <p:strVal val="1+#ppt_h/2"/>
                                          </p:val>
                                        </p:tav>
                                        <p:tav tm="100000">
                                          <p:val>
                                            <p:strVal val="#ppt_y"/>
                                          </p:val>
                                        </p:tav>
                                      </p:tavLst>
                                    </p:anim>
                                  </p:childTnLst>
                                </p:cTn>
                              </p:par>
                            </p:childTnLst>
                          </p:cTn>
                        </p:par>
                        <p:par>
                          <p:cTn id="35" fill="hold" nodeType="afterGroup">
                            <p:stCondLst>
                              <p:cond delay="2000"/>
                            </p:stCondLst>
                            <p:childTnLst>
                              <p:par>
                                <p:cTn id="36" presetID="2" presetClass="entr" presetSubtype="4" dur="250" fill="hold" grpId="0" nodeType="after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additive="base">
                                        <p:cTn id="38" dur="250" fill="hold"/>
                                        <p:tgtEl>
                                          <p:spTgt spid="14"/>
                                        </p:tgtEl>
                                        <p:attrNameLst>
                                          <p:attrName>ppt_x</p:attrName>
                                        </p:attrNameLst>
                                      </p:cBhvr>
                                      <p:tavLst>
                                        <p:tav tm="0">
                                          <p:val>
                                            <p:strVal val="#ppt_x"/>
                                          </p:val>
                                        </p:tav>
                                        <p:tav tm="100000">
                                          <p:val>
                                            <p:strVal val="#ppt_x"/>
                                          </p:val>
                                        </p:tav>
                                      </p:tavLst>
                                    </p:anim>
                                    <p:anim calcmode="lin" valueType="num">
                                      <p:cBhvr additive="base">
                                        <p:cTn id="39" dur="250" fill="hold"/>
                                        <p:tgtEl>
                                          <p:spTgt spid="14"/>
                                        </p:tgtEl>
                                        <p:attrNameLst>
                                          <p:attrName>ppt_y</p:attrName>
                                        </p:attrNameLst>
                                      </p:cBhvr>
                                      <p:tavLst>
                                        <p:tav tm="0">
                                          <p:val>
                                            <p:strVal val="1+#ppt_h/2"/>
                                          </p:val>
                                        </p:tav>
                                        <p:tav tm="100000">
                                          <p:val>
                                            <p:strVal val="#ppt_y"/>
                                          </p:val>
                                        </p:tav>
                                      </p:tavLst>
                                    </p:anim>
                                  </p:childTnLst>
                                </p:cTn>
                              </p:par>
                            </p:childTnLst>
                          </p:cTn>
                        </p:par>
                        <p:par>
                          <p:cTn id="40" fill="hold" nodeType="afterGroup">
                            <p:stCondLst>
                              <p:cond delay="2250"/>
                            </p:stCondLst>
                            <p:childTnLst>
                              <p:par>
                                <p:cTn id="41" presetID="2" presetClass="entr" presetSubtype="4" dur="250"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250" fill="hold"/>
                                        <p:tgtEl>
                                          <p:spTgt spid="15"/>
                                        </p:tgtEl>
                                        <p:attrNameLst>
                                          <p:attrName>ppt_x</p:attrName>
                                        </p:attrNameLst>
                                      </p:cBhvr>
                                      <p:tavLst>
                                        <p:tav tm="0">
                                          <p:val>
                                            <p:strVal val="#ppt_x"/>
                                          </p:val>
                                        </p:tav>
                                        <p:tav tm="100000">
                                          <p:val>
                                            <p:strVal val="#ppt_x"/>
                                          </p:val>
                                        </p:tav>
                                      </p:tavLst>
                                    </p:anim>
                                    <p:anim calcmode="lin" valueType="num">
                                      <p:cBhvr additive="base">
                                        <p:cTn id="44" dur="250" fill="hold"/>
                                        <p:tgtEl>
                                          <p:spTgt spid="15"/>
                                        </p:tgtEl>
                                        <p:attrNameLst>
                                          <p:attrName>ppt_y</p:attrName>
                                        </p:attrNameLst>
                                      </p:cBhvr>
                                      <p:tavLst>
                                        <p:tav tm="0">
                                          <p:val>
                                            <p:strVal val="1+#ppt_h/2"/>
                                          </p:val>
                                        </p:tav>
                                        <p:tav tm="100000">
                                          <p:val>
                                            <p:strVal val="#ppt_y"/>
                                          </p:val>
                                        </p:tav>
                                      </p:tavLst>
                                    </p:anim>
                                  </p:childTnLst>
                                </p:cTn>
                              </p:par>
                            </p:childTnLst>
                          </p:cTn>
                        </p:par>
                        <p:par>
                          <p:cTn id="45" fill="hold" nodeType="afterGroup">
                            <p:stCondLst>
                              <p:cond delay="2500"/>
                            </p:stCondLst>
                            <p:childTnLst>
                              <p:par>
                                <p:cTn id="46" presetID="2" presetClass="entr" presetSubtype="4" dur="250" fill="hold" grpId="0" nodeType="afterEffect">
                                  <p:stCondLst>
                                    <p:cond delay="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250" fill="hold"/>
                                        <p:tgtEl>
                                          <p:spTgt spid="16"/>
                                        </p:tgtEl>
                                        <p:attrNameLst>
                                          <p:attrName>ppt_x</p:attrName>
                                        </p:attrNameLst>
                                      </p:cBhvr>
                                      <p:tavLst>
                                        <p:tav tm="0">
                                          <p:val>
                                            <p:strVal val="#ppt_x"/>
                                          </p:val>
                                        </p:tav>
                                        <p:tav tm="100000">
                                          <p:val>
                                            <p:strVal val="#ppt_x"/>
                                          </p:val>
                                        </p:tav>
                                      </p:tavLst>
                                    </p:anim>
                                    <p:anim calcmode="lin" valueType="num">
                                      <p:cBhvr additive="base">
                                        <p:cTn id="49" dur="250" fill="hold"/>
                                        <p:tgtEl>
                                          <p:spTgt spid="16"/>
                                        </p:tgtEl>
                                        <p:attrNameLst>
                                          <p:attrName>ppt_y</p:attrName>
                                        </p:attrNameLst>
                                      </p:cBhvr>
                                      <p:tavLst>
                                        <p:tav tm="0">
                                          <p:val>
                                            <p:strVal val="1+#ppt_h/2"/>
                                          </p:val>
                                        </p:tav>
                                        <p:tav tm="100000">
                                          <p:val>
                                            <p:strVal val="#ppt_y"/>
                                          </p:val>
                                        </p:tav>
                                      </p:tavLst>
                                    </p:anim>
                                  </p:childTnLst>
                                </p:cTn>
                              </p:par>
                            </p:childTnLst>
                          </p:cTn>
                        </p:par>
                        <p:par>
                          <p:cTn id="50" fill="hold" nodeType="afterGroup">
                            <p:stCondLst>
                              <p:cond delay="2750"/>
                            </p:stCondLst>
                            <p:childTnLst>
                              <p:par>
                                <p:cTn id="51" presetID="2" presetClass="entr" presetSubtype="4" dur="250" fill="hold" grpId="0" nodeType="after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additive="base">
                                        <p:cTn id="53" dur="250" fill="hold"/>
                                        <p:tgtEl>
                                          <p:spTgt spid="17"/>
                                        </p:tgtEl>
                                        <p:attrNameLst>
                                          <p:attrName>ppt_x</p:attrName>
                                        </p:attrNameLst>
                                      </p:cBhvr>
                                      <p:tavLst>
                                        <p:tav tm="0">
                                          <p:val>
                                            <p:strVal val="#ppt_x"/>
                                          </p:val>
                                        </p:tav>
                                        <p:tav tm="100000">
                                          <p:val>
                                            <p:strVal val="#ppt_x"/>
                                          </p:val>
                                        </p:tav>
                                      </p:tavLst>
                                    </p:anim>
                                    <p:anim calcmode="lin" valueType="num">
                                      <p:cBhvr additive="base">
                                        <p:cTn id="54" dur="250" fill="hold"/>
                                        <p:tgtEl>
                                          <p:spTgt spid="17"/>
                                        </p:tgtEl>
                                        <p:attrNameLst>
                                          <p:attrName>ppt_y</p:attrName>
                                        </p:attrNameLst>
                                      </p:cBhvr>
                                      <p:tavLst>
                                        <p:tav tm="0">
                                          <p:val>
                                            <p:strVal val="1+#ppt_h/2"/>
                                          </p:val>
                                        </p:tav>
                                        <p:tav tm="100000">
                                          <p:val>
                                            <p:strVal val="#ppt_y"/>
                                          </p:val>
                                        </p:tav>
                                      </p:tavLst>
                                    </p:anim>
                                  </p:childTnLst>
                                </p:cTn>
                              </p:par>
                            </p:childTnLst>
                          </p:cTn>
                        </p:par>
                        <p:par>
                          <p:cTn id="55" fill="hold" nodeType="afterGroup">
                            <p:stCondLst>
                              <p:cond delay="3000"/>
                            </p:stCondLst>
                            <p:childTnLst>
                              <p:par>
                                <p:cTn id="56" presetID="2" presetClass="entr" presetSubtype="4" dur="250" fill="hold" grpId="0" nodeType="afterEffect">
                                  <p:stCondLst>
                                    <p:cond delay="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250" fill="hold"/>
                                        <p:tgtEl>
                                          <p:spTgt spid="18"/>
                                        </p:tgtEl>
                                        <p:attrNameLst>
                                          <p:attrName>ppt_x</p:attrName>
                                        </p:attrNameLst>
                                      </p:cBhvr>
                                      <p:tavLst>
                                        <p:tav tm="0">
                                          <p:val>
                                            <p:strVal val="#ppt_x"/>
                                          </p:val>
                                        </p:tav>
                                        <p:tav tm="100000">
                                          <p:val>
                                            <p:strVal val="#ppt_x"/>
                                          </p:val>
                                        </p:tav>
                                      </p:tavLst>
                                    </p:anim>
                                    <p:anim calcmode="lin" valueType="num">
                                      <p:cBhvr additive="base">
                                        <p:cTn id="59" dur="250" fill="hold"/>
                                        <p:tgtEl>
                                          <p:spTgt spid="18"/>
                                        </p:tgtEl>
                                        <p:attrNameLst>
                                          <p:attrName>ppt_y</p:attrName>
                                        </p:attrNameLst>
                                      </p:cBhvr>
                                      <p:tavLst>
                                        <p:tav tm="0">
                                          <p:val>
                                            <p:strVal val="1+#ppt_h/2"/>
                                          </p:val>
                                        </p:tav>
                                        <p:tav tm="100000">
                                          <p:val>
                                            <p:strVal val="#ppt_y"/>
                                          </p:val>
                                        </p:tav>
                                      </p:tavLst>
                                    </p:anim>
                                  </p:childTnLst>
                                </p:cTn>
                              </p:par>
                            </p:childTnLst>
                          </p:cTn>
                        </p:par>
                        <p:par>
                          <p:cTn id="60" fill="hold" nodeType="afterGroup">
                            <p:stCondLst>
                              <p:cond delay="3250"/>
                            </p:stCondLst>
                            <p:childTnLst>
                              <p:par>
                                <p:cTn id="61" presetID="2" presetClass="entr" presetSubtype="4" dur="250" fill="hold" grpId="0" nodeType="afterEffect">
                                  <p:stCondLst>
                                    <p:cond delay="0"/>
                                  </p:stCondLst>
                                  <p:childTnLst>
                                    <p:set>
                                      <p:cBhvr>
                                        <p:cTn id="62" dur="1" fill="hold">
                                          <p:stCondLst>
                                            <p:cond delay="0"/>
                                          </p:stCondLst>
                                        </p:cTn>
                                        <p:tgtEl>
                                          <p:spTgt spid="19"/>
                                        </p:tgtEl>
                                        <p:attrNameLst>
                                          <p:attrName>style.visibility</p:attrName>
                                        </p:attrNameLst>
                                      </p:cBhvr>
                                      <p:to>
                                        <p:strVal val="visible"/>
                                      </p:to>
                                    </p:set>
                                    <p:anim calcmode="lin" valueType="num">
                                      <p:cBhvr additive="base">
                                        <p:cTn id="63" dur="250" fill="hold"/>
                                        <p:tgtEl>
                                          <p:spTgt spid="19"/>
                                        </p:tgtEl>
                                        <p:attrNameLst>
                                          <p:attrName>ppt_x</p:attrName>
                                        </p:attrNameLst>
                                      </p:cBhvr>
                                      <p:tavLst>
                                        <p:tav tm="0">
                                          <p:val>
                                            <p:strVal val="#ppt_x"/>
                                          </p:val>
                                        </p:tav>
                                        <p:tav tm="100000">
                                          <p:val>
                                            <p:strVal val="#ppt_x"/>
                                          </p:val>
                                        </p:tav>
                                      </p:tavLst>
                                    </p:anim>
                                    <p:anim calcmode="lin" valueType="num">
                                      <p:cBhvr additive="base">
                                        <p:cTn id="64" dur="250" fill="hold"/>
                                        <p:tgtEl>
                                          <p:spTgt spid="19"/>
                                        </p:tgtEl>
                                        <p:attrNameLst>
                                          <p:attrName>ppt_y</p:attrName>
                                        </p:attrNameLst>
                                      </p:cBhvr>
                                      <p:tavLst>
                                        <p:tav tm="0">
                                          <p:val>
                                            <p:strVal val="1+#ppt_h/2"/>
                                          </p:val>
                                        </p:tav>
                                        <p:tav tm="100000">
                                          <p:val>
                                            <p:strVal val="#ppt_y"/>
                                          </p:val>
                                        </p:tav>
                                      </p:tavLst>
                                    </p:anim>
                                  </p:childTnLst>
                                </p:cTn>
                              </p:par>
                            </p:childTnLst>
                          </p:cTn>
                        </p:par>
                        <p:par>
                          <p:cTn id="65" fill="hold" nodeType="afterGroup">
                            <p:stCondLst>
                              <p:cond delay="3500"/>
                            </p:stCondLst>
                            <p:childTnLst>
                              <p:par>
                                <p:cTn id="66" presetID="2" presetClass="entr" presetSubtype="4" dur="250" fill="hold" grpId="0" nodeType="afterEffect">
                                  <p:stCondLst>
                                    <p:cond delay="0"/>
                                  </p:stCondLst>
                                  <p:childTnLst>
                                    <p:set>
                                      <p:cBhvr>
                                        <p:cTn id="67" dur="1" fill="hold">
                                          <p:stCondLst>
                                            <p:cond delay="0"/>
                                          </p:stCondLst>
                                        </p:cTn>
                                        <p:tgtEl>
                                          <p:spTgt spid="20"/>
                                        </p:tgtEl>
                                        <p:attrNameLst>
                                          <p:attrName>style.visibility</p:attrName>
                                        </p:attrNameLst>
                                      </p:cBhvr>
                                      <p:to>
                                        <p:strVal val="visible"/>
                                      </p:to>
                                    </p:set>
                                    <p:anim calcmode="lin" valueType="num">
                                      <p:cBhvr additive="base">
                                        <p:cTn id="68" dur="250" fill="hold"/>
                                        <p:tgtEl>
                                          <p:spTgt spid="20"/>
                                        </p:tgtEl>
                                        <p:attrNameLst>
                                          <p:attrName>ppt_x</p:attrName>
                                        </p:attrNameLst>
                                      </p:cBhvr>
                                      <p:tavLst>
                                        <p:tav tm="0">
                                          <p:val>
                                            <p:strVal val="#ppt_x"/>
                                          </p:val>
                                        </p:tav>
                                        <p:tav tm="100000">
                                          <p:val>
                                            <p:strVal val="#ppt_x"/>
                                          </p:val>
                                        </p:tav>
                                      </p:tavLst>
                                    </p:anim>
                                    <p:anim calcmode="lin" valueType="num">
                                      <p:cBhvr additive="base">
                                        <p:cTn id="69" dur="250" fill="hold"/>
                                        <p:tgtEl>
                                          <p:spTgt spid="20"/>
                                        </p:tgtEl>
                                        <p:attrNameLst>
                                          <p:attrName>ppt_y</p:attrName>
                                        </p:attrNameLst>
                                      </p:cBhvr>
                                      <p:tavLst>
                                        <p:tav tm="0">
                                          <p:val>
                                            <p:strVal val="1+#ppt_h/2"/>
                                          </p:val>
                                        </p:tav>
                                        <p:tav tm="100000">
                                          <p:val>
                                            <p:strVal val="#ppt_y"/>
                                          </p:val>
                                        </p:tav>
                                      </p:tavLst>
                                    </p:anim>
                                  </p:childTnLst>
                                </p:cTn>
                              </p:par>
                            </p:childTnLst>
                          </p:cTn>
                        </p:par>
                        <p:par>
                          <p:cTn id="70" fill="hold" nodeType="afterGroup">
                            <p:stCondLst>
                              <p:cond delay="3750"/>
                            </p:stCondLst>
                            <p:childTnLst>
                              <p:par>
                                <p:cTn id="71" presetID="2" presetClass="entr" presetSubtype="4" dur="250" fill="hold" grpId="0" nodeType="afterEffect">
                                  <p:stCondLst>
                                    <p:cond delay="0"/>
                                  </p:stCondLst>
                                  <p:childTnLst>
                                    <p:set>
                                      <p:cBhvr>
                                        <p:cTn id="72" dur="1" fill="hold">
                                          <p:stCondLst>
                                            <p:cond delay="0"/>
                                          </p:stCondLst>
                                        </p:cTn>
                                        <p:tgtEl>
                                          <p:spTgt spid="21"/>
                                        </p:tgtEl>
                                        <p:attrNameLst>
                                          <p:attrName>style.visibility</p:attrName>
                                        </p:attrNameLst>
                                      </p:cBhvr>
                                      <p:to>
                                        <p:strVal val="visible"/>
                                      </p:to>
                                    </p:set>
                                    <p:anim calcmode="lin" valueType="num">
                                      <p:cBhvr additive="base">
                                        <p:cTn id="73" dur="250" fill="hold"/>
                                        <p:tgtEl>
                                          <p:spTgt spid="21"/>
                                        </p:tgtEl>
                                        <p:attrNameLst>
                                          <p:attrName>ppt_x</p:attrName>
                                        </p:attrNameLst>
                                      </p:cBhvr>
                                      <p:tavLst>
                                        <p:tav tm="0">
                                          <p:val>
                                            <p:strVal val="#ppt_x"/>
                                          </p:val>
                                        </p:tav>
                                        <p:tav tm="100000">
                                          <p:val>
                                            <p:strVal val="#ppt_x"/>
                                          </p:val>
                                        </p:tav>
                                      </p:tavLst>
                                    </p:anim>
                                    <p:anim calcmode="lin" valueType="num">
                                      <p:cBhvr additive="base">
                                        <p:cTn id="74" dur="25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P spid="53" grpId="0"/>
      <p:bldP spid="13" grpId="0"/>
      <p:bldP spid="14" grpId="0"/>
      <p:bldP spid="15" grpId="0"/>
      <p:bldP spid="16" grpId="0"/>
      <p:bldP spid="17" grpId="0"/>
      <p:bldP spid="18" grpId="0"/>
      <p:bldP spid="19" grpId="0"/>
      <p:bldP spid="20" grpId="0"/>
      <p:bldP spid="2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a:extLst>
              <a:ext uri="{FF2B5EF4-FFF2-40B4-BE49-F238E27FC236}">
                <a16:creationId xmlns:a16="http://schemas.microsoft.com/office/drawing/2014/main" id="{7EBD5D42-15CF-2013-B929-7BE294B056D6}"/>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1</a:t>
            </a:r>
            <a:r>
              <a:rPr lang="zh-CN" altLang="en-US" sz="200"/>
              <a:t>）、砌体表面平整，砌缝完好，无开裂现象，勾缝平顺、无脱落现象。</a:t>
            </a:r>
          </a:p>
        </p:txBody>
      </p:sp>
      <p:sp>
        <p:nvSpPr>
          <p:cNvPr id="2" name="文本框 1">
            <a:extLst>
              <a:ext uri="{FF2B5EF4-FFF2-40B4-BE49-F238E27FC236}">
                <a16:creationId xmlns:a16="http://schemas.microsoft.com/office/drawing/2014/main" id="{F9A712F6-C1B0-2688-35CB-E955C495DB44}"/>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这些工作均需建设方与总包方给予配合。</a:t>
            </a:r>
          </a:p>
        </p:txBody>
      </p:sp>
      <p:pic>
        <p:nvPicPr>
          <p:cNvPr id="3" name="图片 2">
            <a:extLst>
              <a:ext uri="{FF2B5EF4-FFF2-40B4-BE49-F238E27FC236}">
                <a16:creationId xmlns:a16="http://schemas.microsoft.com/office/drawing/2014/main" id="{FD46785E-CC9B-5CC7-2ABF-8B85D9E0EF3A}"/>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其他国家也有植树节</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50" name="Oval 20"/>
          <p:cNvSpPr/>
          <p:nvPr/>
        </p:nvSpPr>
        <p:spPr>
          <a:xfrm>
            <a:off x="1437368" y="2052334"/>
            <a:ext cx="1513155" cy="1513155"/>
          </a:xfrm>
          <a:prstGeom prst="ellipse">
            <a:avLst/>
          </a:prstGeom>
          <a:solidFill>
            <a:srgbClr val="4BB43A"/>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cs typeface="+mn-ea"/>
                <a:sym typeface="+mn-lt"/>
              </a:rPr>
              <a:t>印度</a:t>
            </a:r>
            <a:endParaRPr lang="en-US" sz="20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51" name="TextBox 22"/>
          <p:cNvSpPr txBox="1"/>
          <p:nvPr/>
        </p:nvSpPr>
        <p:spPr>
          <a:xfrm>
            <a:off x="3497824" y="1137274"/>
            <a:ext cx="7180648" cy="499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solidFill>
                  <a:srgbClr val="4BB43A"/>
                </a:solidFill>
                <a:latin typeface="微软雅黑" panose="020b0503020204020204" pitchFamily="34" charset="-122"/>
                <a:ea typeface="微软雅黑" panose="020b0503020204020204" pitchFamily="34" charset="-122"/>
                <a:cs typeface="+mn-ea"/>
                <a:sym typeface="+mn-lt"/>
              </a:rPr>
              <a:t>全年</a:t>
            </a:r>
            <a:r>
              <a:rPr lang="en-US" altLang="zh-CN" sz="2000" b="1">
                <a:solidFill>
                  <a:srgbClr val="4BB43A"/>
                </a:solidFill>
                <a:latin typeface="微软雅黑" panose="020b0503020204020204" pitchFamily="34" charset="-122"/>
                <a:ea typeface="微软雅黑" panose="020b0503020204020204" pitchFamily="34" charset="-122"/>
                <a:cs typeface="+mn-ea"/>
                <a:sym typeface="+mn-lt"/>
              </a:rPr>
              <a:t>12</a:t>
            </a:r>
            <a:r>
              <a:rPr lang="zh-CN" altLang="en-US" sz="2000" b="1">
                <a:solidFill>
                  <a:srgbClr val="4BB43A"/>
                </a:solidFill>
                <a:latin typeface="微软雅黑" panose="020b0503020204020204" pitchFamily="34" charset="-122"/>
                <a:ea typeface="微软雅黑" panose="020b0503020204020204" pitchFamily="34" charset="-122"/>
                <a:cs typeface="+mn-ea"/>
                <a:sym typeface="+mn-lt"/>
              </a:rPr>
              <a:t>个月，每月都会有国家欢度植树节</a:t>
            </a:r>
            <a:endParaRPr lang="en-US" sz="12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52" name="Oval 23"/>
          <p:cNvSpPr/>
          <p:nvPr/>
        </p:nvSpPr>
        <p:spPr>
          <a:xfrm>
            <a:off x="3497825" y="2052334"/>
            <a:ext cx="1513155" cy="1513155"/>
          </a:xfrm>
          <a:prstGeom prst="ellipse">
            <a:avLst/>
          </a:prstGeom>
          <a:solidFill>
            <a:srgbClr val="007817"/>
          </a:solidFill>
          <a:ln>
            <a:noFill/>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cs typeface="+mn-ea"/>
                <a:sym typeface="+mn-lt"/>
              </a:rPr>
              <a:t>澳大利亚</a:t>
            </a:r>
            <a:endParaRPr lang="en-US" sz="20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53" name="TextBox 24"/>
          <p:cNvSpPr txBox="1"/>
          <p:nvPr/>
        </p:nvSpPr>
        <p:spPr>
          <a:xfrm>
            <a:off x="1556435" y="3611198"/>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4BB43A"/>
                </a:solidFill>
                <a:latin typeface="微软雅黑" panose="020b0503020204020204" pitchFamily="34" charset="-122"/>
                <a:ea typeface="微软雅黑" panose="020b0503020204020204" pitchFamily="34" charset="-122"/>
                <a:cs typeface="+mn-ea"/>
                <a:sym typeface="+mn-lt"/>
              </a:rPr>
              <a:t>7</a:t>
            </a:r>
            <a:r>
              <a:rPr lang="zh-CN" altLang="en-US" b="1">
                <a:solidFill>
                  <a:srgbClr val="4BB43A"/>
                </a:solidFill>
                <a:latin typeface="微软雅黑" panose="020b0503020204020204" pitchFamily="34" charset="-122"/>
                <a:ea typeface="微软雅黑" panose="020b0503020204020204" pitchFamily="34" charset="-122"/>
                <a:cs typeface="+mn-ea"/>
                <a:sym typeface="+mn-lt"/>
              </a:rPr>
              <a:t>月第一周</a:t>
            </a:r>
            <a:endParaRPr lang="en-US" sz="11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13" name="Oval 23"/>
          <p:cNvSpPr/>
          <p:nvPr/>
        </p:nvSpPr>
        <p:spPr>
          <a:xfrm>
            <a:off x="5412216" y="2052334"/>
            <a:ext cx="1513155" cy="1513155"/>
          </a:xfrm>
          <a:prstGeom prst="ellipse">
            <a:avLst/>
          </a:prstGeom>
          <a:solidFill>
            <a:srgbClr val="4BB43A"/>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cs typeface="+mn-ea"/>
                <a:sym typeface="+mn-lt"/>
              </a:rPr>
              <a:t>埃及</a:t>
            </a:r>
            <a:endParaRPr lang="en-US" sz="20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4" name="Oval 23"/>
          <p:cNvSpPr/>
          <p:nvPr/>
        </p:nvSpPr>
        <p:spPr>
          <a:xfrm>
            <a:off x="7340558" y="2015862"/>
            <a:ext cx="1513155" cy="1513155"/>
          </a:xfrm>
          <a:prstGeom prst="ellipse">
            <a:avLst/>
          </a:prstGeom>
          <a:solidFill>
            <a:srgbClr val="007817"/>
          </a:solidFill>
          <a:ln>
            <a:noFill/>
          </a:ln>
        </p:spPr>
        <p:style>
          <a:lnRef idx="2">
            <a:schemeClr val="accent5"/>
          </a:lnRef>
          <a:fillRef idx="1">
            <a:schemeClr val="lt1"/>
          </a:fillRef>
          <a:effectRef idx="0">
            <a:schemeClr val="accent5"/>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cs typeface="+mn-ea"/>
                <a:sym typeface="+mn-lt"/>
              </a:rPr>
              <a:t>意大利</a:t>
            </a:r>
            <a:endParaRPr lang="en-US" sz="20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5" name="TextBox 24"/>
          <p:cNvSpPr txBox="1"/>
          <p:nvPr/>
        </p:nvSpPr>
        <p:spPr>
          <a:xfrm>
            <a:off x="1205996" y="4215530"/>
            <a:ext cx="2330157" cy="73849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1950</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7</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月举行第一次全国植树节活动，</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1951</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年以后定每年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7</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月第一周为植树节。</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16" name="TextBox 24"/>
          <p:cNvSpPr txBox="1"/>
          <p:nvPr/>
        </p:nvSpPr>
        <p:spPr>
          <a:xfrm>
            <a:off x="3647863" y="3611198"/>
            <a:ext cx="1473701" cy="8742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007817"/>
                </a:solidFill>
                <a:latin typeface="微软雅黑" panose="020b0503020204020204" pitchFamily="34" charset="-122"/>
                <a:ea typeface="微软雅黑" panose="020b0503020204020204" pitchFamily="34" charset="-122"/>
                <a:cs typeface="+mn-ea"/>
                <a:sym typeface="+mn-lt"/>
              </a:rPr>
              <a:t>5</a:t>
            </a:r>
            <a:r>
              <a:rPr lang="zh-CN" altLang="en-US" b="1">
                <a:solidFill>
                  <a:srgbClr val="007817"/>
                </a:solidFill>
                <a:latin typeface="微软雅黑" panose="020b0503020204020204" pitchFamily="34" charset="-122"/>
                <a:ea typeface="微软雅黑" panose="020b0503020204020204" pitchFamily="34" charset="-122"/>
                <a:cs typeface="+mn-ea"/>
                <a:sym typeface="+mn-lt"/>
              </a:rPr>
              <a:t>月第一个</a:t>
            </a:r>
            <a:endParaRPr lang="en-US" altLang="zh-CN" b="1">
              <a:solidFill>
                <a:srgbClr val="007817"/>
              </a:solidFill>
              <a:latin typeface="微软雅黑" panose="020b0503020204020204" pitchFamily="34" charset="-122"/>
              <a:ea typeface="微软雅黑" panose="020b0503020204020204" pitchFamily="34" charset="-122"/>
              <a:cs typeface="+mn-ea"/>
              <a:sym typeface="+mn-lt"/>
            </a:endParaRPr>
          </a:p>
          <a:p>
            <a:pPr>
              <a:lnSpc>
                <a:spcPct val="150000"/>
              </a:lnSpc>
            </a:pPr>
            <a:r>
              <a:rPr lang="zh-CN" altLang="en-US" b="1">
                <a:solidFill>
                  <a:srgbClr val="007817"/>
                </a:solidFill>
                <a:latin typeface="微软雅黑" panose="020b0503020204020204" pitchFamily="34" charset="-122"/>
                <a:ea typeface="微软雅黑" panose="020b0503020204020204" pitchFamily="34" charset="-122"/>
                <a:cs typeface="+mn-ea"/>
                <a:sym typeface="+mn-lt"/>
              </a:rPr>
              <a:t>星期五</a:t>
            </a:r>
            <a:endParaRPr lang="en-US" sz="11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18" name="TextBox 24"/>
          <p:cNvSpPr txBox="1"/>
          <p:nvPr/>
        </p:nvSpPr>
        <p:spPr>
          <a:xfrm>
            <a:off x="5722931" y="3611198"/>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4BB43A"/>
                </a:solidFill>
                <a:latin typeface="微软雅黑" panose="020b0503020204020204" pitchFamily="34" charset="-122"/>
                <a:ea typeface="微软雅黑" panose="020b0503020204020204" pitchFamily="34" charset="-122"/>
                <a:cs typeface="+mn-ea"/>
                <a:sym typeface="+mn-lt"/>
              </a:rPr>
              <a:t>9-11</a:t>
            </a:r>
            <a:r>
              <a:rPr lang="zh-CN" altLang="en-US" b="1">
                <a:solidFill>
                  <a:srgbClr val="4BB43A"/>
                </a:solidFill>
                <a:latin typeface="微软雅黑" panose="020b0503020204020204" pitchFamily="34" charset="-122"/>
                <a:ea typeface="微软雅黑" panose="020b0503020204020204" pitchFamily="34" charset="-122"/>
                <a:cs typeface="+mn-ea"/>
                <a:sym typeface="+mn-lt"/>
              </a:rPr>
              <a:t>月</a:t>
            </a:r>
            <a:endParaRPr lang="en-US" sz="11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19" name="TextBox 24"/>
          <p:cNvSpPr txBox="1"/>
          <p:nvPr/>
        </p:nvSpPr>
        <p:spPr>
          <a:xfrm>
            <a:off x="5234470" y="4215530"/>
            <a:ext cx="2330157" cy="5230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1980</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年开始规定</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9</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至</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11</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月为植树节。</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20" name="TextBox 24"/>
          <p:cNvSpPr txBox="1"/>
          <p:nvPr/>
        </p:nvSpPr>
        <p:spPr>
          <a:xfrm>
            <a:off x="7634960" y="3611198"/>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007817"/>
                </a:solidFill>
                <a:latin typeface="微软雅黑" panose="020b0503020204020204" pitchFamily="34" charset="-122"/>
                <a:ea typeface="微软雅黑" panose="020b0503020204020204" pitchFamily="34" charset="-122"/>
                <a:cs typeface="+mn-ea"/>
                <a:sym typeface="+mn-lt"/>
              </a:rPr>
              <a:t>11</a:t>
            </a:r>
            <a:r>
              <a:rPr lang="zh-CN" altLang="en-US" b="1">
                <a:solidFill>
                  <a:srgbClr val="007817"/>
                </a:solidFill>
                <a:latin typeface="微软雅黑" panose="020b0503020204020204" pitchFamily="34" charset="-122"/>
                <a:ea typeface="微软雅黑" panose="020b0503020204020204" pitchFamily="34" charset="-122"/>
                <a:cs typeface="+mn-ea"/>
                <a:sym typeface="+mn-lt"/>
              </a:rPr>
              <a:t>月</a:t>
            </a:r>
            <a:r>
              <a:rPr lang="en-US" altLang="zh-CN" b="1">
                <a:solidFill>
                  <a:srgbClr val="007817"/>
                </a:solidFill>
                <a:latin typeface="微软雅黑" panose="020b0503020204020204" pitchFamily="34" charset="-122"/>
                <a:ea typeface="微软雅黑" panose="020b0503020204020204" pitchFamily="34" charset="-122"/>
                <a:cs typeface="+mn-ea"/>
                <a:sym typeface="+mn-lt"/>
              </a:rPr>
              <a:t>21</a:t>
            </a:r>
            <a:r>
              <a:rPr lang="zh-CN" altLang="en-US" b="1">
                <a:solidFill>
                  <a:srgbClr val="007817"/>
                </a:solidFill>
                <a:latin typeface="微软雅黑" panose="020b0503020204020204" pitchFamily="34" charset="-122"/>
                <a:ea typeface="微软雅黑" panose="020b0503020204020204" pitchFamily="34" charset="-122"/>
                <a:cs typeface="+mn-ea"/>
                <a:sym typeface="+mn-lt"/>
              </a:rPr>
              <a:t>日</a:t>
            </a:r>
            <a:endParaRPr lang="en-US" sz="11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1" name="TextBox 24"/>
          <p:cNvSpPr txBox="1"/>
          <p:nvPr/>
        </p:nvSpPr>
        <p:spPr>
          <a:xfrm>
            <a:off x="7575350" y="4215530"/>
            <a:ext cx="2330157" cy="30770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始于</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1899</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a:t>
            </a:r>
          </a:p>
        </p:txBody>
      </p:sp>
      <p:sp>
        <p:nvSpPr>
          <p:cNvPr id="24" name="Oval 23"/>
          <p:cNvSpPr/>
          <p:nvPr/>
        </p:nvSpPr>
        <p:spPr>
          <a:xfrm>
            <a:off x="9214632" y="2015863"/>
            <a:ext cx="1513155" cy="1549626"/>
          </a:xfrm>
          <a:prstGeom prst="ellipse">
            <a:avLst/>
          </a:prstGeom>
          <a:solidFill>
            <a:srgbClr val="4BB43A"/>
          </a:solidFill>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r>
              <a:rPr lang="zh-CN" altLang="en-US" sz="2000" b="1">
                <a:solidFill>
                  <a:schemeClr val="bg1"/>
                </a:solidFill>
                <a:latin typeface="微软雅黑" panose="020b0503020204020204" pitchFamily="34" charset="-122"/>
                <a:ea typeface="微软雅黑" panose="020b0503020204020204" pitchFamily="34" charset="-122"/>
                <a:cs typeface="+mn-ea"/>
                <a:sym typeface="+mn-lt"/>
              </a:rPr>
              <a:t>埃及</a:t>
            </a:r>
            <a:endParaRPr lang="en-US" sz="2000" b="1">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25" name="TextBox 24"/>
          <p:cNvSpPr txBox="1"/>
          <p:nvPr/>
        </p:nvSpPr>
        <p:spPr>
          <a:xfrm>
            <a:off x="9562101" y="3611198"/>
            <a:ext cx="1629279" cy="4588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b="1">
                <a:solidFill>
                  <a:srgbClr val="4BB43A"/>
                </a:solidFill>
                <a:latin typeface="微软雅黑" panose="020b0503020204020204" pitchFamily="34" charset="-122"/>
                <a:ea typeface="微软雅黑" panose="020b0503020204020204" pitchFamily="34" charset="-122"/>
                <a:cs typeface="+mn-ea"/>
                <a:sym typeface="+mn-lt"/>
              </a:rPr>
              <a:t>4</a:t>
            </a:r>
            <a:r>
              <a:rPr lang="zh-CN" altLang="en-US" b="1">
                <a:solidFill>
                  <a:srgbClr val="4BB43A"/>
                </a:solidFill>
                <a:latin typeface="微软雅黑" panose="020b0503020204020204" pitchFamily="34" charset="-122"/>
                <a:ea typeface="微软雅黑" panose="020b0503020204020204" pitchFamily="34" charset="-122"/>
                <a:cs typeface="+mn-ea"/>
                <a:sym typeface="+mn-lt"/>
              </a:rPr>
              <a:t>月</a:t>
            </a:r>
            <a:r>
              <a:rPr lang="en-US" altLang="zh-CN" b="1">
                <a:solidFill>
                  <a:srgbClr val="4BB43A"/>
                </a:solidFill>
                <a:latin typeface="微软雅黑" panose="020b0503020204020204" pitchFamily="34" charset="-122"/>
                <a:ea typeface="微软雅黑" panose="020b0503020204020204" pitchFamily="34" charset="-122"/>
                <a:cs typeface="+mn-ea"/>
                <a:sym typeface="+mn-lt"/>
              </a:rPr>
              <a:t>6</a:t>
            </a:r>
            <a:r>
              <a:rPr lang="zh-CN" altLang="en-US" b="1">
                <a:solidFill>
                  <a:srgbClr val="4BB43A"/>
                </a:solidFill>
                <a:latin typeface="微软雅黑" panose="020b0503020204020204" pitchFamily="34" charset="-122"/>
                <a:ea typeface="微软雅黑" panose="020b0503020204020204" pitchFamily="34" charset="-122"/>
                <a:cs typeface="+mn-ea"/>
                <a:sym typeface="+mn-lt"/>
              </a:rPr>
              <a:t>日</a:t>
            </a:r>
            <a:endParaRPr lang="en-US" sz="1100" b="1">
              <a:solidFill>
                <a:srgbClr val="4BB43A"/>
              </a:solidFill>
              <a:latin typeface="微软雅黑" panose="020b0503020204020204" pitchFamily="34" charset="-122"/>
              <a:ea typeface="微软雅黑" panose="020b0503020204020204" pitchFamily="34" charset="-122"/>
              <a:cs typeface="+mn-ea"/>
              <a:sym typeface="+mn-lt"/>
            </a:endParaRPr>
          </a:p>
        </p:txBody>
      </p:sp>
      <p:sp>
        <p:nvSpPr>
          <p:cNvPr id="26" name="TextBox 24"/>
          <p:cNvSpPr txBox="1"/>
          <p:nvPr/>
        </p:nvSpPr>
        <p:spPr>
          <a:xfrm>
            <a:off x="8950992" y="4215531"/>
            <a:ext cx="2240387" cy="953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从</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1947</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年起，每年</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4</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6</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日为全国植树节，</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4</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月和</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10</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月为植树月。各道郡又按气候各自规定植树周。</a:t>
            </a:r>
            <a:endParaRPr lang="en-US" sz="10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2" presetClass="entr" presetSubtype="4" dur="250" fill="hold" grpId="0" nodeType="afterEffect">
                                  <p:stCondLst>
                                    <p:cond delay="0"/>
                                  </p:stCondLst>
                                  <p:childTnLst>
                                    <p:set>
                                      <p:cBhvr>
                                        <p:cTn id="12" dur="1" fill="hold">
                                          <p:stCondLst>
                                            <p:cond delay="0"/>
                                          </p:stCondLst>
                                        </p:cTn>
                                        <p:tgtEl>
                                          <p:spTgt spid="50"/>
                                        </p:tgtEl>
                                        <p:attrNameLst>
                                          <p:attrName>style.visibility</p:attrName>
                                        </p:attrNameLst>
                                      </p:cBhvr>
                                      <p:to>
                                        <p:strVal val="visible"/>
                                      </p:to>
                                    </p:set>
                                    <p:anim calcmode="lin" valueType="num">
                                      <p:cBhvr additive="base">
                                        <p:cTn id="13" dur="250" fill="hold"/>
                                        <p:tgtEl>
                                          <p:spTgt spid="50"/>
                                        </p:tgtEl>
                                        <p:attrNameLst>
                                          <p:attrName>ppt_x</p:attrName>
                                        </p:attrNameLst>
                                      </p:cBhvr>
                                      <p:tavLst>
                                        <p:tav tm="0">
                                          <p:val>
                                            <p:strVal val="#ppt_x"/>
                                          </p:val>
                                        </p:tav>
                                        <p:tav tm="100000">
                                          <p:val>
                                            <p:strVal val="#ppt_x"/>
                                          </p:val>
                                        </p:tav>
                                      </p:tavLst>
                                    </p:anim>
                                    <p:anim calcmode="lin" valueType="num">
                                      <p:cBhvr additive="base">
                                        <p:cTn id="14" dur="250" fill="hold"/>
                                        <p:tgtEl>
                                          <p:spTgt spid="50"/>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2" presetClass="entr" presetSubtype="4" dur="250" fill="hold" grpId="0" nodeType="afterEffect">
                                  <p:stCondLst>
                                    <p:cond delay="0"/>
                                  </p:stCondLst>
                                  <p:childTnLst>
                                    <p:set>
                                      <p:cBhvr>
                                        <p:cTn id="17" dur="1" fill="hold">
                                          <p:stCondLst>
                                            <p:cond delay="0"/>
                                          </p:stCondLst>
                                        </p:cTn>
                                        <p:tgtEl>
                                          <p:spTgt spid="51"/>
                                        </p:tgtEl>
                                        <p:attrNameLst>
                                          <p:attrName>style.visibility</p:attrName>
                                        </p:attrNameLst>
                                      </p:cBhvr>
                                      <p:to>
                                        <p:strVal val="visible"/>
                                      </p:to>
                                    </p:set>
                                    <p:anim calcmode="lin" valueType="num">
                                      <p:cBhvr additive="base">
                                        <p:cTn id="18" dur="250" fill="hold"/>
                                        <p:tgtEl>
                                          <p:spTgt spid="51"/>
                                        </p:tgtEl>
                                        <p:attrNameLst>
                                          <p:attrName>ppt_x</p:attrName>
                                        </p:attrNameLst>
                                      </p:cBhvr>
                                      <p:tavLst>
                                        <p:tav tm="0">
                                          <p:val>
                                            <p:strVal val="#ppt_x"/>
                                          </p:val>
                                        </p:tav>
                                        <p:tav tm="100000">
                                          <p:val>
                                            <p:strVal val="#ppt_x"/>
                                          </p:val>
                                        </p:tav>
                                      </p:tavLst>
                                    </p:anim>
                                    <p:anim calcmode="lin" valueType="num">
                                      <p:cBhvr additive="base">
                                        <p:cTn id="19" dur="250" fill="hold"/>
                                        <p:tgtEl>
                                          <p:spTgt spid="51"/>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1250"/>
                            </p:stCondLst>
                            <p:childTnLst>
                              <p:par>
                                <p:cTn id="21" presetID="2" presetClass="entr" presetSubtype="4" dur="250" fill="hold" grpId="0" nodeType="afterEffect">
                                  <p:stCondLst>
                                    <p:cond delay="0"/>
                                  </p:stCondLst>
                                  <p:childTnLst>
                                    <p:set>
                                      <p:cBhvr>
                                        <p:cTn id="22" dur="1" fill="hold">
                                          <p:stCondLst>
                                            <p:cond delay="0"/>
                                          </p:stCondLst>
                                        </p:cTn>
                                        <p:tgtEl>
                                          <p:spTgt spid="52"/>
                                        </p:tgtEl>
                                        <p:attrNameLst>
                                          <p:attrName>style.visibility</p:attrName>
                                        </p:attrNameLst>
                                      </p:cBhvr>
                                      <p:to>
                                        <p:strVal val="visible"/>
                                      </p:to>
                                    </p:set>
                                    <p:anim calcmode="lin" valueType="num">
                                      <p:cBhvr additive="base">
                                        <p:cTn id="23" dur="250" fill="hold"/>
                                        <p:tgtEl>
                                          <p:spTgt spid="52"/>
                                        </p:tgtEl>
                                        <p:attrNameLst>
                                          <p:attrName>ppt_x</p:attrName>
                                        </p:attrNameLst>
                                      </p:cBhvr>
                                      <p:tavLst>
                                        <p:tav tm="0">
                                          <p:val>
                                            <p:strVal val="#ppt_x"/>
                                          </p:val>
                                        </p:tav>
                                        <p:tav tm="100000">
                                          <p:val>
                                            <p:strVal val="#ppt_x"/>
                                          </p:val>
                                        </p:tav>
                                      </p:tavLst>
                                    </p:anim>
                                    <p:anim calcmode="lin" valueType="num">
                                      <p:cBhvr additive="base">
                                        <p:cTn id="24" dur="250" fill="hold"/>
                                        <p:tgtEl>
                                          <p:spTgt spid="52"/>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1500"/>
                            </p:stCondLst>
                            <p:childTnLst>
                              <p:par>
                                <p:cTn id="26" presetID="2" presetClass="entr" presetSubtype="4" dur="250" fill="hold" grpId="0" nodeType="afterEffect">
                                  <p:stCondLst>
                                    <p:cond delay="0"/>
                                  </p:stCondLst>
                                  <p:childTnLst>
                                    <p:set>
                                      <p:cBhvr>
                                        <p:cTn id="27" dur="1" fill="hold">
                                          <p:stCondLst>
                                            <p:cond delay="0"/>
                                          </p:stCondLst>
                                        </p:cTn>
                                        <p:tgtEl>
                                          <p:spTgt spid="53"/>
                                        </p:tgtEl>
                                        <p:attrNameLst>
                                          <p:attrName>style.visibility</p:attrName>
                                        </p:attrNameLst>
                                      </p:cBhvr>
                                      <p:to>
                                        <p:strVal val="visible"/>
                                      </p:to>
                                    </p:set>
                                    <p:anim calcmode="lin" valueType="num">
                                      <p:cBhvr additive="base">
                                        <p:cTn id="28" dur="250" fill="hold"/>
                                        <p:tgtEl>
                                          <p:spTgt spid="53"/>
                                        </p:tgtEl>
                                        <p:attrNameLst>
                                          <p:attrName>ppt_x</p:attrName>
                                        </p:attrNameLst>
                                      </p:cBhvr>
                                      <p:tavLst>
                                        <p:tav tm="0">
                                          <p:val>
                                            <p:strVal val="#ppt_x"/>
                                          </p:val>
                                        </p:tav>
                                        <p:tav tm="100000">
                                          <p:val>
                                            <p:strVal val="#ppt_x"/>
                                          </p:val>
                                        </p:tav>
                                      </p:tavLst>
                                    </p:anim>
                                    <p:anim calcmode="lin" valueType="num">
                                      <p:cBhvr additive="base">
                                        <p:cTn id="29" dur="250" fill="hold"/>
                                        <p:tgtEl>
                                          <p:spTgt spid="53"/>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1750"/>
                            </p:stCondLst>
                            <p:childTnLst>
                              <p:par>
                                <p:cTn id="31" presetID="2" presetClass="entr" presetSubtype="4" dur="250" fill="hold" grpId="0"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250" fill="hold"/>
                                        <p:tgtEl>
                                          <p:spTgt spid="13"/>
                                        </p:tgtEl>
                                        <p:attrNameLst>
                                          <p:attrName>ppt_x</p:attrName>
                                        </p:attrNameLst>
                                      </p:cBhvr>
                                      <p:tavLst>
                                        <p:tav tm="0">
                                          <p:val>
                                            <p:strVal val="#ppt_x"/>
                                          </p:val>
                                        </p:tav>
                                        <p:tav tm="100000">
                                          <p:val>
                                            <p:strVal val="#ppt_x"/>
                                          </p:val>
                                        </p:tav>
                                      </p:tavLst>
                                    </p:anim>
                                    <p:anim calcmode="lin" valueType="num">
                                      <p:cBhvr additive="base">
                                        <p:cTn id="34" dur="250" fill="hold"/>
                                        <p:tgtEl>
                                          <p:spTgt spid="13"/>
                                        </p:tgtEl>
                                        <p:attrNameLst>
                                          <p:attrName>ppt_y</p:attrName>
                                        </p:attrNameLst>
                                      </p:cBhvr>
                                      <p:tavLst>
                                        <p:tav tm="0">
                                          <p:val>
                                            <p:strVal val="1+#ppt_h/2"/>
                                          </p:val>
                                        </p:tav>
                                        <p:tav tm="100000">
                                          <p:val>
                                            <p:strVal val="#ppt_y"/>
                                          </p:val>
                                        </p:tav>
                                      </p:tavLst>
                                    </p:anim>
                                  </p:childTnLst>
                                </p:cTn>
                              </p:par>
                            </p:childTnLst>
                          </p:cTn>
                        </p:par>
                        <p:par>
                          <p:cTn id="35" fill="hold" nodeType="afterGroup">
                            <p:stCondLst>
                              <p:cond delay="2000"/>
                            </p:stCondLst>
                            <p:childTnLst>
                              <p:par>
                                <p:cTn id="36" presetID="2" presetClass="entr" presetSubtype="4" dur="250" fill="hold" grpId="0" nodeType="after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additive="base">
                                        <p:cTn id="38" dur="250" fill="hold"/>
                                        <p:tgtEl>
                                          <p:spTgt spid="14"/>
                                        </p:tgtEl>
                                        <p:attrNameLst>
                                          <p:attrName>ppt_x</p:attrName>
                                        </p:attrNameLst>
                                      </p:cBhvr>
                                      <p:tavLst>
                                        <p:tav tm="0">
                                          <p:val>
                                            <p:strVal val="#ppt_x"/>
                                          </p:val>
                                        </p:tav>
                                        <p:tav tm="100000">
                                          <p:val>
                                            <p:strVal val="#ppt_x"/>
                                          </p:val>
                                        </p:tav>
                                      </p:tavLst>
                                    </p:anim>
                                    <p:anim calcmode="lin" valueType="num">
                                      <p:cBhvr additive="base">
                                        <p:cTn id="39" dur="250" fill="hold"/>
                                        <p:tgtEl>
                                          <p:spTgt spid="14"/>
                                        </p:tgtEl>
                                        <p:attrNameLst>
                                          <p:attrName>ppt_y</p:attrName>
                                        </p:attrNameLst>
                                      </p:cBhvr>
                                      <p:tavLst>
                                        <p:tav tm="0">
                                          <p:val>
                                            <p:strVal val="1+#ppt_h/2"/>
                                          </p:val>
                                        </p:tav>
                                        <p:tav tm="100000">
                                          <p:val>
                                            <p:strVal val="#ppt_y"/>
                                          </p:val>
                                        </p:tav>
                                      </p:tavLst>
                                    </p:anim>
                                  </p:childTnLst>
                                </p:cTn>
                              </p:par>
                            </p:childTnLst>
                          </p:cTn>
                        </p:par>
                        <p:par>
                          <p:cTn id="40" fill="hold" nodeType="afterGroup">
                            <p:stCondLst>
                              <p:cond delay="2250"/>
                            </p:stCondLst>
                            <p:childTnLst>
                              <p:par>
                                <p:cTn id="41" presetID="2" presetClass="entr" presetSubtype="4" dur="250"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250" fill="hold"/>
                                        <p:tgtEl>
                                          <p:spTgt spid="15"/>
                                        </p:tgtEl>
                                        <p:attrNameLst>
                                          <p:attrName>ppt_x</p:attrName>
                                        </p:attrNameLst>
                                      </p:cBhvr>
                                      <p:tavLst>
                                        <p:tav tm="0">
                                          <p:val>
                                            <p:strVal val="#ppt_x"/>
                                          </p:val>
                                        </p:tav>
                                        <p:tav tm="100000">
                                          <p:val>
                                            <p:strVal val="#ppt_x"/>
                                          </p:val>
                                        </p:tav>
                                      </p:tavLst>
                                    </p:anim>
                                    <p:anim calcmode="lin" valueType="num">
                                      <p:cBhvr additive="base">
                                        <p:cTn id="44" dur="250" fill="hold"/>
                                        <p:tgtEl>
                                          <p:spTgt spid="15"/>
                                        </p:tgtEl>
                                        <p:attrNameLst>
                                          <p:attrName>ppt_y</p:attrName>
                                        </p:attrNameLst>
                                      </p:cBhvr>
                                      <p:tavLst>
                                        <p:tav tm="0">
                                          <p:val>
                                            <p:strVal val="1+#ppt_h/2"/>
                                          </p:val>
                                        </p:tav>
                                        <p:tav tm="100000">
                                          <p:val>
                                            <p:strVal val="#ppt_y"/>
                                          </p:val>
                                        </p:tav>
                                      </p:tavLst>
                                    </p:anim>
                                  </p:childTnLst>
                                </p:cTn>
                              </p:par>
                            </p:childTnLst>
                          </p:cTn>
                        </p:par>
                        <p:par>
                          <p:cTn id="45" fill="hold" nodeType="afterGroup">
                            <p:stCondLst>
                              <p:cond delay="2500"/>
                            </p:stCondLst>
                            <p:childTnLst>
                              <p:par>
                                <p:cTn id="46" presetID="2" presetClass="entr" presetSubtype="4" dur="250" fill="hold" grpId="0" nodeType="afterEffect">
                                  <p:stCondLst>
                                    <p:cond delay="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250" fill="hold"/>
                                        <p:tgtEl>
                                          <p:spTgt spid="16"/>
                                        </p:tgtEl>
                                        <p:attrNameLst>
                                          <p:attrName>ppt_x</p:attrName>
                                        </p:attrNameLst>
                                      </p:cBhvr>
                                      <p:tavLst>
                                        <p:tav tm="0">
                                          <p:val>
                                            <p:strVal val="#ppt_x"/>
                                          </p:val>
                                        </p:tav>
                                        <p:tav tm="100000">
                                          <p:val>
                                            <p:strVal val="#ppt_x"/>
                                          </p:val>
                                        </p:tav>
                                      </p:tavLst>
                                    </p:anim>
                                    <p:anim calcmode="lin" valueType="num">
                                      <p:cBhvr additive="base">
                                        <p:cTn id="49" dur="250" fill="hold"/>
                                        <p:tgtEl>
                                          <p:spTgt spid="16"/>
                                        </p:tgtEl>
                                        <p:attrNameLst>
                                          <p:attrName>ppt_y</p:attrName>
                                        </p:attrNameLst>
                                      </p:cBhvr>
                                      <p:tavLst>
                                        <p:tav tm="0">
                                          <p:val>
                                            <p:strVal val="1+#ppt_h/2"/>
                                          </p:val>
                                        </p:tav>
                                        <p:tav tm="100000">
                                          <p:val>
                                            <p:strVal val="#ppt_y"/>
                                          </p:val>
                                        </p:tav>
                                      </p:tavLst>
                                    </p:anim>
                                  </p:childTnLst>
                                </p:cTn>
                              </p:par>
                            </p:childTnLst>
                          </p:cTn>
                        </p:par>
                        <p:par>
                          <p:cTn id="50" fill="hold" nodeType="afterGroup">
                            <p:stCondLst>
                              <p:cond delay="2750"/>
                            </p:stCondLst>
                            <p:childTnLst>
                              <p:par>
                                <p:cTn id="51" presetID="2" presetClass="entr" presetSubtype="4" dur="250" fill="hold" grpId="0" nodeType="afterEffect">
                                  <p:stCondLst>
                                    <p:cond delay="0"/>
                                  </p:stCondLst>
                                  <p:childTnLst>
                                    <p:set>
                                      <p:cBhvr>
                                        <p:cTn id="52" dur="1" fill="hold">
                                          <p:stCondLst>
                                            <p:cond delay="0"/>
                                          </p:stCondLst>
                                        </p:cTn>
                                        <p:tgtEl>
                                          <p:spTgt spid="18"/>
                                        </p:tgtEl>
                                        <p:attrNameLst>
                                          <p:attrName>style.visibility</p:attrName>
                                        </p:attrNameLst>
                                      </p:cBhvr>
                                      <p:to>
                                        <p:strVal val="visible"/>
                                      </p:to>
                                    </p:set>
                                    <p:anim calcmode="lin" valueType="num">
                                      <p:cBhvr additive="base">
                                        <p:cTn id="53" dur="250" fill="hold"/>
                                        <p:tgtEl>
                                          <p:spTgt spid="18"/>
                                        </p:tgtEl>
                                        <p:attrNameLst>
                                          <p:attrName>ppt_x</p:attrName>
                                        </p:attrNameLst>
                                      </p:cBhvr>
                                      <p:tavLst>
                                        <p:tav tm="0">
                                          <p:val>
                                            <p:strVal val="#ppt_x"/>
                                          </p:val>
                                        </p:tav>
                                        <p:tav tm="100000">
                                          <p:val>
                                            <p:strVal val="#ppt_x"/>
                                          </p:val>
                                        </p:tav>
                                      </p:tavLst>
                                    </p:anim>
                                    <p:anim calcmode="lin" valueType="num">
                                      <p:cBhvr additive="base">
                                        <p:cTn id="54" dur="250" fill="hold"/>
                                        <p:tgtEl>
                                          <p:spTgt spid="18"/>
                                        </p:tgtEl>
                                        <p:attrNameLst>
                                          <p:attrName>ppt_y</p:attrName>
                                        </p:attrNameLst>
                                      </p:cBhvr>
                                      <p:tavLst>
                                        <p:tav tm="0">
                                          <p:val>
                                            <p:strVal val="1+#ppt_h/2"/>
                                          </p:val>
                                        </p:tav>
                                        <p:tav tm="100000">
                                          <p:val>
                                            <p:strVal val="#ppt_y"/>
                                          </p:val>
                                        </p:tav>
                                      </p:tavLst>
                                    </p:anim>
                                  </p:childTnLst>
                                </p:cTn>
                              </p:par>
                            </p:childTnLst>
                          </p:cTn>
                        </p:par>
                        <p:par>
                          <p:cTn id="55" fill="hold" nodeType="afterGroup">
                            <p:stCondLst>
                              <p:cond delay="3000"/>
                            </p:stCondLst>
                            <p:childTnLst>
                              <p:par>
                                <p:cTn id="56" presetID="2" presetClass="entr" presetSubtype="4" dur="250" fill="hold" grpId="0" nodeType="afterEffect">
                                  <p:stCondLst>
                                    <p:cond delay="0"/>
                                  </p:stCondLst>
                                  <p:childTnLst>
                                    <p:set>
                                      <p:cBhvr>
                                        <p:cTn id="57" dur="1" fill="hold">
                                          <p:stCondLst>
                                            <p:cond delay="0"/>
                                          </p:stCondLst>
                                        </p:cTn>
                                        <p:tgtEl>
                                          <p:spTgt spid="19"/>
                                        </p:tgtEl>
                                        <p:attrNameLst>
                                          <p:attrName>style.visibility</p:attrName>
                                        </p:attrNameLst>
                                      </p:cBhvr>
                                      <p:to>
                                        <p:strVal val="visible"/>
                                      </p:to>
                                    </p:set>
                                    <p:anim calcmode="lin" valueType="num">
                                      <p:cBhvr additive="base">
                                        <p:cTn id="58" dur="250" fill="hold"/>
                                        <p:tgtEl>
                                          <p:spTgt spid="19"/>
                                        </p:tgtEl>
                                        <p:attrNameLst>
                                          <p:attrName>ppt_x</p:attrName>
                                        </p:attrNameLst>
                                      </p:cBhvr>
                                      <p:tavLst>
                                        <p:tav tm="0">
                                          <p:val>
                                            <p:strVal val="#ppt_x"/>
                                          </p:val>
                                        </p:tav>
                                        <p:tav tm="100000">
                                          <p:val>
                                            <p:strVal val="#ppt_x"/>
                                          </p:val>
                                        </p:tav>
                                      </p:tavLst>
                                    </p:anim>
                                    <p:anim calcmode="lin" valueType="num">
                                      <p:cBhvr additive="base">
                                        <p:cTn id="59" dur="250" fill="hold"/>
                                        <p:tgtEl>
                                          <p:spTgt spid="19"/>
                                        </p:tgtEl>
                                        <p:attrNameLst>
                                          <p:attrName>ppt_y</p:attrName>
                                        </p:attrNameLst>
                                      </p:cBhvr>
                                      <p:tavLst>
                                        <p:tav tm="0">
                                          <p:val>
                                            <p:strVal val="1+#ppt_h/2"/>
                                          </p:val>
                                        </p:tav>
                                        <p:tav tm="100000">
                                          <p:val>
                                            <p:strVal val="#ppt_y"/>
                                          </p:val>
                                        </p:tav>
                                      </p:tavLst>
                                    </p:anim>
                                  </p:childTnLst>
                                </p:cTn>
                              </p:par>
                            </p:childTnLst>
                          </p:cTn>
                        </p:par>
                        <p:par>
                          <p:cTn id="60" fill="hold" nodeType="afterGroup">
                            <p:stCondLst>
                              <p:cond delay="3250"/>
                            </p:stCondLst>
                            <p:childTnLst>
                              <p:par>
                                <p:cTn id="61" presetID="2" presetClass="entr" presetSubtype="4" dur="250" fill="hold" grpId="0" nodeType="afterEffect">
                                  <p:stCondLst>
                                    <p:cond delay="0"/>
                                  </p:stCondLst>
                                  <p:childTnLst>
                                    <p:set>
                                      <p:cBhvr>
                                        <p:cTn id="62" dur="1" fill="hold">
                                          <p:stCondLst>
                                            <p:cond delay="0"/>
                                          </p:stCondLst>
                                        </p:cTn>
                                        <p:tgtEl>
                                          <p:spTgt spid="20"/>
                                        </p:tgtEl>
                                        <p:attrNameLst>
                                          <p:attrName>style.visibility</p:attrName>
                                        </p:attrNameLst>
                                      </p:cBhvr>
                                      <p:to>
                                        <p:strVal val="visible"/>
                                      </p:to>
                                    </p:set>
                                    <p:anim calcmode="lin" valueType="num">
                                      <p:cBhvr additive="base">
                                        <p:cTn id="63" dur="250" fill="hold"/>
                                        <p:tgtEl>
                                          <p:spTgt spid="20"/>
                                        </p:tgtEl>
                                        <p:attrNameLst>
                                          <p:attrName>ppt_x</p:attrName>
                                        </p:attrNameLst>
                                      </p:cBhvr>
                                      <p:tavLst>
                                        <p:tav tm="0">
                                          <p:val>
                                            <p:strVal val="#ppt_x"/>
                                          </p:val>
                                        </p:tav>
                                        <p:tav tm="100000">
                                          <p:val>
                                            <p:strVal val="#ppt_x"/>
                                          </p:val>
                                        </p:tav>
                                      </p:tavLst>
                                    </p:anim>
                                    <p:anim calcmode="lin" valueType="num">
                                      <p:cBhvr additive="base">
                                        <p:cTn id="64" dur="250" fill="hold"/>
                                        <p:tgtEl>
                                          <p:spTgt spid="20"/>
                                        </p:tgtEl>
                                        <p:attrNameLst>
                                          <p:attrName>ppt_y</p:attrName>
                                        </p:attrNameLst>
                                      </p:cBhvr>
                                      <p:tavLst>
                                        <p:tav tm="0">
                                          <p:val>
                                            <p:strVal val="1+#ppt_h/2"/>
                                          </p:val>
                                        </p:tav>
                                        <p:tav tm="100000">
                                          <p:val>
                                            <p:strVal val="#ppt_y"/>
                                          </p:val>
                                        </p:tav>
                                      </p:tavLst>
                                    </p:anim>
                                  </p:childTnLst>
                                </p:cTn>
                              </p:par>
                            </p:childTnLst>
                          </p:cTn>
                        </p:par>
                        <p:par>
                          <p:cTn id="65" fill="hold" nodeType="afterGroup">
                            <p:stCondLst>
                              <p:cond delay="3500"/>
                            </p:stCondLst>
                            <p:childTnLst>
                              <p:par>
                                <p:cTn id="66" presetID="2" presetClass="entr" presetSubtype="4" dur="250" fill="hold" grpId="0" nodeType="afterEffect">
                                  <p:stCondLst>
                                    <p:cond delay="0"/>
                                  </p:stCondLst>
                                  <p:childTnLst>
                                    <p:set>
                                      <p:cBhvr>
                                        <p:cTn id="67" dur="1" fill="hold">
                                          <p:stCondLst>
                                            <p:cond delay="0"/>
                                          </p:stCondLst>
                                        </p:cTn>
                                        <p:tgtEl>
                                          <p:spTgt spid="21"/>
                                        </p:tgtEl>
                                        <p:attrNameLst>
                                          <p:attrName>style.visibility</p:attrName>
                                        </p:attrNameLst>
                                      </p:cBhvr>
                                      <p:to>
                                        <p:strVal val="visible"/>
                                      </p:to>
                                    </p:set>
                                    <p:anim calcmode="lin" valueType="num">
                                      <p:cBhvr additive="base">
                                        <p:cTn id="68" dur="250" fill="hold"/>
                                        <p:tgtEl>
                                          <p:spTgt spid="21"/>
                                        </p:tgtEl>
                                        <p:attrNameLst>
                                          <p:attrName>ppt_x</p:attrName>
                                        </p:attrNameLst>
                                      </p:cBhvr>
                                      <p:tavLst>
                                        <p:tav tm="0">
                                          <p:val>
                                            <p:strVal val="#ppt_x"/>
                                          </p:val>
                                        </p:tav>
                                        <p:tav tm="100000">
                                          <p:val>
                                            <p:strVal val="#ppt_x"/>
                                          </p:val>
                                        </p:tav>
                                      </p:tavLst>
                                    </p:anim>
                                    <p:anim calcmode="lin" valueType="num">
                                      <p:cBhvr additive="base">
                                        <p:cTn id="69" dur="250" fill="hold"/>
                                        <p:tgtEl>
                                          <p:spTgt spid="21"/>
                                        </p:tgtEl>
                                        <p:attrNameLst>
                                          <p:attrName>ppt_y</p:attrName>
                                        </p:attrNameLst>
                                      </p:cBhvr>
                                      <p:tavLst>
                                        <p:tav tm="0">
                                          <p:val>
                                            <p:strVal val="1+#ppt_h/2"/>
                                          </p:val>
                                        </p:tav>
                                        <p:tav tm="100000">
                                          <p:val>
                                            <p:strVal val="#ppt_y"/>
                                          </p:val>
                                        </p:tav>
                                      </p:tavLst>
                                    </p:anim>
                                  </p:childTnLst>
                                </p:cTn>
                              </p:par>
                            </p:childTnLst>
                          </p:cTn>
                        </p:par>
                        <p:par>
                          <p:cTn id="70" fill="hold" nodeType="afterGroup">
                            <p:stCondLst>
                              <p:cond delay="3750"/>
                            </p:stCondLst>
                            <p:childTnLst>
                              <p:par>
                                <p:cTn id="71" presetID="2" presetClass="entr" presetSubtype="4" dur="250" fill="hold" grpId="0" nodeType="after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250" fill="hold"/>
                                        <p:tgtEl>
                                          <p:spTgt spid="24"/>
                                        </p:tgtEl>
                                        <p:attrNameLst>
                                          <p:attrName>ppt_x</p:attrName>
                                        </p:attrNameLst>
                                      </p:cBhvr>
                                      <p:tavLst>
                                        <p:tav tm="0">
                                          <p:val>
                                            <p:strVal val="#ppt_x"/>
                                          </p:val>
                                        </p:tav>
                                        <p:tav tm="100000">
                                          <p:val>
                                            <p:strVal val="#ppt_x"/>
                                          </p:val>
                                        </p:tav>
                                      </p:tavLst>
                                    </p:anim>
                                    <p:anim calcmode="lin" valueType="num">
                                      <p:cBhvr additive="base">
                                        <p:cTn id="74" dur="250" fill="hold"/>
                                        <p:tgtEl>
                                          <p:spTgt spid="24"/>
                                        </p:tgtEl>
                                        <p:attrNameLst>
                                          <p:attrName>ppt_y</p:attrName>
                                        </p:attrNameLst>
                                      </p:cBhvr>
                                      <p:tavLst>
                                        <p:tav tm="0">
                                          <p:val>
                                            <p:strVal val="1+#ppt_h/2"/>
                                          </p:val>
                                        </p:tav>
                                        <p:tav tm="100000">
                                          <p:val>
                                            <p:strVal val="#ppt_y"/>
                                          </p:val>
                                        </p:tav>
                                      </p:tavLst>
                                    </p:anim>
                                  </p:childTnLst>
                                </p:cTn>
                              </p:par>
                            </p:childTnLst>
                          </p:cTn>
                        </p:par>
                        <p:par>
                          <p:cTn id="75" fill="hold" nodeType="afterGroup">
                            <p:stCondLst>
                              <p:cond delay="4000"/>
                            </p:stCondLst>
                            <p:childTnLst>
                              <p:par>
                                <p:cTn id="76" presetID="2" presetClass="entr" presetSubtype="4" dur="250" fill="hold" grpId="0" nodeType="afterEffect">
                                  <p:stCondLst>
                                    <p:cond delay="0"/>
                                  </p:stCondLst>
                                  <p:childTnLst>
                                    <p:set>
                                      <p:cBhvr>
                                        <p:cTn id="77" dur="1" fill="hold">
                                          <p:stCondLst>
                                            <p:cond delay="0"/>
                                          </p:stCondLst>
                                        </p:cTn>
                                        <p:tgtEl>
                                          <p:spTgt spid="25"/>
                                        </p:tgtEl>
                                        <p:attrNameLst>
                                          <p:attrName>style.visibility</p:attrName>
                                        </p:attrNameLst>
                                      </p:cBhvr>
                                      <p:to>
                                        <p:strVal val="visible"/>
                                      </p:to>
                                    </p:set>
                                    <p:anim calcmode="lin" valueType="num">
                                      <p:cBhvr additive="base">
                                        <p:cTn id="78" dur="250" fill="hold"/>
                                        <p:tgtEl>
                                          <p:spTgt spid="25"/>
                                        </p:tgtEl>
                                        <p:attrNameLst>
                                          <p:attrName>ppt_x</p:attrName>
                                        </p:attrNameLst>
                                      </p:cBhvr>
                                      <p:tavLst>
                                        <p:tav tm="0">
                                          <p:val>
                                            <p:strVal val="#ppt_x"/>
                                          </p:val>
                                        </p:tav>
                                        <p:tav tm="100000">
                                          <p:val>
                                            <p:strVal val="#ppt_x"/>
                                          </p:val>
                                        </p:tav>
                                      </p:tavLst>
                                    </p:anim>
                                    <p:anim calcmode="lin" valueType="num">
                                      <p:cBhvr additive="base">
                                        <p:cTn id="79" dur="250" fill="hold"/>
                                        <p:tgtEl>
                                          <p:spTgt spid="25"/>
                                        </p:tgtEl>
                                        <p:attrNameLst>
                                          <p:attrName>ppt_y</p:attrName>
                                        </p:attrNameLst>
                                      </p:cBhvr>
                                      <p:tavLst>
                                        <p:tav tm="0">
                                          <p:val>
                                            <p:strVal val="1+#ppt_h/2"/>
                                          </p:val>
                                        </p:tav>
                                        <p:tav tm="100000">
                                          <p:val>
                                            <p:strVal val="#ppt_y"/>
                                          </p:val>
                                        </p:tav>
                                      </p:tavLst>
                                    </p:anim>
                                  </p:childTnLst>
                                </p:cTn>
                              </p:par>
                            </p:childTnLst>
                          </p:cTn>
                        </p:par>
                        <p:par>
                          <p:cTn id="80" fill="hold" nodeType="afterGroup">
                            <p:stCondLst>
                              <p:cond delay="4250"/>
                            </p:stCondLst>
                            <p:childTnLst>
                              <p:par>
                                <p:cTn id="81" presetID="2" presetClass="entr" presetSubtype="4" dur="250" fill="hold" grpId="0" nodeType="afterEffect">
                                  <p:stCondLst>
                                    <p:cond delay="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250" fill="hold"/>
                                        <p:tgtEl>
                                          <p:spTgt spid="26"/>
                                        </p:tgtEl>
                                        <p:attrNameLst>
                                          <p:attrName>ppt_x</p:attrName>
                                        </p:attrNameLst>
                                      </p:cBhvr>
                                      <p:tavLst>
                                        <p:tav tm="0">
                                          <p:val>
                                            <p:strVal val="#ppt_x"/>
                                          </p:val>
                                        </p:tav>
                                        <p:tav tm="100000">
                                          <p:val>
                                            <p:strVal val="#ppt_x"/>
                                          </p:val>
                                        </p:tav>
                                      </p:tavLst>
                                    </p:anim>
                                    <p:anim calcmode="lin" valueType="num">
                                      <p:cBhvr additive="base">
                                        <p:cTn id="84" dur="25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P spid="53" grpId="0"/>
      <p:bldP spid="13" grpId="0"/>
      <p:bldP spid="14" grpId="0"/>
      <p:bldP spid="15" grpId="0"/>
      <p:bldP spid="16" grpId="0"/>
      <p:bldP spid="18" grpId="0"/>
      <p:bldP spid="19" grpId="0"/>
      <p:bldP spid="20" grpId="0"/>
      <p:bldP spid="21" grpId="0"/>
      <p:bldP spid="24" grpId="0"/>
      <p:bldP spid="25" grpId="0"/>
      <p:bldP spid="2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a:extLst>
              <a:ext uri="{FF2B5EF4-FFF2-40B4-BE49-F238E27FC236}">
                <a16:creationId xmlns:a16="http://schemas.microsoft.com/office/drawing/2014/main" id="{DB255742-F2F7-C487-4096-C6FF6DFAFCF7}"/>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，该</a:t>
            </a:r>
            <a:r>
              <a:rPr lang="en-US" altLang="zh-CN" sz="200"/>
              <a:t>xxxx</a:t>
            </a:r>
            <a:r>
              <a:rPr lang="zh-CN" altLang="en-US" sz="200"/>
              <a:t>需编制环境影</a:t>
            </a:r>
          </a:p>
        </p:txBody>
      </p:sp>
      <p:sp>
        <p:nvSpPr>
          <p:cNvPr id="4" name="文本框 3">
            <a:extLst>
              <a:ext uri="{FF2B5EF4-FFF2-40B4-BE49-F238E27FC236}">
                <a16:creationId xmlns:a16="http://schemas.microsoft.com/office/drawing/2014/main" id="{8ECD919E-1E93-083B-71E6-D93C49DC6799}"/>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2</a:t>
            </a:r>
            <a:r>
              <a:rPr lang="zh-CN" altLang="en-US" sz="200"/>
              <a:t>）现场道路平整、坚实、保持畅通，危险地点悬挂按照安全色和安全标志规定的标牌，夜间行人经过的坑、洞设红灯示警，施工现场设置大幅安全宣传标语。</a:t>
            </a:r>
          </a:p>
        </p:txBody>
      </p:sp>
      <p:pic>
        <p:nvPicPr>
          <p:cNvPr id="6" name="图片 5">
            <a:extLst>
              <a:ext uri="{FF2B5EF4-FFF2-40B4-BE49-F238E27FC236}">
                <a16:creationId xmlns:a16="http://schemas.microsoft.com/office/drawing/2014/main" id="{3510905E-2900-9AD0-CE61-348949C7A549}"/>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植树趣闻</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4BB43A"/>
              </a:solidFill>
            </a:ln>
          </p:spPr>
          <p:style>
            <a:lnRef idx="1">
              <a:schemeClr val="accent1"/>
            </a:lnRef>
            <a:fillRef idx="0">
              <a:schemeClr val="accent1"/>
            </a:fillRef>
            <a:effectRef idx="0">
              <a:schemeClr val="accent1"/>
            </a:effectRef>
            <a:fontRef idx="minor">
              <a:schemeClr val="tx1"/>
            </a:fontRef>
          </p:style>
        </p:cxnSp>
      </p:grpSp>
      <p:sp>
        <p:nvSpPr>
          <p:cNvPr id="15" name="TextBox 24"/>
          <p:cNvSpPr txBox="1"/>
          <p:nvPr/>
        </p:nvSpPr>
        <p:spPr>
          <a:xfrm>
            <a:off x="2441856" y="1646086"/>
            <a:ext cx="8679958" cy="15692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几百年前，南斯拉夫就制定了一项法律，规定每对新婚夫妇，必须先种植油橄榄树</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70</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株。日本鹿儿岛等一些地区也有新婚夫妇要植树的规定，树旁立碑写明姓名和婚期，植后</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50</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年方能砍伐，届时植树夫妇可举行结婚</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50</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周年庆祝活动。</a:t>
            </a:r>
          </a:p>
          <a:p>
            <a:pPr>
              <a:lnSpc>
                <a:spcPct val="150000"/>
              </a:lnSpc>
            </a:pPr>
            <a:endPar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22" name="椭圆 21"/>
          <p:cNvSpPr/>
          <p:nvPr/>
        </p:nvSpPr>
        <p:spPr>
          <a:xfrm>
            <a:off x="1665474" y="1737830"/>
            <a:ext cx="576489" cy="576652"/>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1</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7" name="椭圆 26"/>
          <p:cNvSpPr/>
          <p:nvPr/>
        </p:nvSpPr>
        <p:spPr>
          <a:xfrm>
            <a:off x="1665475" y="3215383"/>
            <a:ext cx="576489" cy="57665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2</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9" name="椭圆 28"/>
          <p:cNvSpPr/>
          <p:nvPr/>
        </p:nvSpPr>
        <p:spPr>
          <a:xfrm>
            <a:off x="1665475" y="4426265"/>
            <a:ext cx="576489" cy="576652"/>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3</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 name="矩形 1"/>
          <p:cNvSpPr/>
          <p:nvPr/>
        </p:nvSpPr>
        <p:spPr>
          <a:xfrm>
            <a:off x="2441856" y="2765225"/>
            <a:ext cx="8679958" cy="120005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印度尼西亚爪哇岛法令条文规定，第一次结婚要种树</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2</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棵，离婚的要种</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5</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棵；第二次结婚必须种树</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3</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棵，否则不予登记。</a:t>
            </a:r>
          </a:p>
        </p:txBody>
      </p:sp>
      <p:sp>
        <p:nvSpPr>
          <p:cNvPr id="3" name="矩形 2"/>
          <p:cNvSpPr/>
          <p:nvPr/>
        </p:nvSpPr>
        <p:spPr>
          <a:xfrm>
            <a:off x="2441856" y="4151684"/>
            <a:ext cx="8561082" cy="120005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添车种树，在日本有一项特殊的规定，凡是私人增添一辆汽车，必须植一棵树。这是因为，每辆汽车每年要排出大量有毒的碳氢化合物，还要发出噪音，而树木则是天然的“消毒员”和“除音器”，所以必须种树。</a:t>
            </a: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2" presetClass="entr" presetSubtype="4" dur="250"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250" fill="hold"/>
                                        <p:tgtEl>
                                          <p:spTgt spid="15"/>
                                        </p:tgtEl>
                                        <p:attrNameLst>
                                          <p:attrName>ppt_x</p:attrName>
                                        </p:attrNameLst>
                                      </p:cBhvr>
                                      <p:tavLst>
                                        <p:tav tm="0">
                                          <p:val>
                                            <p:strVal val="#ppt_x"/>
                                          </p:val>
                                        </p:tav>
                                        <p:tav tm="100000">
                                          <p:val>
                                            <p:strVal val="#ppt_x"/>
                                          </p:val>
                                        </p:tav>
                                      </p:tavLst>
                                    </p:anim>
                                    <p:anim calcmode="lin" valueType="num">
                                      <p:cBhvr additive="base">
                                        <p:cTn id="14" dur="250" fill="hold"/>
                                        <p:tgtEl>
                                          <p:spTgt spid="15"/>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000"/>
                            </p:stCondLst>
                            <p:childTnLst>
                              <p:par>
                                <p:cTn id="16" presetID="10" presetClass="entr" presetSubtype="0" dur="500" fill="hold" grpId="0" nodeType="after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childTnLst>
                          </p:cTn>
                        </p:par>
                        <p:par>
                          <p:cTn id="19" fill="hold" nodeType="afterGroup">
                            <p:stCondLst>
                              <p:cond delay="1500"/>
                            </p:stCondLst>
                            <p:childTnLst>
                              <p:par>
                                <p:cTn id="20" presetID="10" presetClass="entr" presetSubtype="0" dur="500"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par>
                          <p:cTn id="23" fill="hold" nodeType="afterGroup">
                            <p:stCondLst>
                              <p:cond delay="2000"/>
                            </p:stCondLst>
                            <p:childTnLst>
                              <p:par>
                                <p:cTn id="24" presetID="2" presetClass="entr" presetSubtype="4" dur="250" fill="hold" grpId="0" nodeType="afterEffect">
                                  <p:stCondLst>
                                    <p:cond delay="0"/>
                                  </p:stCondLst>
                                  <p:childTnLst>
                                    <p:set>
                                      <p:cBhvr>
                                        <p:cTn id="25" dur="1" fill="hold">
                                          <p:stCondLst>
                                            <p:cond delay="0"/>
                                          </p:stCondLst>
                                        </p:cTn>
                                        <p:tgtEl>
                                          <p:spTgt spid="2"/>
                                        </p:tgtEl>
                                        <p:attrNameLst>
                                          <p:attrName>style.visibility</p:attrName>
                                        </p:attrNameLst>
                                      </p:cBhvr>
                                      <p:to>
                                        <p:strVal val="visible"/>
                                      </p:to>
                                    </p:set>
                                    <p:anim calcmode="lin" valueType="num">
                                      <p:cBhvr additive="base">
                                        <p:cTn id="26" dur="250" fill="hold"/>
                                        <p:tgtEl>
                                          <p:spTgt spid="2"/>
                                        </p:tgtEl>
                                        <p:attrNameLst>
                                          <p:attrName>ppt_x</p:attrName>
                                        </p:attrNameLst>
                                      </p:cBhvr>
                                      <p:tavLst>
                                        <p:tav tm="0">
                                          <p:val>
                                            <p:strVal val="#ppt_x"/>
                                          </p:val>
                                        </p:tav>
                                        <p:tav tm="100000">
                                          <p:val>
                                            <p:strVal val="#ppt_x"/>
                                          </p:val>
                                        </p:tav>
                                      </p:tavLst>
                                    </p:anim>
                                    <p:anim calcmode="lin" valueType="num">
                                      <p:cBhvr additive="base">
                                        <p:cTn id="27" dur="250" fill="hold"/>
                                        <p:tgtEl>
                                          <p:spTgt spid="2"/>
                                        </p:tgtEl>
                                        <p:attrNameLst>
                                          <p:attrName>ppt_y</p:attrName>
                                        </p:attrNameLst>
                                      </p:cBhvr>
                                      <p:tavLst>
                                        <p:tav tm="0">
                                          <p:val>
                                            <p:strVal val="1+#ppt_h/2"/>
                                          </p:val>
                                        </p:tav>
                                        <p:tav tm="100000">
                                          <p:val>
                                            <p:strVal val="#ppt_y"/>
                                          </p:val>
                                        </p:tav>
                                      </p:tavLst>
                                    </p:anim>
                                  </p:childTnLst>
                                </p:cTn>
                              </p:par>
                            </p:childTnLst>
                          </p:cTn>
                        </p:par>
                        <p:par>
                          <p:cTn id="28" fill="hold" nodeType="afterGroup">
                            <p:stCondLst>
                              <p:cond delay="2250"/>
                            </p:stCondLst>
                            <p:childTnLst>
                              <p:par>
                                <p:cTn id="29" presetID="10" presetClass="entr" presetSubtype="0" dur="500" fill="hold" grpId="0"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500"/>
                                        <p:tgtEl>
                                          <p:spTgt spid="29"/>
                                        </p:tgtEl>
                                      </p:cBhvr>
                                    </p:animEffect>
                                  </p:childTnLst>
                                </p:cTn>
                              </p:par>
                            </p:childTnLst>
                          </p:cTn>
                        </p:par>
                        <p:par>
                          <p:cTn id="32" fill="hold" nodeType="afterGroup">
                            <p:stCondLst>
                              <p:cond delay="2750"/>
                            </p:stCondLst>
                            <p:childTnLst>
                              <p:par>
                                <p:cTn id="33" presetID="2" presetClass="entr" presetSubtype="4" dur="250" fill="hold" grpId="0" nodeType="after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additive="base">
                                        <p:cTn id="35" dur="250" fill="hold"/>
                                        <p:tgtEl>
                                          <p:spTgt spid="3"/>
                                        </p:tgtEl>
                                        <p:attrNameLst>
                                          <p:attrName>ppt_x</p:attrName>
                                        </p:attrNameLst>
                                      </p:cBhvr>
                                      <p:tavLst>
                                        <p:tav tm="0">
                                          <p:val>
                                            <p:strVal val="#ppt_x"/>
                                          </p:val>
                                        </p:tav>
                                        <p:tav tm="100000">
                                          <p:val>
                                            <p:strVal val="#ppt_x"/>
                                          </p:val>
                                        </p:tav>
                                      </p:tavLst>
                                    </p:anim>
                                    <p:anim calcmode="lin" valueType="num">
                                      <p:cBhvr additive="base">
                                        <p:cTn id="36" dur="25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2" grpId="0"/>
      <p:bldP spid="27" grpId="0"/>
      <p:bldP spid="29" grpId="0"/>
      <p:bldP spid="2" grpId="0"/>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a:extLst>
              <a:ext uri="{FF2B5EF4-FFF2-40B4-BE49-F238E27FC236}">
                <a16:creationId xmlns:a16="http://schemas.microsoft.com/office/drawing/2014/main" id="{F059F0F4-2247-56C4-D9CE-3AE01BE1B80F}"/>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安装质量要求：相邻两驳接爪套中心间距</a:t>
            </a:r>
            <a:r>
              <a:rPr lang="en-US" altLang="zh-CN" sz="200"/>
              <a:t>±1.0MM</a:t>
            </a:r>
            <a:r>
              <a:rPr lang="zh-CN" altLang="en-US" sz="200"/>
              <a:t>，相邻两驳接爪套中心高差</a:t>
            </a:r>
            <a:r>
              <a:rPr lang="en-US" altLang="zh-CN" sz="200"/>
              <a:t>±1.0MM</a:t>
            </a:r>
            <a:r>
              <a:rPr lang="zh-CN" altLang="en-US" sz="200"/>
              <a:t>，相邻三驳接爪水平度</a:t>
            </a:r>
            <a:r>
              <a:rPr lang="en-US" altLang="zh-CN" sz="200"/>
              <a:t>1.0MM</a:t>
            </a:r>
            <a:r>
              <a:rPr lang="zh-CN" altLang="en-US" sz="200"/>
              <a:t>，同一驳接爪两孔水平度</a:t>
            </a:r>
            <a:r>
              <a:rPr lang="en-US" altLang="zh-CN" sz="200"/>
              <a:t>1.0MM</a:t>
            </a:r>
            <a:r>
              <a:rPr lang="zh-CN" altLang="en-US" sz="200"/>
              <a:t>，驳接爪臂与水平（垂直）夹胶偏差</a:t>
            </a:r>
            <a:r>
              <a:rPr lang="en-US" altLang="zh-CN" sz="200"/>
              <a:t>15'</a:t>
            </a:r>
            <a:endParaRPr lang="zh-CN" altLang="en-US" sz="200"/>
          </a:p>
        </p:txBody>
      </p:sp>
      <p:sp>
        <p:nvSpPr>
          <p:cNvPr id="4" name="文本框 3">
            <a:extLst>
              <a:ext uri="{FF2B5EF4-FFF2-40B4-BE49-F238E27FC236}">
                <a16:creationId xmlns:a16="http://schemas.microsoft.com/office/drawing/2014/main" id="{A4788F68-8320-AB5B-8F25-AFC991746887}"/>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不得有妨碍透视的污点及气泡。</a:t>
            </a:r>
          </a:p>
        </p:txBody>
      </p:sp>
      <p:pic>
        <p:nvPicPr>
          <p:cNvPr id="6" name="图片 5">
            <a:extLst>
              <a:ext uri="{FF2B5EF4-FFF2-40B4-BE49-F238E27FC236}">
                <a16:creationId xmlns:a16="http://schemas.microsoft.com/office/drawing/2014/main" id="{27FEE2CC-011F-F847-8545-651670F75A3E}"/>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植树趣闻</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15" name="TextBox 24"/>
          <p:cNvSpPr txBox="1"/>
          <p:nvPr/>
        </p:nvSpPr>
        <p:spPr>
          <a:xfrm>
            <a:off x="2533275" y="1615938"/>
            <a:ext cx="8679958" cy="7873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添丁种树，在非洲坦桑尼亚的许多地方，有一种“添丁植树”的风俗，即谁家生了孩子，便把胎盘埋在门外的土地里，并在那里种上一棵树，表示希望孩子像树一样茁壮成长。</a:t>
            </a:r>
          </a:p>
        </p:txBody>
      </p:sp>
      <p:sp>
        <p:nvSpPr>
          <p:cNvPr id="22" name="椭圆 21"/>
          <p:cNvSpPr/>
          <p:nvPr/>
        </p:nvSpPr>
        <p:spPr>
          <a:xfrm>
            <a:off x="1741657" y="1737830"/>
            <a:ext cx="576489" cy="576652"/>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4</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7" name="椭圆 26"/>
          <p:cNvSpPr/>
          <p:nvPr/>
        </p:nvSpPr>
        <p:spPr>
          <a:xfrm>
            <a:off x="1741658" y="3215383"/>
            <a:ext cx="576489" cy="57665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5</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9" name="椭圆 28"/>
          <p:cNvSpPr/>
          <p:nvPr/>
        </p:nvSpPr>
        <p:spPr>
          <a:xfrm>
            <a:off x="1741658" y="4626703"/>
            <a:ext cx="576489" cy="576652"/>
          </a:xfrm>
          <a:prstGeom prst="ellipse">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1600">
                <a:latin typeface="微软雅黑" panose="020b0503020204020204" pitchFamily="34" charset="-122"/>
                <a:ea typeface="微软雅黑" panose="020b0503020204020204" pitchFamily="34" charset="-122"/>
                <a:cs typeface="+mn-ea"/>
                <a:sym typeface="+mn-lt"/>
              </a:rPr>
              <a:t>6</a:t>
            </a: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 name="矩形 1"/>
          <p:cNvSpPr/>
          <p:nvPr/>
        </p:nvSpPr>
        <p:spPr>
          <a:xfrm>
            <a:off x="2533275" y="2569177"/>
            <a:ext cx="8679958" cy="15692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树木银行，为了防止建筑工程毁坏树木，日本开办了“树木银行”。凡施工单位，必须把清理场地挖出来的带根树木及时存入“树木银行”，在工程结束后，该单位必须及时把树木取出来栽上，以保持原有的绿化面积。</a:t>
            </a:r>
          </a:p>
        </p:txBody>
      </p:sp>
      <p:sp>
        <p:nvSpPr>
          <p:cNvPr id="3" name="矩形 2"/>
          <p:cNvSpPr/>
          <p:nvPr/>
        </p:nvSpPr>
        <p:spPr>
          <a:xfrm>
            <a:off x="2533275" y="4527734"/>
            <a:ext cx="8561082" cy="7873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求爱树，在德国的波恩市，每年的植树季节，小伙子要送给姑娘一棵精心挑选的白桦树苗，亲手把它栽好，以表达爱慕之情，人们称之为“求爱树”。</a:t>
            </a:r>
          </a:p>
        </p:txBody>
      </p: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10" presetClass="entr" presetSubtype="0" dur="50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childTnLst>
                          </p:cTn>
                        </p:par>
                        <p:par>
                          <p:cTn id="14" fill="hold" nodeType="afterGroup">
                            <p:stCondLst>
                              <p:cond delay="1250"/>
                            </p:stCondLst>
                            <p:childTnLst>
                              <p:par>
                                <p:cTn id="15" presetID="2" presetClass="entr" presetSubtype="4" dur="250" fill="hold" grpId="0" nodeType="after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250" fill="hold"/>
                                        <p:tgtEl>
                                          <p:spTgt spid="15"/>
                                        </p:tgtEl>
                                        <p:attrNameLst>
                                          <p:attrName>ppt_x</p:attrName>
                                        </p:attrNameLst>
                                      </p:cBhvr>
                                      <p:tavLst>
                                        <p:tav tm="0">
                                          <p:val>
                                            <p:strVal val="#ppt_x"/>
                                          </p:val>
                                        </p:tav>
                                        <p:tav tm="100000">
                                          <p:val>
                                            <p:strVal val="#ppt_x"/>
                                          </p:val>
                                        </p:tav>
                                      </p:tavLst>
                                    </p:anim>
                                    <p:anim calcmode="lin" valueType="num">
                                      <p:cBhvr additive="base">
                                        <p:cTn id="18" dur="250" fill="hold"/>
                                        <p:tgtEl>
                                          <p:spTgt spid="15"/>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10" presetClass="entr" presetSubtype="0" dur="500"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par>
                          <p:cTn id="23" fill="hold" nodeType="afterGroup">
                            <p:stCondLst>
                              <p:cond delay="2000"/>
                            </p:stCondLst>
                            <p:childTnLst>
                              <p:par>
                                <p:cTn id="24" presetID="2" presetClass="entr" presetSubtype="4" dur="250" fill="hold" grpId="0" nodeType="afterEffect">
                                  <p:stCondLst>
                                    <p:cond delay="0"/>
                                  </p:stCondLst>
                                  <p:childTnLst>
                                    <p:set>
                                      <p:cBhvr>
                                        <p:cTn id="25" dur="1" fill="hold">
                                          <p:stCondLst>
                                            <p:cond delay="0"/>
                                          </p:stCondLst>
                                        </p:cTn>
                                        <p:tgtEl>
                                          <p:spTgt spid="2"/>
                                        </p:tgtEl>
                                        <p:attrNameLst>
                                          <p:attrName>style.visibility</p:attrName>
                                        </p:attrNameLst>
                                      </p:cBhvr>
                                      <p:to>
                                        <p:strVal val="visible"/>
                                      </p:to>
                                    </p:set>
                                    <p:anim calcmode="lin" valueType="num">
                                      <p:cBhvr additive="base">
                                        <p:cTn id="26" dur="250" fill="hold"/>
                                        <p:tgtEl>
                                          <p:spTgt spid="2"/>
                                        </p:tgtEl>
                                        <p:attrNameLst>
                                          <p:attrName>ppt_x</p:attrName>
                                        </p:attrNameLst>
                                      </p:cBhvr>
                                      <p:tavLst>
                                        <p:tav tm="0">
                                          <p:val>
                                            <p:strVal val="#ppt_x"/>
                                          </p:val>
                                        </p:tav>
                                        <p:tav tm="100000">
                                          <p:val>
                                            <p:strVal val="#ppt_x"/>
                                          </p:val>
                                        </p:tav>
                                      </p:tavLst>
                                    </p:anim>
                                    <p:anim calcmode="lin" valueType="num">
                                      <p:cBhvr additive="base">
                                        <p:cTn id="27" dur="250" fill="hold"/>
                                        <p:tgtEl>
                                          <p:spTgt spid="2"/>
                                        </p:tgtEl>
                                        <p:attrNameLst>
                                          <p:attrName>ppt_y</p:attrName>
                                        </p:attrNameLst>
                                      </p:cBhvr>
                                      <p:tavLst>
                                        <p:tav tm="0">
                                          <p:val>
                                            <p:strVal val="1+#ppt_h/2"/>
                                          </p:val>
                                        </p:tav>
                                        <p:tav tm="100000">
                                          <p:val>
                                            <p:strVal val="#ppt_y"/>
                                          </p:val>
                                        </p:tav>
                                      </p:tavLst>
                                    </p:anim>
                                  </p:childTnLst>
                                </p:cTn>
                              </p:par>
                            </p:childTnLst>
                          </p:cTn>
                        </p:par>
                        <p:par>
                          <p:cTn id="28" fill="hold" nodeType="afterGroup">
                            <p:stCondLst>
                              <p:cond delay="2250"/>
                            </p:stCondLst>
                            <p:childTnLst>
                              <p:par>
                                <p:cTn id="29" presetID="10" presetClass="entr" presetSubtype="0" dur="500" fill="hold" grpId="0"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fade">
                                      <p:cBhvr>
                                        <p:cTn id="31" dur="500"/>
                                        <p:tgtEl>
                                          <p:spTgt spid="29"/>
                                        </p:tgtEl>
                                      </p:cBhvr>
                                    </p:animEffect>
                                  </p:childTnLst>
                                </p:cTn>
                              </p:par>
                            </p:childTnLst>
                          </p:cTn>
                        </p:par>
                        <p:par>
                          <p:cTn id="32" fill="hold" nodeType="afterGroup">
                            <p:stCondLst>
                              <p:cond delay="2750"/>
                            </p:stCondLst>
                            <p:childTnLst>
                              <p:par>
                                <p:cTn id="33" presetID="2" presetClass="entr" presetSubtype="4" dur="250" fill="hold" grpId="0" nodeType="after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additive="base">
                                        <p:cTn id="35" dur="250" fill="hold"/>
                                        <p:tgtEl>
                                          <p:spTgt spid="3"/>
                                        </p:tgtEl>
                                        <p:attrNameLst>
                                          <p:attrName>ppt_x</p:attrName>
                                        </p:attrNameLst>
                                      </p:cBhvr>
                                      <p:tavLst>
                                        <p:tav tm="0">
                                          <p:val>
                                            <p:strVal val="#ppt_x"/>
                                          </p:val>
                                        </p:tav>
                                        <p:tav tm="100000">
                                          <p:val>
                                            <p:strVal val="#ppt_x"/>
                                          </p:val>
                                        </p:tav>
                                      </p:tavLst>
                                    </p:anim>
                                    <p:anim calcmode="lin" valueType="num">
                                      <p:cBhvr additive="base">
                                        <p:cTn id="36" dur="25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2" grpId="0"/>
      <p:bldP spid="27" grpId="0"/>
      <p:bldP spid="29" grpId="0"/>
      <p:bldP spid="2" grpId="0"/>
      <p:bldP spid="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文本框 3">
            <a:extLst>
              <a:ext uri="{FF2B5EF4-FFF2-40B4-BE49-F238E27FC236}">
                <a16:creationId xmlns:a16="http://schemas.microsoft.com/office/drawing/2014/main" id="{58937C60-5415-DD2D-155C-CF6A7CBA15C8}"/>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建设情况，拟在市冷水滩区珍珠路与紫霞路交汇处东南角投资建设商住小区建设</a:t>
            </a:r>
            <a:r>
              <a:rPr lang="en-US" altLang="zh-CN" sz="200"/>
              <a:t>xxxx</a:t>
            </a:r>
            <a:r>
              <a:rPr lang="zh-CN" altLang="en-US" sz="200"/>
              <a:t>。</a:t>
            </a:r>
          </a:p>
        </p:txBody>
      </p:sp>
      <p:sp>
        <p:nvSpPr>
          <p:cNvPr id="2" name="文本框 1">
            <a:extLst>
              <a:ext uri="{FF2B5EF4-FFF2-40B4-BE49-F238E27FC236}">
                <a16:creationId xmlns:a16="http://schemas.microsoft.com/office/drawing/2014/main" id="{5827F35E-41E5-9576-92A5-8691ABC67BC2}"/>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h</a:t>
            </a:r>
            <a:r>
              <a:rPr lang="zh-CN" altLang="en-US" sz="200"/>
              <a:t>、所有直接对焊焊缝外表面用砂轮打平光整，打磨方向延钢材轴方向。</a:t>
            </a:r>
          </a:p>
        </p:txBody>
      </p:sp>
      <p:pic>
        <p:nvPicPr>
          <p:cNvPr id="3" name="图片 2">
            <a:extLst>
              <a:ext uri="{FF2B5EF4-FFF2-40B4-BE49-F238E27FC236}">
                <a16:creationId xmlns:a16="http://schemas.microsoft.com/office/drawing/2014/main" id="{C0CA5DCA-F4AC-5307-29D6-7ED93EC1E112}"/>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任意多边形: 形状 26"/>
          <p:cNvSpPr/>
          <p:nvPr/>
        </p:nvSpPr>
        <p:spPr>
          <a:xfrm>
            <a:off x="-133688" y="484988"/>
            <a:ext cx="12602501" cy="1161267"/>
          </a:xfrm>
          <a:custGeom>
            <a:gdLst>
              <a:gd name="connsiteX0" fmla="*/ 0 w 12605418"/>
              <a:gd name="connsiteY0" fmla="*/ 1161536 h 1161536"/>
              <a:gd name="connsiteX1" fmla="*/ 2780270 w 12605418"/>
              <a:gd name="connsiteY1" fmla="*/ 395417 h 1161536"/>
              <a:gd name="connsiteX2" fmla="*/ 4213654 w 12605418"/>
              <a:gd name="connsiteY2" fmla="*/ 580768 h 1161536"/>
              <a:gd name="connsiteX3" fmla="*/ 5585254 w 12605418"/>
              <a:gd name="connsiteY3" fmla="*/ 296563 h 1161536"/>
              <a:gd name="connsiteX4" fmla="*/ 6647935 w 12605418"/>
              <a:gd name="connsiteY4" fmla="*/ 506628 h 1161536"/>
              <a:gd name="connsiteX5" fmla="*/ 7970108 w 12605418"/>
              <a:gd name="connsiteY5" fmla="*/ 358346 h 1161536"/>
              <a:gd name="connsiteX6" fmla="*/ 9354065 w 12605418"/>
              <a:gd name="connsiteY6" fmla="*/ 518984 h 1161536"/>
              <a:gd name="connsiteX7" fmla="*/ 10985156 w 12605418"/>
              <a:gd name="connsiteY7" fmla="*/ 1000898 h 1161536"/>
              <a:gd name="connsiteX8" fmla="*/ 12455610 w 12605418"/>
              <a:gd name="connsiteY8" fmla="*/ 296563 h 1161536"/>
              <a:gd name="connsiteX9" fmla="*/ 12480324 w 12605418"/>
              <a:gd name="connsiteY9" fmla="*/ 0 h 1161536"/>
              <a:gd name="connsiteX0-1" fmla="*/ 0 w 12605418"/>
              <a:gd name="connsiteY0-2" fmla="*/ 1161536 h 1161536"/>
              <a:gd name="connsiteX1-3" fmla="*/ 2780270 w 12605418"/>
              <a:gd name="connsiteY1-4" fmla="*/ 395417 h 1161536"/>
              <a:gd name="connsiteX2-5" fmla="*/ 4213654 w 12605418"/>
              <a:gd name="connsiteY2-6" fmla="*/ 580768 h 1161536"/>
              <a:gd name="connsiteX3-7" fmla="*/ 5585254 w 12605418"/>
              <a:gd name="connsiteY3-8" fmla="*/ 296563 h 1161536"/>
              <a:gd name="connsiteX4-9" fmla="*/ 6774935 w 12605418"/>
              <a:gd name="connsiteY4-10" fmla="*/ 379628 h 1161536"/>
              <a:gd name="connsiteX5-11" fmla="*/ 7970108 w 12605418"/>
              <a:gd name="connsiteY5-12" fmla="*/ 358346 h 1161536"/>
              <a:gd name="connsiteX6-13" fmla="*/ 9354065 w 12605418"/>
              <a:gd name="connsiteY6-14" fmla="*/ 518984 h 1161536"/>
              <a:gd name="connsiteX7-15" fmla="*/ 10985156 w 12605418"/>
              <a:gd name="connsiteY7-16" fmla="*/ 1000898 h 1161536"/>
              <a:gd name="connsiteX8-17" fmla="*/ 12455610 w 12605418"/>
              <a:gd name="connsiteY8-18" fmla="*/ 296563 h 1161536"/>
              <a:gd name="connsiteX9-19" fmla="*/ 12480324 w 12605418"/>
              <a:gd name="connsiteY9-20" fmla="*/ 0 h 1161536"/>
              <a:gd name="connsiteX0-21" fmla="*/ 0 w 12605418"/>
              <a:gd name="connsiteY0-22" fmla="*/ 1161536 h 1161536"/>
              <a:gd name="connsiteX1-23" fmla="*/ 2780270 w 12605418"/>
              <a:gd name="connsiteY1-24" fmla="*/ 395417 h 1161536"/>
              <a:gd name="connsiteX2-25" fmla="*/ 4213654 w 12605418"/>
              <a:gd name="connsiteY2-26" fmla="*/ 580768 h 1161536"/>
              <a:gd name="connsiteX3-27" fmla="*/ 5585254 w 12605418"/>
              <a:gd name="connsiteY3-28" fmla="*/ 363238 h 1161536"/>
              <a:gd name="connsiteX4-29" fmla="*/ 6774935 w 12605418"/>
              <a:gd name="connsiteY4-30" fmla="*/ 379628 h 1161536"/>
              <a:gd name="connsiteX5-31" fmla="*/ 7970108 w 12605418"/>
              <a:gd name="connsiteY5-32" fmla="*/ 358346 h 1161536"/>
              <a:gd name="connsiteX6-33" fmla="*/ 9354065 w 12605418"/>
              <a:gd name="connsiteY6-34" fmla="*/ 518984 h 1161536"/>
              <a:gd name="connsiteX7-35" fmla="*/ 10985156 w 12605418"/>
              <a:gd name="connsiteY7-36" fmla="*/ 1000898 h 1161536"/>
              <a:gd name="connsiteX8-37" fmla="*/ 12455610 w 12605418"/>
              <a:gd name="connsiteY8-38" fmla="*/ 296563 h 1161536"/>
              <a:gd name="connsiteX9-39" fmla="*/ 12480324 w 12605418"/>
              <a:gd name="connsiteY9-40" fmla="*/ 0 h 116153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12605418" h="1161536">
                <a:moveTo>
                  <a:pt x="0" y="1161536"/>
                </a:moveTo>
                <a:cubicBezTo>
                  <a:pt x="1038997" y="826874"/>
                  <a:pt x="2077994" y="492212"/>
                  <a:pt x="2780270" y="395417"/>
                </a:cubicBezTo>
                <a:cubicBezTo>
                  <a:pt x="3482546" y="298622"/>
                  <a:pt x="3746157" y="586131"/>
                  <a:pt x="4213654" y="580768"/>
                </a:cubicBezTo>
                <a:cubicBezTo>
                  <a:pt x="4681151" y="575405"/>
                  <a:pt x="5158374" y="396761"/>
                  <a:pt x="5585254" y="363238"/>
                </a:cubicBezTo>
                <a:cubicBezTo>
                  <a:pt x="6012134" y="329715"/>
                  <a:pt x="6377459" y="380443"/>
                  <a:pt x="6774935" y="379628"/>
                </a:cubicBezTo>
                <a:cubicBezTo>
                  <a:pt x="7172411" y="378813"/>
                  <a:pt x="7540253" y="335120"/>
                  <a:pt x="7970108" y="358346"/>
                </a:cubicBezTo>
                <a:cubicBezTo>
                  <a:pt x="8399963" y="381572"/>
                  <a:pt x="8851557" y="411892"/>
                  <a:pt x="9354065" y="518984"/>
                </a:cubicBezTo>
                <a:cubicBezTo>
                  <a:pt x="9856573" y="626076"/>
                  <a:pt x="10468232" y="1037968"/>
                  <a:pt x="10985156" y="1000898"/>
                </a:cubicBezTo>
                <a:cubicBezTo>
                  <a:pt x="11502080" y="963828"/>
                  <a:pt x="12206415" y="463379"/>
                  <a:pt x="12455610" y="296563"/>
                </a:cubicBezTo>
                <a:cubicBezTo>
                  <a:pt x="12704805" y="129747"/>
                  <a:pt x="12592564" y="64873"/>
                  <a:pt x="12480324" y="0"/>
                </a:cubicBezTo>
              </a:path>
            </a:pathLst>
          </a:custGeom>
          <a:noFill/>
          <a:ln w="12700">
            <a:solidFill>
              <a:srgbClr val="4BB4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nvGrpSpPr>
          <p:cNvPr id="16" name="组合 15"/>
          <p:cNvGrpSpPr/>
          <p:nvPr/>
        </p:nvGrpSpPr>
        <p:grpSpPr>
          <a:xfrm>
            <a:off x="5266117" y="723171"/>
            <a:ext cx="274816" cy="1640296"/>
            <a:chOff x="3073429" y="98854"/>
            <a:chExt cx="296562" cy="1770089"/>
          </a:xfrm>
          <a:solidFill>
            <a:srgbClr val="4BB43A"/>
          </a:solidFill>
        </p:grpSpPr>
        <p:cxnSp>
          <p:nvCxnSpPr>
            <p:cNvPr id="17" name="直接连接符 16"/>
            <p:cNvCxnSpPr/>
            <p:nvPr/>
          </p:nvCxnSpPr>
          <p:spPr>
            <a:xfrm flipH="1">
              <a:off x="3221710" y="247135"/>
              <a:ext cx="0" cy="1621808"/>
            </a:xfrm>
            <a:prstGeom prst="line">
              <a:avLst/>
            </a:prstGeom>
            <a:grpFill/>
            <a:ln>
              <a:solidFill>
                <a:srgbClr val="4BB43A"/>
              </a:solidFill>
            </a:ln>
          </p:spPr>
          <p:style>
            <a:lnRef idx="1">
              <a:schemeClr val="accent1"/>
            </a:lnRef>
            <a:fillRef idx="0">
              <a:schemeClr val="accent1"/>
            </a:fillRef>
            <a:effectRef idx="0">
              <a:schemeClr val="accent1"/>
            </a:effectRef>
            <a:fontRef idx="minor">
              <a:schemeClr val="tx1"/>
            </a:fontRef>
          </p:style>
        </p:cxnSp>
        <p:sp>
          <p:nvSpPr>
            <p:cNvPr id="18" name="椭圆 17"/>
            <p:cNvSpPr/>
            <p:nvPr/>
          </p:nvSpPr>
          <p:spPr>
            <a:xfrm>
              <a:off x="3073429" y="98854"/>
              <a:ext cx="296562" cy="29656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grpSp>
        <p:nvGrpSpPr>
          <p:cNvPr id="19" name="组合 18"/>
          <p:cNvGrpSpPr/>
          <p:nvPr/>
        </p:nvGrpSpPr>
        <p:grpSpPr>
          <a:xfrm>
            <a:off x="6580263" y="723171"/>
            <a:ext cx="274816" cy="1640296"/>
            <a:chOff x="3073429" y="98854"/>
            <a:chExt cx="296562" cy="1770089"/>
          </a:xfrm>
          <a:solidFill>
            <a:schemeClr val="accent1">
              <a:lumMod val="75000"/>
            </a:schemeClr>
          </a:solidFill>
        </p:grpSpPr>
        <p:cxnSp>
          <p:nvCxnSpPr>
            <p:cNvPr id="20" name="直接连接符 19"/>
            <p:cNvCxnSpPr/>
            <p:nvPr/>
          </p:nvCxnSpPr>
          <p:spPr>
            <a:xfrm flipH="1">
              <a:off x="3221710" y="247135"/>
              <a:ext cx="0" cy="1621808"/>
            </a:xfrm>
            <a:prstGeom prst="line">
              <a:avLst/>
            </a:prstGeom>
            <a:grpFill/>
            <a:ln>
              <a:solidFill>
                <a:srgbClr val="007817"/>
              </a:solidFill>
            </a:ln>
          </p:spPr>
          <p:style>
            <a:lnRef idx="1">
              <a:schemeClr val="accent1"/>
            </a:lnRef>
            <a:fillRef idx="0">
              <a:schemeClr val="accent1"/>
            </a:fillRef>
            <a:effectRef idx="0">
              <a:schemeClr val="accent1"/>
            </a:effectRef>
            <a:fontRef idx="minor">
              <a:schemeClr val="tx1"/>
            </a:fontRef>
          </p:style>
        </p:cxnSp>
        <p:sp>
          <p:nvSpPr>
            <p:cNvPr id="21" name="椭圆 20"/>
            <p:cNvSpPr/>
            <p:nvPr/>
          </p:nvSpPr>
          <p:spPr>
            <a:xfrm>
              <a:off x="3073429" y="98854"/>
              <a:ext cx="296562" cy="296562"/>
            </a:xfrm>
            <a:prstGeom prst="ellipse">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sp>
        <p:nvSpPr>
          <p:cNvPr id="23" name="矩形 22"/>
          <p:cNvSpPr/>
          <p:nvPr/>
        </p:nvSpPr>
        <p:spPr>
          <a:xfrm rot="20700000">
            <a:off x="4916087" y="1631123"/>
            <a:ext cx="1052758" cy="1052758"/>
          </a:xfrm>
          <a:prstGeom prst="rect">
            <a:avLst/>
          </a:prstGeom>
          <a:solidFill>
            <a:srgbClr val="4BB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4" name="矩形 23"/>
          <p:cNvSpPr/>
          <p:nvPr/>
        </p:nvSpPr>
        <p:spPr>
          <a:xfrm rot="20700000">
            <a:off x="6215876" y="1631123"/>
            <a:ext cx="1052758" cy="1052758"/>
          </a:xfrm>
          <a:prstGeom prst="rect">
            <a:avLst/>
          </a:prstGeom>
          <a:solidFill>
            <a:srgbClr val="0078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sz="1600">
              <a:latin typeface="微软雅黑" panose="020b0503020204020204" pitchFamily="34" charset="-122"/>
              <a:ea typeface="微软雅黑" panose="020b0503020204020204" pitchFamily="34" charset="-122"/>
              <a:cs typeface="+mn-ea"/>
              <a:sym typeface="+mn-lt"/>
            </a:endParaRPr>
          </a:p>
        </p:txBody>
      </p:sp>
      <p:sp>
        <p:nvSpPr>
          <p:cNvPr id="25" name="TextBox 4"/>
          <p:cNvSpPr txBox="1"/>
          <p:nvPr/>
        </p:nvSpPr>
        <p:spPr>
          <a:xfrm>
            <a:off x="5074075"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0</a:t>
            </a:r>
          </a:p>
        </p:txBody>
      </p:sp>
      <p:sp>
        <p:nvSpPr>
          <p:cNvPr id="26" name="TextBox 4"/>
          <p:cNvSpPr txBox="1"/>
          <p:nvPr/>
        </p:nvSpPr>
        <p:spPr>
          <a:xfrm>
            <a:off x="6376689" y="1657416"/>
            <a:ext cx="797655" cy="10154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pc="600">
                <a:solidFill>
                  <a:schemeClr val="bg1"/>
                </a:solidFill>
                <a:latin typeface="微软雅黑" panose="020b0503020204020204" pitchFamily="34" charset="-122"/>
                <a:ea typeface="微软雅黑" panose="020b0503020204020204" pitchFamily="34" charset="-122"/>
                <a:cs typeface="+mn-ea"/>
                <a:sym typeface="+mn-lt"/>
              </a:rPr>
              <a:t>3</a:t>
            </a:r>
          </a:p>
        </p:txBody>
      </p:sp>
      <p:sp>
        <p:nvSpPr>
          <p:cNvPr id="28" name="矩形 69"/>
          <p:cNvSpPr>
            <a:spLocks noChangeArrowheads="1"/>
          </p:cNvSpPr>
          <p:nvPr/>
        </p:nvSpPr>
        <p:spPr bwMode="auto">
          <a:xfrm>
            <a:off x="3536156" y="3250188"/>
            <a:ext cx="5135887" cy="923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buFont typeface="Arial" pitchFamily="34" charset="0"/>
              <a:buNone/>
            </a:pPr>
            <a:r>
              <a:rPr lang="zh-CN" altLang="en-US" sz="5400" b="1">
                <a:solidFill>
                  <a:srgbClr val="007817"/>
                </a:solidFill>
                <a:latin typeface="微软雅黑" panose="020b0503020204020204" pitchFamily="34" charset="-122"/>
                <a:ea typeface="微软雅黑" panose="020b0503020204020204" pitchFamily="34" charset="-122"/>
                <a:cs typeface="+mn-ea"/>
                <a:sym typeface="+mn-lt"/>
              </a:rPr>
              <a:t>一棵树的价值</a:t>
            </a:r>
            <a:endParaRPr lang="en-US" altLang="zh-CN" sz="5400" b="1">
              <a:solidFill>
                <a:srgbClr val="007817"/>
              </a:solidFill>
              <a:latin typeface="微软雅黑" panose="020b0503020204020204" pitchFamily="34" charset="-122"/>
              <a:ea typeface="微软雅黑" panose="020b0503020204020204" pitchFamily="34" charset="-122"/>
              <a:cs typeface="+mn-ea"/>
              <a:sym typeface="+mn-lt"/>
            </a:endParaRPr>
          </a:p>
        </p:txBody>
      </p:sp>
      <p:sp>
        <p:nvSpPr>
          <p:cNvPr id="29" name="矩形 70"/>
          <p:cNvSpPr>
            <a:spLocks noChangeArrowheads="1"/>
          </p:cNvSpPr>
          <p:nvPr/>
        </p:nvSpPr>
        <p:spPr bwMode="auto">
          <a:xfrm>
            <a:off x="2509867" y="4145576"/>
            <a:ext cx="7217485" cy="307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r>
              <a:rPr lang="zh-CN" altLang="en-US" sz="1400">
                <a:solidFill>
                  <a:schemeClr val="bg1">
                    <a:lumMod val="65000"/>
                  </a:schemeClr>
                </a:solidFill>
                <a:latin typeface="微软雅黑" panose="020b0503020204020204" pitchFamily="34" charset="-122"/>
                <a:ea typeface="微软雅黑" panose="020b0503020204020204" pitchFamily="34" charset="-122"/>
                <a:cs typeface="+mn-ea"/>
                <a:sym typeface="+mn-lt"/>
              </a:rPr>
              <a:t>在此处添加文字，在此处在此处添加文字在此处添加文字</a:t>
            </a:r>
          </a:p>
        </p:txBody>
      </p:sp>
      <p:cxnSp>
        <p:nvCxnSpPr>
          <p:cNvPr id="30" name="直接连接符 29"/>
          <p:cNvCxnSpPr/>
          <p:nvPr/>
        </p:nvCxnSpPr>
        <p:spPr>
          <a:xfrm>
            <a:off x="2502418" y="3808442"/>
            <a:ext cx="1455927"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a:off x="8231966" y="3808442"/>
            <a:ext cx="1379300" cy="1"/>
          </a:xfrm>
          <a:prstGeom prst="line">
            <a:avLst/>
          </a:prstGeom>
          <a:ln w="9525">
            <a:solidFill>
              <a:srgbClr val="007817"/>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75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750"/>
                                        <p:tgtEl>
                                          <p:spTgt spid="27"/>
                                        </p:tgtEl>
                                      </p:cBhvr>
                                    </p:animEffect>
                                  </p:childTnLst>
                                </p:cTn>
                              </p:par>
                              <p:par>
                                <p:cTn id="8" presetID="2" presetClass="entr" presetSubtype="1" dur="500" fill="hold" nodeType="withEffect">
                                  <p:stCondLst>
                                    <p:cond delay="250"/>
                                  </p:stCondLst>
                                  <p:childTnLst>
                                    <p:set>
                                      <p:cBhvr>
                                        <p:cTn id="9" dur="1" fill="hold">
                                          <p:stCondLst>
                                            <p:cond delay="0"/>
                                          </p:stCondLst>
                                        </p:cTn>
                                        <p:tgtEl>
                                          <p:spTgt spid="16"/>
                                        </p:tgtEl>
                                        <p:attrNameLst>
                                          <p:attrName>style.visibility</p:attrName>
                                        </p:attrNameLst>
                                      </p:cBhvr>
                                      <p:to>
                                        <p:strVal val="visible"/>
                                      </p:to>
                                    </p:set>
                                    <p:anim calcmode="lin" valueType="num">
                                      <p:cBhvr additive="base">
                                        <p:cTn id="10" dur="500" fill="hold"/>
                                        <p:tgtEl>
                                          <p:spTgt spid="16"/>
                                        </p:tgtEl>
                                        <p:attrNameLst>
                                          <p:attrName>ppt_x</p:attrName>
                                        </p:attrNameLst>
                                      </p:cBhvr>
                                      <p:tavLst>
                                        <p:tav tm="0">
                                          <p:val>
                                            <p:strVal val="#ppt_x"/>
                                          </p:val>
                                        </p:tav>
                                        <p:tav tm="100000">
                                          <p:val>
                                            <p:strVal val="#ppt_x"/>
                                          </p:val>
                                        </p:tav>
                                      </p:tavLst>
                                    </p:anim>
                                    <p:anim calcmode="lin" valueType="num">
                                      <p:cBhvr additive="base">
                                        <p:cTn id="11" dur="500" fill="hold"/>
                                        <p:tgtEl>
                                          <p:spTgt spid="16"/>
                                        </p:tgtEl>
                                        <p:attrNameLst>
                                          <p:attrName>ppt_y</p:attrName>
                                        </p:attrNameLst>
                                      </p:cBhvr>
                                      <p:tavLst>
                                        <p:tav tm="0">
                                          <p:val>
                                            <p:strVal val="0-#ppt_h/2"/>
                                          </p:val>
                                        </p:tav>
                                        <p:tav tm="100000">
                                          <p:val>
                                            <p:strVal val="#ppt_y"/>
                                          </p:val>
                                        </p:tav>
                                      </p:tavLst>
                                    </p:anim>
                                  </p:childTnLst>
                                </p:cTn>
                              </p:par>
                              <p:par>
                                <p:cTn id="12" presetID="2" presetClass="entr" presetSubtype="1" dur="500" fill="hold" nodeType="with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0-#ppt_h/2"/>
                                          </p:val>
                                        </p:tav>
                                        <p:tav tm="100000">
                                          <p:val>
                                            <p:strVal val="#ppt_y"/>
                                          </p:val>
                                        </p:tav>
                                      </p:tavLst>
                                    </p:anim>
                                  </p:childTnLst>
                                </p:cTn>
                              </p:par>
                            </p:childTnLst>
                          </p:cTn>
                        </p:par>
                        <p:par>
                          <p:cTn id="16" fill="hold" nodeType="afterGroup">
                            <p:stCondLst>
                              <p:cond delay="750"/>
                            </p:stCondLst>
                            <p:childTnLst>
                              <p:par>
                                <p:cTn id="17" presetID="45" presetClass="entr" presetSubtype="0" dur="1500" fill="hold" grpId="0" nodeType="after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500"/>
                                        <p:tgtEl>
                                          <p:spTgt spid="23"/>
                                        </p:tgtEl>
                                      </p:cBhvr>
                                    </p:animEffect>
                                    <p:anim calcmode="lin" valueType="num">
                                      <p:cBhvr>
                                        <p:cTn id="20" dur="1500" fill="hold"/>
                                        <p:tgtEl>
                                          <p:spTgt spid="23"/>
                                        </p:tgtEl>
                                        <p:attrNameLst>
                                          <p:attrName>ppt_w</p:attrName>
                                        </p:attrNameLst>
                                      </p:cBhvr>
                                      <p:tavLst>
                                        <p:tav tm="0" fmla="#ppt_w*sin(2.5*pi*$)">
                                          <p:val>
                                            <p:fltVal val="0"/>
                                          </p:val>
                                        </p:tav>
                                        <p:tav tm="100000">
                                          <p:val>
                                            <p:fltVal val="1"/>
                                          </p:val>
                                        </p:tav>
                                      </p:tavLst>
                                    </p:anim>
                                    <p:anim calcmode="lin" valueType="num">
                                      <p:cBhvr>
                                        <p:cTn id="21" dur="1500" fill="hold"/>
                                        <p:tgtEl>
                                          <p:spTgt spid="23"/>
                                        </p:tgtEl>
                                        <p:attrNameLst>
                                          <p:attrName>ppt_h</p:attrName>
                                        </p:attrNameLst>
                                      </p:cBhvr>
                                      <p:tavLst>
                                        <p:tav tm="0">
                                          <p:val>
                                            <p:strVal val="#ppt_h"/>
                                          </p:val>
                                        </p:tav>
                                        <p:tav tm="100000">
                                          <p:val>
                                            <p:strVal val="#ppt_h"/>
                                          </p:val>
                                        </p:tav>
                                      </p:tavLst>
                                    </p:anim>
                                  </p:childTnLst>
                                </p:cTn>
                              </p:par>
                              <p:par>
                                <p:cTn id="22" presetID="45" presetClass="entr" presetSubtype="0" dur="1500"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1500"/>
                                        <p:tgtEl>
                                          <p:spTgt spid="24"/>
                                        </p:tgtEl>
                                      </p:cBhvr>
                                    </p:animEffect>
                                    <p:anim calcmode="lin" valueType="num">
                                      <p:cBhvr>
                                        <p:cTn id="25" dur="1500" fill="hold"/>
                                        <p:tgtEl>
                                          <p:spTgt spid="24"/>
                                        </p:tgtEl>
                                        <p:attrNameLst>
                                          <p:attrName>ppt_w</p:attrName>
                                        </p:attrNameLst>
                                      </p:cBhvr>
                                      <p:tavLst>
                                        <p:tav tm="0" fmla="#ppt_w*sin(2.5*pi*$)">
                                          <p:val>
                                            <p:fltVal val="0"/>
                                          </p:val>
                                        </p:tav>
                                        <p:tav tm="100000">
                                          <p:val>
                                            <p:fltVal val="1"/>
                                          </p:val>
                                        </p:tav>
                                      </p:tavLst>
                                    </p:anim>
                                    <p:anim calcmode="lin" valueType="num">
                                      <p:cBhvr>
                                        <p:cTn id="26" dur="1500" fill="hold"/>
                                        <p:tgtEl>
                                          <p:spTgt spid="24"/>
                                        </p:tgtEl>
                                        <p:attrNameLst>
                                          <p:attrName>ppt_h</p:attrName>
                                        </p:attrNameLst>
                                      </p:cBhvr>
                                      <p:tavLst>
                                        <p:tav tm="0">
                                          <p:val>
                                            <p:strVal val="#ppt_h"/>
                                          </p:val>
                                        </p:tav>
                                        <p:tav tm="100000">
                                          <p:val>
                                            <p:strVal val="#ppt_h"/>
                                          </p:val>
                                        </p:tav>
                                      </p:tavLst>
                                    </p:anim>
                                  </p:childTnLst>
                                </p:cTn>
                              </p:par>
                            </p:childTnLst>
                          </p:cTn>
                        </p:par>
                        <p:par>
                          <p:cTn id="27" fill="hold" nodeType="afterGroup">
                            <p:stCondLst>
                              <p:cond delay="2250"/>
                            </p:stCondLst>
                            <p:childTnLst>
                              <p:par>
                                <p:cTn id="28" presetID="42" presetClass="entr" presetSubtype="0" dur="250" fill="hold" grpId="0" nodeType="after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fade">
                                      <p:cBhvr>
                                        <p:cTn id="30" dur="250"/>
                                        <p:tgtEl>
                                          <p:spTgt spid="25"/>
                                        </p:tgtEl>
                                      </p:cBhvr>
                                    </p:animEffect>
                                    <p:anim calcmode="lin" valueType="num">
                                      <p:cBhvr>
                                        <p:cTn id="31" dur="250" fill="hold"/>
                                        <p:tgtEl>
                                          <p:spTgt spid="25"/>
                                        </p:tgtEl>
                                        <p:attrNameLst>
                                          <p:attrName>ppt_x</p:attrName>
                                        </p:attrNameLst>
                                      </p:cBhvr>
                                      <p:tavLst>
                                        <p:tav tm="0">
                                          <p:val>
                                            <p:strVal val="#ppt_x"/>
                                          </p:val>
                                        </p:tav>
                                        <p:tav tm="100000">
                                          <p:val>
                                            <p:strVal val="#ppt_x"/>
                                          </p:val>
                                        </p:tav>
                                      </p:tavLst>
                                    </p:anim>
                                    <p:anim calcmode="lin" valueType="num">
                                      <p:cBhvr>
                                        <p:cTn id="32" dur="250" fill="hold"/>
                                        <p:tgtEl>
                                          <p:spTgt spid="25"/>
                                        </p:tgtEl>
                                        <p:attrNameLst>
                                          <p:attrName>ppt_y</p:attrName>
                                        </p:attrNameLst>
                                      </p:cBhvr>
                                      <p:tavLst>
                                        <p:tav tm="0">
                                          <p:val>
                                            <p:strVal val="#ppt_y+.1"/>
                                          </p:val>
                                        </p:tav>
                                        <p:tav tm="100000">
                                          <p:val>
                                            <p:strVal val="#ppt_y"/>
                                          </p:val>
                                        </p:tav>
                                      </p:tavLst>
                                    </p:anim>
                                  </p:childTnLst>
                                </p:cTn>
                              </p:par>
                            </p:childTnLst>
                          </p:cTn>
                        </p:par>
                        <p:par>
                          <p:cTn id="33" fill="hold" nodeType="afterGroup">
                            <p:stCondLst>
                              <p:cond delay="2500"/>
                            </p:stCondLst>
                            <p:childTnLst>
                              <p:par>
                                <p:cTn id="34" presetID="42" presetClass="entr" presetSubtype="0" dur="250" fill="hold" grpId="0"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250"/>
                                        <p:tgtEl>
                                          <p:spTgt spid="26"/>
                                        </p:tgtEl>
                                      </p:cBhvr>
                                    </p:animEffect>
                                    <p:anim calcmode="lin" valueType="num">
                                      <p:cBhvr>
                                        <p:cTn id="37" dur="250" fill="hold"/>
                                        <p:tgtEl>
                                          <p:spTgt spid="26"/>
                                        </p:tgtEl>
                                        <p:attrNameLst>
                                          <p:attrName>ppt_x</p:attrName>
                                        </p:attrNameLst>
                                      </p:cBhvr>
                                      <p:tavLst>
                                        <p:tav tm="0">
                                          <p:val>
                                            <p:strVal val="#ppt_x"/>
                                          </p:val>
                                        </p:tav>
                                        <p:tav tm="100000">
                                          <p:val>
                                            <p:strVal val="#ppt_x"/>
                                          </p:val>
                                        </p:tav>
                                      </p:tavLst>
                                    </p:anim>
                                    <p:anim calcmode="lin" valueType="num">
                                      <p:cBhvr>
                                        <p:cTn id="38" dur="250" fill="hold"/>
                                        <p:tgtEl>
                                          <p:spTgt spid="26"/>
                                        </p:tgtEl>
                                        <p:attrNameLst>
                                          <p:attrName>ppt_y</p:attrName>
                                        </p:attrNameLst>
                                      </p:cBhvr>
                                      <p:tavLst>
                                        <p:tav tm="0">
                                          <p:val>
                                            <p:strVal val="#ppt_y+.1"/>
                                          </p:val>
                                        </p:tav>
                                        <p:tav tm="100000">
                                          <p:val>
                                            <p:strVal val="#ppt_y"/>
                                          </p:val>
                                        </p:tav>
                                      </p:tavLst>
                                    </p:anim>
                                  </p:childTnLst>
                                </p:cTn>
                              </p:par>
                              <p:par>
                                <p:cTn id="39" presetID="22" presetClass="entr" presetSubtype="8" dur="500"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wipe(left)">
                                      <p:cBhvr>
                                        <p:cTn id="41" dur="500"/>
                                        <p:tgtEl>
                                          <p:spTgt spid="30"/>
                                        </p:tgtEl>
                                      </p:cBhvr>
                                    </p:animEffect>
                                  </p:childTnLst>
                                </p:cTn>
                              </p:par>
                              <p:par>
                                <p:cTn id="42" presetID="22" presetClass="entr" presetSubtype="2" dur="500" fill="hold" nodeType="withEffect">
                                  <p:stCondLst>
                                    <p:cond delay="500"/>
                                  </p:stCondLst>
                                  <p:childTnLst>
                                    <p:set>
                                      <p:cBhvr>
                                        <p:cTn id="43" dur="1" fill="hold">
                                          <p:stCondLst>
                                            <p:cond delay="0"/>
                                          </p:stCondLst>
                                        </p:cTn>
                                        <p:tgtEl>
                                          <p:spTgt spid="31"/>
                                        </p:tgtEl>
                                        <p:attrNameLst>
                                          <p:attrName>style.visibility</p:attrName>
                                        </p:attrNameLst>
                                      </p:cBhvr>
                                      <p:to>
                                        <p:strVal val="visible"/>
                                      </p:to>
                                    </p:set>
                                    <p:animEffect transition="in" filter="wipe(right)">
                                      <p:cBhvr>
                                        <p:cTn id="44" dur="500"/>
                                        <p:tgtEl>
                                          <p:spTgt spid="31"/>
                                        </p:tgtEl>
                                      </p:cBhvr>
                                    </p:animEffect>
                                  </p:childTnLst>
                                </p:cTn>
                              </p:par>
                              <p:par>
                                <p:cTn id="45" presetID="53" presetClass="entr" presetSubtype="16" dur="500" fill="hold" grpId="0" nodeType="withEffect">
                                  <p:stCondLst>
                                    <p:cond delay="1000"/>
                                  </p:stCondLst>
                                  <p:childTnLst>
                                    <p:set>
                                      <p:cBhvr>
                                        <p:cTn id="46" dur="1" fill="hold">
                                          <p:stCondLst>
                                            <p:cond delay="0"/>
                                          </p:stCondLst>
                                        </p:cTn>
                                        <p:tgtEl>
                                          <p:spTgt spid="28"/>
                                        </p:tgtEl>
                                        <p:attrNameLst>
                                          <p:attrName>style.visibility</p:attrName>
                                        </p:attrNameLst>
                                      </p:cBhvr>
                                      <p:to>
                                        <p:strVal val="visible"/>
                                      </p:to>
                                    </p:set>
                                    <p:anim calcmode="lin" valueType="num">
                                      <p:cBhvr>
                                        <p:cTn id="47" dur="500" fill="hold"/>
                                        <p:tgtEl>
                                          <p:spTgt spid="28"/>
                                        </p:tgtEl>
                                        <p:attrNameLst>
                                          <p:attrName>ppt_w</p:attrName>
                                        </p:attrNameLst>
                                      </p:cBhvr>
                                      <p:tavLst>
                                        <p:tav tm="0">
                                          <p:val>
                                            <p:fltVal val="0"/>
                                          </p:val>
                                        </p:tav>
                                        <p:tav tm="100000">
                                          <p:val>
                                            <p:strVal val="#ppt_w"/>
                                          </p:val>
                                        </p:tav>
                                      </p:tavLst>
                                    </p:anim>
                                    <p:anim calcmode="lin" valueType="num">
                                      <p:cBhvr>
                                        <p:cTn id="48" dur="500" fill="hold"/>
                                        <p:tgtEl>
                                          <p:spTgt spid="28"/>
                                        </p:tgtEl>
                                        <p:attrNameLst>
                                          <p:attrName>ppt_h</p:attrName>
                                        </p:attrNameLst>
                                      </p:cBhvr>
                                      <p:tavLst>
                                        <p:tav tm="0">
                                          <p:val>
                                            <p:fltVal val="0"/>
                                          </p:val>
                                        </p:tav>
                                        <p:tav tm="100000">
                                          <p:val>
                                            <p:strVal val="#ppt_h"/>
                                          </p:val>
                                        </p:tav>
                                      </p:tavLst>
                                    </p:anim>
                                    <p:animEffect transition="in" filter="fade">
                                      <p:cBhvr>
                                        <p:cTn id="49" dur="500"/>
                                        <p:tgtEl>
                                          <p:spTgt spid="28"/>
                                        </p:tgtEl>
                                      </p:cBhvr>
                                    </p:animEffect>
                                  </p:childTnLst>
                                </p:cTn>
                              </p:par>
                              <p:par>
                                <p:cTn id="50" presetID="31" presetClass="entr" presetSubtype="0" dur="750" fill="hold" grpId="0" nodeType="withEffect">
                                  <p:stCondLst>
                                    <p:cond delay="1500"/>
                                  </p:stCondLst>
                                  <p:childTnLst>
                                    <p:set>
                                      <p:cBhvr>
                                        <p:cTn id="51" dur="1" fill="hold">
                                          <p:stCondLst>
                                            <p:cond delay="0"/>
                                          </p:stCondLst>
                                        </p:cTn>
                                        <p:tgtEl>
                                          <p:spTgt spid="29"/>
                                        </p:tgtEl>
                                        <p:attrNameLst>
                                          <p:attrName>style.visibility</p:attrName>
                                        </p:attrNameLst>
                                      </p:cBhvr>
                                      <p:to>
                                        <p:strVal val="visible"/>
                                      </p:to>
                                    </p:set>
                                    <p:anim calcmode="lin" valueType="num">
                                      <p:cBhvr>
                                        <p:cTn id="52" dur="750" fill="hold"/>
                                        <p:tgtEl>
                                          <p:spTgt spid="29"/>
                                        </p:tgtEl>
                                        <p:attrNameLst>
                                          <p:attrName>ppt_w</p:attrName>
                                        </p:attrNameLst>
                                      </p:cBhvr>
                                      <p:tavLst>
                                        <p:tav tm="0">
                                          <p:val>
                                            <p:fltVal val="0"/>
                                          </p:val>
                                        </p:tav>
                                        <p:tav tm="100000">
                                          <p:val>
                                            <p:strVal val="#ppt_w"/>
                                          </p:val>
                                        </p:tav>
                                      </p:tavLst>
                                    </p:anim>
                                    <p:anim calcmode="lin" valueType="num">
                                      <p:cBhvr>
                                        <p:cTn id="53" dur="750" fill="hold"/>
                                        <p:tgtEl>
                                          <p:spTgt spid="29"/>
                                        </p:tgtEl>
                                        <p:attrNameLst>
                                          <p:attrName>ppt_h</p:attrName>
                                        </p:attrNameLst>
                                      </p:cBhvr>
                                      <p:tavLst>
                                        <p:tav tm="0">
                                          <p:val>
                                            <p:fltVal val="0"/>
                                          </p:val>
                                        </p:tav>
                                        <p:tav tm="100000">
                                          <p:val>
                                            <p:strVal val="#ppt_h"/>
                                          </p:val>
                                        </p:tav>
                                      </p:tavLst>
                                    </p:anim>
                                    <p:anim calcmode="lin" valueType="num">
                                      <p:cBhvr>
                                        <p:cTn id="54" dur="750" fill="hold"/>
                                        <p:tgtEl>
                                          <p:spTgt spid="29"/>
                                        </p:tgtEl>
                                        <p:attrNameLst>
                                          <p:attrName>style.rotation</p:attrName>
                                        </p:attrNameLst>
                                      </p:cBhvr>
                                      <p:tavLst>
                                        <p:tav tm="0">
                                          <p:val>
                                            <p:fltVal val="90"/>
                                          </p:val>
                                        </p:tav>
                                        <p:tav tm="100000">
                                          <p:val>
                                            <p:fltVal val="0"/>
                                          </p:val>
                                        </p:tav>
                                      </p:tavLst>
                                    </p:anim>
                                    <p:animEffect transition="in" filter="fade">
                                      <p:cBhvr>
                                        <p:cTn id="55" dur="7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3" grpId="0"/>
      <p:bldP spid="24" grpId="0"/>
      <p:bldP spid="25" grpId="0"/>
      <p:bldP spid="26" grpId="0"/>
      <p:bldP spid="28" grpId="0"/>
      <p:bldP spid="2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a:extLst>
              <a:ext uri="{FF2B5EF4-FFF2-40B4-BE49-F238E27FC236}">
                <a16:creationId xmlns:a16="http://schemas.microsoft.com/office/drawing/2014/main" id="{B837A64A-C485-1A86-1295-E4BD27F037D2}"/>
              </a:ext>
            </a:extLst>
          </p:cNvPr>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式中：</a:t>
            </a:r>
            <a:r>
              <a:rPr lang="en-US" altLang="zh-CN" sz="200"/>
              <a:t>-</a:t>
            </a:r>
            <a:r>
              <a:rPr lang="zh-CN" altLang="en-US" sz="200"/>
              <a:t>过水面积，</a:t>
            </a:r>
            <a:r>
              <a:rPr lang="en-US" altLang="zh-CN" sz="200"/>
              <a:t>m2</a:t>
            </a:r>
            <a:r>
              <a:rPr lang="zh-CN" altLang="en-US" sz="200"/>
              <a:t>；</a:t>
            </a:r>
          </a:p>
        </p:txBody>
      </p:sp>
      <p:sp>
        <p:nvSpPr>
          <p:cNvPr id="2" name="文本框 1">
            <a:extLst>
              <a:ext uri="{FF2B5EF4-FFF2-40B4-BE49-F238E27FC236}">
                <a16:creationId xmlns:a16="http://schemas.microsoft.com/office/drawing/2014/main" id="{5CE0C15B-C496-DE75-4BAD-55CF43147C93}"/>
              </a:ext>
            </a:extLst>
          </p:cNvPr>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凡穿越地下室外墙的管道洞口，均需按规范要求设置洞口加强筋，穿墙管防水采用固定式穿墙管防水构造，在管道穿墙部位的中部焊接钢板密闭止水环，止水环宽度为</a:t>
            </a:r>
            <a:r>
              <a:rPr lang="en-US" altLang="zh-CN" sz="200"/>
              <a:t>100mm</a:t>
            </a:r>
            <a:endParaRPr lang="zh-CN" altLang="en-US" sz="200"/>
          </a:p>
        </p:txBody>
      </p:sp>
      <p:pic>
        <p:nvPicPr>
          <p:cNvPr id="3" name="图片 2">
            <a:extLst>
              <a:ext uri="{FF2B5EF4-FFF2-40B4-BE49-F238E27FC236}">
                <a16:creationId xmlns:a16="http://schemas.microsoft.com/office/drawing/2014/main" id="{43DCDA87-384B-FB98-80A2-548AE73A2E27}"/>
              </a:ext>
            </a:extLst>
          </p:cNvPr>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组合 8"/>
          <p:cNvGrpSpPr/>
          <p:nvPr/>
        </p:nvGrpSpPr>
        <p:grpSpPr>
          <a:xfrm>
            <a:off x="2205" y="324574"/>
            <a:ext cx="12187592" cy="662165"/>
            <a:chOff x="0" y="324650"/>
            <a:chExt cx="12190413" cy="662318"/>
          </a:xfrm>
        </p:grpSpPr>
        <p:sp>
          <p:nvSpPr>
            <p:cNvPr id="11" name="Copyright Notice"/>
            <p:cNvSpPr/>
            <p:nvPr/>
          </p:nvSpPr>
          <p:spPr bwMode="auto">
            <a:xfrm>
              <a:off x="4106022" y="324650"/>
              <a:ext cx="3978367" cy="557875"/>
            </a:xfrm>
            <a:prstGeom prst="rect">
              <a:avLst/>
            </a:prstGeom>
            <a:noFill/>
            <a:ln w="635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lIns="71983" tIns="32393" rIns="71983" bIns="32393" rtlCol="0" anchor="t">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3200" b="1" cap="small">
                  <a:solidFill>
                    <a:srgbClr val="007817"/>
                  </a:solidFill>
                  <a:latin typeface="微软雅黑" panose="020b0503020204020204" pitchFamily="34" charset="-122"/>
                  <a:ea typeface="微软雅黑" panose="020b0503020204020204" pitchFamily="34" charset="-122"/>
                  <a:cs typeface="+mn-ea"/>
                  <a:sym typeface="+mn-lt"/>
                </a:rPr>
                <a:t>一棵树的价值</a:t>
              </a:r>
              <a:endParaRPr lang="en-US" sz="3200" b="1" cap="small">
                <a:solidFill>
                  <a:srgbClr val="007817"/>
                </a:solidFill>
                <a:latin typeface="微软雅黑" panose="020b0503020204020204" pitchFamily="34" charset="-122"/>
                <a:ea typeface="微软雅黑" panose="020b0503020204020204" pitchFamily="34" charset="-122"/>
                <a:cs typeface="+mn-ea"/>
                <a:sym typeface="+mn-lt"/>
              </a:endParaRPr>
            </a:p>
          </p:txBody>
        </p:sp>
        <p:cxnSp>
          <p:nvCxnSpPr>
            <p:cNvPr id="5" name="直接连接符 4"/>
            <p:cNvCxnSpPr/>
            <p:nvPr/>
          </p:nvCxnSpPr>
          <p:spPr>
            <a:xfrm>
              <a:off x="0" y="986968"/>
              <a:ext cx="12190413" cy="0"/>
            </a:xfrm>
            <a:prstGeom prst="line">
              <a:avLst/>
            </a:prstGeom>
            <a:ln>
              <a:solidFill>
                <a:srgbClr val="007817"/>
              </a:solidFill>
            </a:ln>
          </p:spPr>
          <p:style>
            <a:lnRef idx="1">
              <a:schemeClr val="accent1"/>
            </a:lnRef>
            <a:fillRef idx="0">
              <a:schemeClr val="accent1"/>
            </a:fillRef>
            <a:effectRef idx="0">
              <a:schemeClr val="accent1"/>
            </a:effectRef>
            <a:fontRef idx="minor">
              <a:schemeClr val="tx1"/>
            </a:fontRef>
          </p:style>
        </p:cxnSp>
      </p:grpSp>
      <p:sp>
        <p:nvSpPr>
          <p:cNvPr id="14" name="内容占位符 14337"/>
          <p:cNvSpPr txBox="1">
            <a:spLocks noChangeArrowheads="1"/>
          </p:cNvSpPr>
          <p:nvPr/>
        </p:nvSpPr>
        <p:spPr>
          <a:xfrm>
            <a:off x="1724243" y="1412908"/>
            <a:ext cx="8134054" cy="2792359"/>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一棵约</a:t>
            </a:r>
            <a:r>
              <a:rPr lang="en-US" altLang="zh-CN" sz="1600">
                <a:solidFill>
                  <a:schemeClr val="tx1">
                    <a:lumMod val="75000"/>
                    <a:lumOff val="25000"/>
                  </a:schemeClr>
                </a:solidFill>
                <a:latin typeface="微软雅黑" panose="020b0503020204020204" pitchFamily="34" charset="-122"/>
                <a:ea typeface="微软雅黑" panose="020b0503020204020204" pitchFamily="34" charset="-122"/>
              </a:rPr>
              <a:t>150</a:t>
            </a: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年树龄的树，以累计计算，产生氧气的价值约</a:t>
            </a:r>
            <a:r>
              <a:rPr lang="en-US" altLang="zh-CN" sz="2000" b="1">
                <a:solidFill>
                  <a:srgbClr val="359C33"/>
                </a:solidFill>
                <a:latin typeface="微软雅黑" panose="020b0503020204020204" pitchFamily="34" charset="-122"/>
                <a:ea typeface="微软雅黑" panose="020b0503020204020204" pitchFamily="34" charset="-122"/>
              </a:rPr>
              <a:t>31200</a:t>
            </a:r>
            <a:r>
              <a:rPr lang="zh-CN" altLang="en-US" sz="2000" b="1">
                <a:solidFill>
                  <a:srgbClr val="359C33"/>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吸收有毒气体、防止大气污染价值约</a:t>
            </a:r>
            <a:r>
              <a:rPr lang="en-US" altLang="zh-CN" sz="2000" b="1">
                <a:solidFill>
                  <a:srgbClr val="008000"/>
                </a:solidFill>
                <a:latin typeface="微软雅黑" panose="020b0503020204020204" pitchFamily="34" charset="-122"/>
                <a:ea typeface="微软雅黑" panose="020b0503020204020204" pitchFamily="34" charset="-122"/>
              </a:rPr>
              <a:t>62500</a:t>
            </a:r>
            <a:r>
              <a:rPr lang="zh-CN" altLang="en-US" sz="2000" b="1">
                <a:solidFill>
                  <a:srgbClr val="008000"/>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增加土壤肥力价值约</a:t>
            </a:r>
            <a:r>
              <a:rPr lang="en-US" altLang="zh-CN" sz="2000" b="1">
                <a:solidFill>
                  <a:srgbClr val="008000"/>
                </a:solidFill>
                <a:latin typeface="微软雅黑" panose="020b0503020204020204" pitchFamily="34" charset="-122"/>
                <a:ea typeface="微软雅黑" panose="020b0503020204020204" pitchFamily="34" charset="-122"/>
              </a:rPr>
              <a:t>31200</a:t>
            </a:r>
            <a:r>
              <a:rPr lang="zh-CN" altLang="en-US" sz="2000" b="1">
                <a:solidFill>
                  <a:srgbClr val="008000"/>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涵养水源价值</a:t>
            </a:r>
            <a:r>
              <a:rPr lang="en-US" altLang="zh-CN" sz="2000" b="1">
                <a:solidFill>
                  <a:srgbClr val="008000"/>
                </a:solidFill>
                <a:latin typeface="微软雅黑" panose="020b0503020204020204" pitchFamily="34" charset="-122"/>
                <a:ea typeface="微软雅黑" panose="020b0503020204020204" pitchFamily="34" charset="-122"/>
              </a:rPr>
              <a:t>37500</a:t>
            </a:r>
            <a:r>
              <a:rPr lang="zh-CN" altLang="en-US" sz="2000" b="1">
                <a:solidFill>
                  <a:srgbClr val="008000"/>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为鸟类及其他动物提供繁衍场所价值</a:t>
            </a:r>
            <a:r>
              <a:rPr lang="en-US" altLang="zh-CN" sz="2000" b="1">
                <a:solidFill>
                  <a:srgbClr val="008000"/>
                </a:solidFill>
                <a:latin typeface="微软雅黑" panose="020b0503020204020204" pitchFamily="34" charset="-122"/>
                <a:ea typeface="微软雅黑" panose="020b0503020204020204" pitchFamily="34" charset="-122"/>
              </a:rPr>
              <a:t>31250</a:t>
            </a:r>
            <a:r>
              <a:rPr lang="zh-CN" altLang="en-US" sz="2000" b="1">
                <a:solidFill>
                  <a:srgbClr val="008000"/>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产生蛋白质价值</a:t>
            </a:r>
            <a:r>
              <a:rPr lang="en-US" altLang="zh-CN" sz="2000" b="1">
                <a:solidFill>
                  <a:srgbClr val="008000"/>
                </a:solidFill>
                <a:latin typeface="微软雅黑" panose="020b0503020204020204" pitchFamily="34" charset="-122"/>
                <a:ea typeface="微软雅黑" panose="020b0503020204020204" pitchFamily="34" charset="-122"/>
              </a:rPr>
              <a:t>2500</a:t>
            </a:r>
            <a:r>
              <a:rPr lang="zh-CN" altLang="en-US" sz="2000" b="1">
                <a:solidFill>
                  <a:srgbClr val="008000"/>
                </a:solidFill>
                <a:latin typeface="微软雅黑" panose="020b0503020204020204" pitchFamily="34" charset="-122"/>
                <a:ea typeface="微软雅黑" panose="020b0503020204020204" pitchFamily="34" charset="-122"/>
              </a:rPr>
              <a:t>美元</a:t>
            </a:r>
          </a:p>
          <a:p>
            <a:pPr>
              <a:lnSpc>
                <a:spcPct val="150000"/>
              </a:lnSpc>
              <a:buClr>
                <a:srgbClr val="68C829"/>
              </a:buClr>
              <a:buFont typeface="Wingdings" panose="05000000000000000000" pitchFamily="2" charset="2"/>
              <a:buChar char="u"/>
            </a:pPr>
            <a:r>
              <a:rPr lang="zh-CN" altLang="en-US" sz="1600">
                <a:solidFill>
                  <a:schemeClr val="tx1">
                    <a:lumMod val="75000"/>
                    <a:lumOff val="25000"/>
                  </a:schemeClr>
                </a:solidFill>
                <a:latin typeface="微软雅黑" panose="020b0503020204020204" pitchFamily="34" charset="-122"/>
                <a:ea typeface="微软雅黑" panose="020b0503020204020204" pitchFamily="34" charset="-122"/>
              </a:rPr>
              <a:t>除去花、果实和木材价值，总计创值约</a:t>
            </a:r>
            <a:r>
              <a:rPr lang="en-US" altLang="zh-CN" sz="2000" b="1">
                <a:solidFill>
                  <a:srgbClr val="008000"/>
                </a:solidFill>
                <a:latin typeface="微软雅黑" panose="020b0503020204020204" pitchFamily="34" charset="-122"/>
                <a:ea typeface="微软雅黑" panose="020b0503020204020204" pitchFamily="34" charset="-122"/>
              </a:rPr>
              <a:t>196000</a:t>
            </a:r>
            <a:r>
              <a:rPr lang="zh-CN" altLang="en-US" sz="2000" b="1">
                <a:solidFill>
                  <a:srgbClr val="008000"/>
                </a:solidFill>
                <a:latin typeface="微软雅黑" panose="020b0503020204020204" pitchFamily="34" charset="-122"/>
                <a:ea typeface="微软雅黑" panose="020b0503020204020204" pitchFamily="34" charset="-122"/>
              </a:rPr>
              <a:t>美元</a:t>
            </a:r>
          </a:p>
        </p:txBody>
      </p:sp>
      <p:pic>
        <p:nvPicPr>
          <p:cNvPr id="6" name="图片 5"/>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812112" y="1789432"/>
            <a:ext cx="5684004" cy="5684004"/>
          </a:xfrm>
          <a:prstGeom prst="rect">
            <a:avLst/>
          </a:prstGeom>
        </p:spPr>
      </p:pic>
    </p:spTree>
  </p:cSld>
  <p:clrMapOvr>
    <a:masterClrMapping/>
  </p:clrMapOvr>
  <mc:AlternateContent>
    <mc:Choice xmlns:p14="http://schemas.microsoft.com/office/powerpoint/2010/main" Requires="p14">
      <p:transition spd="slow" advClick="0" advTm="3000" p14:dur="900">
        <p14:warp dir="in"/>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75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750"/>
                                        <p:tgtEl>
                                          <p:spTgt spid="9"/>
                                        </p:tgtEl>
                                      </p:cBhvr>
                                    </p:animEffect>
                                    <p:anim calcmode="lin" valueType="num">
                                      <p:cBhvr>
                                        <p:cTn id="8" dur="750" fill="hold"/>
                                        <p:tgtEl>
                                          <p:spTgt spid="9"/>
                                        </p:tgtEl>
                                        <p:attrNameLst>
                                          <p:attrName>ppt_x</p:attrName>
                                        </p:attrNameLst>
                                      </p:cBhvr>
                                      <p:tavLst>
                                        <p:tav tm="0">
                                          <p:val>
                                            <p:strVal val="#ppt_x"/>
                                          </p:val>
                                        </p:tav>
                                        <p:tav tm="100000">
                                          <p:val>
                                            <p:strVal val="#ppt_x"/>
                                          </p:val>
                                        </p:tav>
                                      </p:tavLst>
                                    </p:anim>
                                    <p:anim calcmode="lin" valueType="num">
                                      <p:cBhvr>
                                        <p:cTn id="9" dur="750" fill="hold"/>
                                        <p:tgtEl>
                                          <p:spTgt spid="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53" presetClass="entr" presetSubtype="16" dur="500"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500" fill="hold"/>
                                        <p:tgtEl>
                                          <p:spTgt spid="14"/>
                                        </p:tgtEl>
                                        <p:attrNameLst>
                                          <p:attrName>ppt_w</p:attrName>
                                        </p:attrNameLst>
                                      </p:cBhvr>
                                      <p:tavLst>
                                        <p:tav tm="0">
                                          <p:val>
                                            <p:fltVal val="0"/>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animEffect transition="in" filter="fade">
                                      <p:cBhvr>
                                        <p:cTn id="15" dur="500"/>
                                        <p:tgtEl>
                                          <p:spTgt spid="14"/>
                                        </p:tgtEl>
                                      </p:cBhvr>
                                    </p:animEffect>
                                  </p:childTnLst>
                                </p:cTn>
                              </p:par>
                            </p:childTnLst>
                          </p:cTn>
                        </p:par>
                        <p:par>
                          <p:cTn id="16" fill="hold" nodeType="afterGroup">
                            <p:stCondLst>
                              <p:cond delay="1250"/>
                            </p:stCondLst>
                            <p:childTnLst>
                              <p:par>
                                <p:cTn id="17" presetID="2" presetClass="entr" presetSubtype="4" dur="50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https://d.book118.com/626041052155010102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14</Slides>
  <Notes>13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等线 Light</vt:lpstr>
      <vt:lpstr>等线</vt:lpstr>
      <vt:lpstr>微软雅黑</vt:lpstr>
      <vt:lpstr>宋体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2024-09-27T14:30:19.850</cp:lastPrinted>
  <dcterms:created xsi:type="dcterms:W3CDTF">2024-09-27T06:30:19Z</dcterms:created>
  <dcterms:modified xsi:type="dcterms:W3CDTF">2024-09-27T06:30:22Z</dcterms:modified>
</cp:coreProperties>
</file>